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media/image14.svg" ContentType="image/svg+xml"/>
  <Override PartName="/ppt/media/image16.svg" ContentType="image/svg+xml"/>
  <Override PartName="/ppt/media/image165.svg" ContentType="image/svg+xml"/>
  <Override PartName="/ppt/media/image167.svg" ContentType="image/svg+xml"/>
  <Override PartName="/ppt/media/image169.svg" ContentType="image/svg+xml"/>
  <Override PartName="/ppt/media/image173.svg" ContentType="image/svg+xml"/>
  <Override PartName="/ppt/media/image176.svg" ContentType="image/svg+xml"/>
  <Override PartName="/ppt/media/image178.svg" ContentType="image/svg+xml"/>
  <Override PartName="/ppt/media/image73.tmp" ContentType="image/png"/>
  <Override PartName="/ppt/media/image74.tmp" ContentType="image/pn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73"/>
  </p:notesMasterIdLst>
  <p:handoutMasterIdLst>
    <p:handoutMasterId r:id="rId74"/>
  </p:handoutMasterIdLst>
  <p:sldIdLst>
    <p:sldId id="256" r:id="rId80"/>
    <p:sldId id="257" r:id="rId81"/>
    <p:sldId id="258" r:id="rId82"/>
    <p:sldId id="259" r:id="rId83"/>
    <p:sldId id="260" r:id="rId84"/>
    <p:sldId id="261" r:id="rId85"/>
    <p:sldId id="262" r:id="rId86"/>
    <p:sldId id="263" r:id="rId87"/>
    <p:sldId id="264" r:id="rId88"/>
    <p:sldId id="265" r:id="rId89"/>
    <p:sldId id="266" r:id="rId90"/>
    <p:sldId id="267" r:id="rId91"/>
    <p:sldId id="268" r:id="rId92"/>
    <p:sldId id="269" r:id="rId93"/>
    <p:sldId id="270" r:id="rId94"/>
    <p:sldId id="271" r:id="rId95"/>
    <p:sldId id="272" r:id="rId96"/>
    <p:sldId id="273" r:id="rId97"/>
    <p:sldId id="274" r:id="rId98"/>
    <p:sldId id="1421" r:id="rId2"/>
    <p:sldId id="1422" r:id="rId3"/>
    <p:sldId id="1423" r:id="rId4"/>
    <p:sldId id="1424" r:id="rId5"/>
    <p:sldId id="1425" r:id="rId6"/>
    <p:sldId id="1426" r:id="rId7"/>
    <p:sldId id="1427" r:id="rId8"/>
    <p:sldId id="1428" r:id="rId9"/>
    <p:sldId id="1429" r:id="rId10"/>
    <p:sldId id="1430" r:id="rId11"/>
    <p:sldId id="1431" r:id="rId12"/>
    <p:sldId id="1432" r:id="rId13"/>
    <p:sldId id="1433" r:id="rId14"/>
    <p:sldId id="1434" r:id="rId15"/>
    <p:sldId id="1487" r:id="rId16"/>
    <p:sldId id="1484" r:id="rId17"/>
    <p:sldId id="1488" r:id="rId18"/>
    <p:sldId id="1435" r:id="rId19"/>
    <p:sldId id="1436" r:id="rId20"/>
    <p:sldId id="1437" r:id="rId21"/>
    <p:sldId id="1438" r:id="rId22"/>
    <p:sldId id="1439" r:id="rId23"/>
    <p:sldId id="1440" r:id="rId24"/>
    <p:sldId id="1441" r:id="rId25"/>
    <p:sldId id="1442" r:id="rId26"/>
    <p:sldId id="1443" r:id="rId27"/>
    <p:sldId id="1444" r:id="rId28"/>
    <p:sldId id="1445" r:id="rId29"/>
    <p:sldId id="1446" r:id="rId30"/>
    <p:sldId id="1447" r:id="rId31"/>
    <p:sldId id="1448" r:id="rId32"/>
    <p:sldId id="1449" r:id="rId33"/>
    <p:sldId id="1450" r:id="rId34"/>
    <p:sldId id="1313" r:id="rId35"/>
    <p:sldId id="1314" r:id="rId36"/>
    <p:sldId id="1394" r:id="rId37"/>
    <p:sldId id="1315" r:id="rId38"/>
    <p:sldId id="1317" r:id="rId39"/>
    <p:sldId id="1318" r:id="rId40"/>
    <p:sldId id="1319" r:id="rId41"/>
    <p:sldId id="1320" r:id="rId42"/>
    <p:sldId id="1321" r:id="rId43"/>
    <p:sldId id="1322" r:id="rId44"/>
    <p:sldId id="1323" r:id="rId45"/>
    <p:sldId id="1324" r:id="rId46"/>
    <p:sldId id="1451" r:id="rId47"/>
    <p:sldId id="1452" r:id="rId48"/>
    <p:sldId id="1395" r:id="rId49"/>
    <p:sldId id="1327" r:id="rId50"/>
    <p:sldId id="1328" r:id="rId51"/>
    <p:sldId id="1329" r:id="rId52"/>
    <p:sldId id="1453" r:id="rId53"/>
    <p:sldId id="1416" r:id="rId54"/>
    <p:sldId id="1341" r:id="rId55"/>
    <p:sldId id="1331" r:id="rId56"/>
    <p:sldId id="1392" r:id="rId57"/>
    <p:sldId id="1415" r:id="rId58"/>
    <p:sldId id="1397" r:id="rId59"/>
    <p:sldId id="1333" r:id="rId60"/>
    <p:sldId id="1334" r:id="rId61"/>
    <p:sldId id="1335" r:id="rId62"/>
    <p:sldId id="1345" r:id="rId63"/>
    <p:sldId id="1396" r:id="rId64"/>
    <p:sldId id="1346" r:id="rId65"/>
    <p:sldId id="1390" r:id="rId66"/>
    <p:sldId id="1338" r:id="rId67"/>
    <p:sldId id="1418" r:id="rId68"/>
    <p:sldId id="1456" r:id="rId69"/>
    <p:sldId id="1419" r:id="rId70"/>
    <p:sldId id="1420" r:id="rId71"/>
    <p:sldId id="1340" r:id="rId72"/>
  </p:sldIdLst>
  <p:sldSz cx="7559675" cy="10691813"/>
  <p:notesSz cx="6807200" cy="9939338"/>
  <p:defaultTextStyle>
    <a:defPPr>
      <a:defRPr lang="ja-JP"/>
    </a:defPPr>
    <a:lvl1pPr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p:defaultTextStyle>
  <p:extLst>
    <p:ext uri="{521415D9-36F7-43E2-AB2F-B90AF26B5E84}">
      <p14:sectionLst xmlns:p14="http://schemas.microsoft.com/office/powerpoint/2010/main">
        <p14:section name="既定のセクション" id="{690F6827-65D8-4FA7-8875-19D6F879AA7E}">
          <p14:sldIdLst>
            <p14:sldId id="1421"/>
            <p14:sldId id="1422"/>
            <p14:sldId id="1423"/>
            <p14:sldId id="1424"/>
            <p14:sldId id="1425"/>
            <p14:sldId id="1426"/>
            <p14:sldId id="1427"/>
            <p14:sldId id="1428"/>
            <p14:sldId id="1429"/>
            <p14:sldId id="1430"/>
            <p14:sldId id="1431"/>
            <p14:sldId id="1432"/>
            <p14:sldId id="1433"/>
            <p14:sldId id="1434"/>
            <p14:sldId id="1487"/>
            <p14:sldId id="1484"/>
            <p14:sldId id="1488"/>
            <p14:sldId id="1435"/>
            <p14:sldId id="1436"/>
            <p14:sldId id="1437"/>
            <p14:sldId id="1438"/>
            <p14:sldId id="1439"/>
            <p14:sldId id="1440"/>
            <p14:sldId id="1441"/>
            <p14:sldId id="1442"/>
            <p14:sldId id="1443"/>
            <p14:sldId id="1444"/>
            <p14:sldId id="1445"/>
            <p14:sldId id="1446"/>
            <p14:sldId id="1447"/>
            <p14:sldId id="1448"/>
            <p14:sldId id="1449"/>
            <p14:sldId id="1450"/>
            <p14:sldId id="1313"/>
            <p14:sldId id="1314"/>
            <p14:sldId id="1394"/>
            <p14:sldId id="1315"/>
            <p14:sldId id="1317"/>
            <p14:sldId id="1318"/>
            <p14:sldId id="1319"/>
            <p14:sldId id="1320"/>
            <p14:sldId id="1321"/>
            <p14:sldId id="1322"/>
            <p14:sldId id="1323"/>
            <p14:sldId id="1324"/>
            <p14:sldId id="1451"/>
            <p14:sldId id="1452"/>
            <p14:sldId id="1395"/>
            <p14:sldId id="1327"/>
            <p14:sldId id="1328"/>
            <p14:sldId id="1329"/>
            <p14:sldId id="1453"/>
            <p14:sldId id="1416"/>
            <p14:sldId id="1341"/>
            <p14:sldId id="1331"/>
            <p14:sldId id="1392"/>
            <p14:sldId id="1415"/>
            <p14:sldId id="1397"/>
            <p14:sldId id="1333"/>
            <p14:sldId id="1334"/>
            <p14:sldId id="1335"/>
            <p14:sldId id="1345"/>
            <p14:sldId id="1396"/>
            <p14:sldId id="1346"/>
            <p14:sldId id="1390"/>
            <p14:sldId id="1338"/>
            <p14:sldId id="1418"/>
            <p14:sldId id="1456"/>
            <p14:sldId id="1419"/>
            <p14:sldId id="1420"/>
            <p14:sldId id="13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6">
          <p15:clr>
            <a:srgbClr val="A4A3A4"/>
          </p15:clr>
        </p15:guide>
        <p15:guide id="2" pos="2142">
          <p15:clr>
            <a:srgbClr val="A4A3A4"/>
          </p15:clr>
        </p15:guide>
        <p15:guide id="3" orient="horz" pos="3130">
          <p15:clr>
            <a:srgbClr val="A4A3A4"/>
          </p15:clr>
        </p15:guide>
        <p15:guide id="4" pos="2145">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2AC240-7A69-CDF0-EFEA-391A2E38EF89}" name="石井 健治" initials="健石" userId="S::ishii.k@kids-21.co.jp::3fcccc31-6adc-48c9-940c-1b68c43a19e0" providerId="AD"/>
  <p188:author id="{313A9A5A-3567-E8EC-6800-17029DED6E72}" name="水野 邦彦" initials="邦水" userId="S::mizuno.k@kids-21.co.jp::ecbfe4f3-d1d8-48ce-b505-8470bcbc1178" providerId="AD"/>
  <p188:author id="{36245079-D9C9-8A25-5B00-D5C9B14254B7}" name="矢部 昌子" initials="昌矢" userId="S::yabe.m@kids-21.co.jp::01fd6c6c-eeea-4e18-b53f-b0fdc6462ff9" providerId="AD"/>
  <p188:author id="{FC6BDDAD-0CFF-73F6-1191-C13601C11FBF}" name="井﨑 優" initials="井﨑" userId="S-1-5-21-2891151511-2894853863-3531489063-3265" providerId="AD"/>
  <p188:author id="{42FA0EBB-8F32-B3E8-33F5-74C03F5FEF74}" name="根岸 宏江" initials="宏根" userId="S::negishi.h@kids-21.co.jp::a8268caa-67ab-4c67-92f5-5b326646e57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EBDF"/>
    <a:srgbClr val="C7C7C7"/>
    <a:srgbClr val="81976D"/>
    <a:srgbClr val="F2F2F2"/>
    <a:srgbClr val="0070C0"/>
    <a:srgbClr val="00B0F0"/>
    <a:srgbClr val="FDCF00"/>
    <a:srgbClr val="EAEBF7"/>
    <a:srgbClr val="FDF9ED"/>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95" autoAdjust="0"/>
    <p:restoredTop sz="93784" autoAdjust="0"/>
  </p:normalViewPr>
  <p:slideViewPr>
    <p:cSldViewPr snapToGrid="0">
      <p:cViewPr varScale="1">
        <p:scale>
          <a:sx n="56" d="100"/>
          <a:sy n="56" d="100"/>
        </p:scale>
        <p:origin x="557" y="58"/>
      </p:cViewPr>
      <p:guideLst/>
    </p:cSldViewPr>
  </p:slideViewPr>
  <p:outlineViewPr>
    <p:cViewPr>
      <p:scale>
        <a:sx n="75" d="100"/>
        <a:sy n="75" d="100"/>
      </p:scale>
      <p:origin x="0" y="0"/>
    </p:cViewPr>
  </p:outlineViewPr>
  <p:notesTextViewPr>
    <p:cViewPr>
      <p:scale>
        <a:sx n="66" d="100"/>
        <a:sy n="66" d="100"/>
      </p:scale>
      <p:origin x="0" y="0"/>
    </p:cViewPr>
  </p:notesTextViewPr>
  <p:sorterViewPr>
    <p:cViewPr>
      <p:scale>
        <a:sx n="100" d="100"/>
        <a:sy n="100" d="100"/>
      </p:scale>
      <p:origin x="0" y="-9682"/>
    </p:cViewPr>
  </p:sorterViewPr>
  <p:notesViewPr>
    <p:cSldViewPr snapToGrid="0">
      <p:cViewPr varScale="1">
        <p:scale>
          <a:sx n="51" d="100"/>
          <a:sy n="51" d="100"/>
        </p:scale>
        <p:origin x="-2748" y="-84"/>
      </p:cViewPr>
      <p:guideLst>
        <p:guide orient="horz" pos="3126"/>
        <p:guide pos="2142"/>
        <p:guide orient="horz" pos="3130"/>
        <p:guide pos="2145"/>
      </p:guideLst>
    </p:cSldViewPr>
  </p:notesViewPr>
  <p:gridSpacing cx="36004" cy="36004"/>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79" Type="http://schemas.microsoft.com/office/2018/10/relationships/authors" Target="authors.xml"/><Relationship Id="rId80" Type="http://schemas.openxmlformats.org/officeDocument/2006/relationships/slide" Target="slides/slide1.xml"/><Relationship Id="rId81" Type="http://schemas.openxmlformats.org/officeDocument/2006/relationships/slide" Target="slides/slide2.xml"/><Relationship Id="rId82" Type="http://schemas.openxmlformats.org/officeDocument/2006/relationships/slide" Target="slides/slide3.xml"/><Relationship Id="rId83" Type="http://schemas.openxmlformats.org/officeDocument/2006/relationships/slide" Target="slides/slide4.xml"/><Relationship Id="rId84" Type="http://schemas.openxmlformats.org/officeDocument/2006/relationships/slide" Target="slides/slide5.xml"/><Relationship Id="rId85" Type="http://schemas.openxmlformats.org/officeDocument/2006/relationships/slide" Target="slides/slide6.xml"/><Relationship Id="rId86" Type="http://schemas.openxmlformats.org/officeDocument/2006/relationships/slide" Target="slides/slide7.xml"/><Relationship Id="rId87" Type="http://schemas.openxmlformats.org/officeDocument/2006/relationships/slide" Target="slides/slide8.xml"/><Relationship Id="rId88" Type="http://schemas.openxmlformats.org/officeDocument/2006/relationships/slide" Target="slides/slide9.xml"/><Relationship Id="rId89" Type="http://schemas.openxmlformats.org/officeDocument/2006/relationships/slide" Target="slides/slide10.xml"/><Relationship Id="rId90" Type="http://schemas.openxmlformats.org/officeDocument/2006/relationships/slide" Target="slides/slide11.xml"/><Relationship Id="rId91" Type="http://schemas.openxmlformats.org/officeDocument/2006/relationships/slide" Target="slides/slide12.xml"/><Relationship Id="rId92" Type="http://schemas.openxmlformats.org/officeDocument/2006/relationships/slide" Target="slides/slide13.xml"/><Relationship Id="rId93" Type="http://schemas.openxmlformats.org/officeDocument/2006/relationships/slide" Target="slides/slide14.xml"/><Relationship Id="rId94" Type="http://schemas.openxmlformats.org/officeDocument/2006/relationships/slide" Target="slides/slide15.xml"/><Relationship Id="rId95" Type="http://schemas.openxmlformats.org/officeDocument/2006/relationships/slide" Target="slides/slide16.xml"/><Relationship Id="rId96" Type="http://schemas.openxmlformats.org/officeDocument/2006/relationships/slide" Target="slides/slide17.xml"/><Relationship Id="rId97" Type="http://schemas.openxmlformats.org/officeDocument/2006/relationships/slide" Target="slides/slide18.xml"/><Relationship Id="rId98" Type="http://schemas.openxmlformats.org/officeDocument/2006/relationships/slide" Target="slides/slide1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900102\Desktop\2024&#24180;&#26032;&#35215;\&#21942;&#26989;&#12484;&#12540;&#12523;\&#25505;&#29992;&#23455;&#3231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Sheet1!$I$2</c:f>
              <c:strCache>
                <c:ptCount val="1"/>
                <c:pt idx="0">
                  <c:v>採用数</c:v>
                </c:pt>
              </c:strCache>
            </c:strRef>
          </c:tx>
          <c:spPr>
            <a:solidFill>
              <a:srgbClr val="0070C0"/>
            </a:solidFill>
            <a:ln>
              <a:noFill/>
            </a:ln>
            <a:effectLst/>
            <a:sp3d/>
          </c:spPr>
          <c:invertIfNegative val="0"/>
          <c:dLbls>
            <c:dLbl>
              <c:idx val="0"/>
              <c:layout>
                <c:manualLayout>
                  <c:x val="8.3211991612405969E-3"/>
                  <c:y val="-1.3888888888888888E-2"/>
                </c:manualLayout>
              </c:layout>
              <c:tx>
                <c:rich>
                  <a:bodyPr/>
                  <a:lstStyle/>
                  <a:p>
                    <a:fld id="{BDCAF9F3-5A77-4663-9E7D-8131F5736B4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9B2-4454-884F-88875F21F279}"/>
                </c:ext>
              </c:extLst>
            </c:dLbl>
            <c:dLbl>
              <c:idx val="1"/>
              <c:layout>
                <c:manualLayout>
                  <c:x val="1.1094932214987462E-2"/>
                  <c:y val="-1.3888888888888931E-2"/>
                </c:manualLayout>
              </c:layout>
              <c:tx>
                <c:rich>
                  <a:bodyPr/>
                  <a:lstStyle/>
                  <a:p>
                    <a:fld id="{3910F1DB-C076-4A03-B8BF-A74D8D437097}"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9B2-4454-884F-88875F21F279}"/>
                </c:ext>
              </c:extLst>
            </c:dLbl>
            <c:dLbl>
              <c:idx val="2"/>
              <c:layout>
                <c:manualLayout>
                  <c:x val="1.1094932214987462E-2"/>
                  <c:y val="-1.8518518518518604E-2"/>
                </c:manualLayout>
              </c:layout>
              <c:tx>
                <c:rich>
                  <a:bodyPr/>
                  <a:lstStyle/>
                  <a:p>
                    <a:fld id="{3AC46129-9654-48F2-9E3F-03EA7FD5F3A4}"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9B2-4454-884F-88875F21F279}"/>
                </c:ext>
              </c:extLst>
            </c:dLbl>
            <c:dLbl>
              <c:idx val="3"/>
              <c:layout>
                <c:manualLayout>
                  <c:x val="8.3211991612405969E-3"/>
                  <c:y val="-1.3888888888888888E-2"/>
                </c:manualLayout>
              </c:layout>
              <c:tx>
                <c:rich>
                  <a:bodyPr/>
                  <a:lstStyle/>
                  <a:p>
                    <a:fld id="{C782483C-F82B-4A91-8B28-6C3DB1D9B611}"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9B2-4454-884F-88875F21F279}"/>
                </c:ext>
              </c:extLst>
            </c:dLbl>
            <c:dLbl>
              <c:idx val="4"/>
              <c:layout>
                <c:manualLayout>
                  <c:x val="1.3868665268734329E-2"/>
                  <c:y val="-1.8518518518518517E-2"/>
                </c:manualLayout>
              </c:layout>
              <c:tx>
                <c:rich>
                  <a:bodyPr/>
                  <a:lstStyle/>
                  <a:p>
                    <a:fld id="{DDAAD3EE-6ABF-488B-B8DC-460A68788A0C}" type="VALUE">
                      <a:rPr lang="en-US" altLang="ja-JP" sz="1100"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9B2-4454-884F-88875F21F279}"/>
                </c:ext>
              </c:extLst>
            </c:dLbl>
            <c:dLbl>
              <c:idx val="5"/>
              <c:layout>
                <c:manualLayout>
                  <c:x val="7.7292733752701258E-3"/>
                  <c:y val="-3.6447709593776341E-3"/>
                </c:manualLayout>
              </c:layout>
              <c:tx>
                <c:rich>
                  <a:bodyPr/>
                  <a:lstStyle/>
                  <a:p>
                    <a:fld id="{65AE376E-082B-4E79-9665-E5303B1A9D17}" type="VALUE">
                      <a:rPr lang="en-US" altLang="ja-JP" b="1">
                        <a:solidFill>
                          <a:srgbClr val="FF0000"/>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9B2-4454-884F-88875F21F2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Sheet1!$H$3:$H$8</c:f>
              <c:strCache>
                <c:ptCount val="6"/>
                <c:pt idx="0">
                  <c:v>2020年度</c:v>
                </c:pt>
                <c:pt idx="1">
                  <c:v>2021年度</c:v>
                </c:pt>
                <c:pt idx="2">
                  <c:v>2022年度</c:v>
                </c:pt>
                <c:pt idx="3">
                  <c:v>2023年度</c:v>
                </c:pt>
                <c:pt idx="4">
                  <c:v>2024年度</c:v>
                </c:pt>
                <c:pt idx="5">
                  <c:v>2025年度</c:v>
                </c:pt>
              </c:strCache>
            </c:strRef>
          </c:cat>
          <c:val>
            <c:numRef>
              <c:f>Sheet1!$I$3:$I$8</c:f>
              <c:numCache>
                <c:formatCode>General</c:formatCode>
                <c:ptCount val="6"/>
                <c:pt idx="0">
                  <c:v>721</c:v>
                </c:pt>
                <c:pt idx="1">
                  <c:v>766</c:v>
                </c:pt>
                <c:pt idx="2">
                  <c:v>735</c:v>
                </c:pt>
                <c:pt idx="3">
                  <c:v>1195</c:v>
                </c:pt>
                <c:pt idx="4">
                  <c:v>829</c:v>
                </c:pt>
                <c:pt idx="5">
                  <c:v>504</c:v>
                </c:pt>
              </c:numCache>
            </c:numRef>
          </c:val>
          <c:extLst>
            <c:ext xmlns:c16="http://schemas.microsoft.com/office/drawing/2014/chart" uri="{C3380CC4-5D6E-409C-BE32-E72D297353CC}">
              <c16:uniqueId val="{00000006-99B2-4454-884F-88875F21F279}"/>
            </c:ext>
          </c:extLst>
        </c:ser>
        <c:dLbls>
          <c:showLegendKey val="0"/>
          <c:showVal val="1"/>
          <c:showCatName val="0"/>
          <c:showSerName val="0"/>
          <c:showPercent val="0"/>
          <c:showBubbleSize val="0"/>
        </c:dLbls>
        <c:gapWidth val="150"/>
        <c:shape val="box"/>
        <c:axId val="260530448"/>
        <c:axId val="260529488"/>
        <c:axId val="0"/>
      </c:bar3DChart>
      <c:catAx>
        <c:axId val="2605304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29488"/>
        <c:crosses val="autoZero"/>
        <c:auto val="1"/>
        <c:lblAlgn val="ctr"/>
        <c:lblOffset val="100"/>
        <c:noMultiLvlLbl val="0"/>
      </c:catAx>
      <c:valAx>
        <c:axId val="260529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60530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2" y="0"/>
            <a:ext cx="2950375"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7" name="Rectangle 3"/>
          <p:cNvSpPr>
            <a:spLocks noGrp="1" noChangeArrowheads="1"/>
          </p:cNvSpPr>
          <p:nvPr>
            <p:ph type="dt" sz="quarter" idx="1"/>
          </p:nvPr>
        </p:nvSpPr>
        <p:spPr bwMode="auto">
          <a:xfrm>
            <a:off x="3855221" y="0"/>
            <a:ext cx="2950374" cy="49736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lvl1pPr algn="r" defTabSz="914481">
              <a:defRPr sz="1200">
                <a:effectLst/>
                <a:latin typeface="Arial" charset="0"/>
              </a:defRPr>
            </a:lvl1pPr>
          </a:lstStyle>
          <a:p>
            <a:pPr>
              <a:defRPr/>
            </a:pPr>
            <a:endParaRPr lang="en-US" altLang="ja-JP" dirty="0"/>
          </a:p>
        </p:txBody>
      </p:sp>
      <p:sp>
        <p:nvSpPr>
          <p:cNvPr id="77828" name="Rectangle 4"/>
          <p:cNvSpPr>
            <a:spLocks noGrp="1" noChangeArrowheads="1"/>
          </p:cNvSpPr>
          <p:nvPr>
            <p:ph type="ftr" sz="quarter" idx="2"/>
          </p:nvPr>
        </p:nvSpPr>
        <p:spPr bwMode="auto">
          <a:xfrm>
            <a:off x="12" y="9440379"/>
            <a:ext cx="2950375"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l" defTabSz="914481">
              <a:defRPr sz="1200">
                <a:effectLst/>
                <a:latin typeface="Arial" charset="0"/>
              </a:defRPr>
            </a:lvl1pPr>
          </a:lstStyle>
          <a:p>
            <a:pPr>
              <a:defRPr/>
            </a:pPr>
            <a:endParaRPr lang="en-US" altLang="ja-JP" dirty="0"/>
          </a:p>
        </p:txBody>
      </p:sp>
      <p:sp>
        <p:nvSpPr>
          <p:cNvPr id="77829" name="Rectangle 5"/>
          <p:cNvSpPr>
            <a:spLocks noGrp="1" noChangeArrowheads="1"/>
          </p:cNvSpPr>
          <p:nvPr>
            <p:ph type="sldNum" sz="quarter" idx="3"/>
          </p:nvPr>
        </p:nvSpPr>
        <p:spPr bwMode="auto">
          <a:xfrm>
            <a:off x="3855221" y="9440379"/>
            <a:ext cx="2950374" cy="497367"/>
          </a:xfrm>
          <a:prstGeom prst="rect">
            <a:avLst/>
          </a:prstGeom>
          <a:noFill/>
          <a:ln w="9525">
            <a:noFill/>
            <a:miter lim="800000"/>
            <a:headEnd/>
            <a:tailEnd/>
          </a:ln>
        </p:spPr>
        <p:txBody>
          <a:bodyPr vert="horz" wrap="square" lIns="91369" tIns="45684" rIns="91369" bIns="45684" numCol="1" anchor="b" anchorCtr="0" compatLnSpc="1">
            <a:prstTxWarp prst="textNoShape">
              <a:avLst/>
            </a:prstTxWarp>
          </a:bodyPr>
          <a:lstStyle>
            <a:lvl1pPr algn="r" defTabSz="914481">
              <a:defRPr sz="1200">
                <a:effectLst/>
                <a:latin typeface="Arial" charset="0"/>
              </a:defRPr>
            </a:lvl1pPr>
          </a:lstStyle>
          <a:p>
            <a:pPr>
              <a:defRPr/>
            </a:pPr>
            <a:fld id="{53BBF085-4507-4AF4-A3C9-AD8362C0051D}" type="slidenum">
              <a:rPr lang="en-US" altLang="ja-JP"/>
              <a:pPr>
                <a:defRPr/>
              </a:pPr>
              <a:t>‹#›</a:t>
            </a:fld>
            <a:endParaRPr lang="en-US" altLang="ja-JP" dirty="0"/>
          </a:p>
        </p:txBody>
      </p:sp>
    </p:spTree>
    <p:extLst>
      <p:ext uri="{BB962C8B-B14F-4D97-AF65-F5344CB8AC3E}">
        <p14:creationId xmlns:p14="http://schemas.microsoft.com/office/powerpoint/2010/main" val="392901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フッター プレースホルダ 8"/>
          <p:cNvSpPr>
            <a:spLocks noGrp="1"/>
          </p:cNvSpPr>
          <p:nvPr>
            <p:ph type="ftr" sz="quarter" idx="4"/>
          </p:nvPr>
        </p:nvSpPr>
        <p:spPr>
          <a:xfrm>
            <a:off x="8" y="9440230"/>
            <a:ext cx="2950529" cy="497523"/>
          </a:xfrm>
          <a:prstGeom prst="rect">
            <a:avLst/>
          </a:prstGeom>
        </p:spPr>
        <p:txBody>
          <a:bodyPr vert="horz" lIns="91462" tIns="45730" rIns="91462" bIns="45730" rtlCol="0" anchor="b"/>
          <a:lstStyle>
            <a:lvl1pPr algn="l">
              <a:defRPr sz="1200"/>
            </a:lvl1pPr>
          </a:lstStyle>
          <a:p>
            <a:endParaRPr kumimoji="1" lang="ja-JP" altLang="en-US" dirty="0"/>
          </a:p>
        </p:txBody>
      </p:sp>
      <p:sp>
        <p:nvSpPr>
          <p:cNvPr id="17" name="スライド イメージ プレースホルダ 16"/>
          <p:cNvSpPr>
            <a:spLocks noGrp="1" noRot="1" noChangeAspect="1"/>
          </p:cNvSpPr>
          <p:nvPr>
            <p:ph type="sldImg" idx="2"/>
          </p:nvPr>
        </p:nvSpPr>
        <p:spPr>
          <a:xfrm>
            <a:off x="2085975" y="746125"/>
            <a:ext cx="2635250" cy="3727450"/>
          </a:xfrm>
          <a:prstGeom prst="rect">
            <a:avLst/>
          </a:prstGeom>
          <a:noFill/>
          <a:ln w="12700">
            <a:solidFill>
              <a:prstClr val="black"/>
            </a:solidFill>
          </a:ln>
        </p:spPr>
        <p:txBody>
          <a:bodyPr vert="horz" lIns="91462" tIns="45730" rIns="91462" bIns="45730" rtlCol="0" anchor="ctr"/>
          <a:lstStyle/>
          <a:p>
            <a:endParaRPr lang="ja-JP" altLang="en-US" dirty="0"/>
          </a:p>
        </p:txBody>
      </p:sp>
      <p:sp>
        <p:nvSpPr>
          <p:cNvPr id="18" name="ヘッダー プレースホルダ 17"/>
          <p:cNvSpPr>
            <a:spLocks noGrp="1"/>
          </p:cNvSpPr>
          <p:nvPr>
            <p:ph type="hdr" sz="quarter"/>
          </p:nvPr>
        </p:nvSpPr>
        <p:spPr>
          <a:xfrm>
            <a:off x="8" y="1"/>
            <a:ext cx="2950529" cy="497524"/>
          </a:xfrm>
          <a:prstGeom prst="rect">
            <a:avLst/>
          </a:prstGeom>
        </p:spPr>
        <p:txBody>
          <a:bodyPr vert="horz" lIns="91462" tIns="45730" rIns="91462" bIns="45730" rtlCol="0"/>
          <a:lstStyle>
            <a:lvl1pPr algn="l">
              <a:defRPr sz="1200"/>
            </a:lvl1pPr>
          </a:lstStyle>
          <a:p>
            <a:endParaRPr kumimoji="1" lang="ja-JP" altLang="en-US" dirty="0"/>
          </a:p>
        </p:txBody>
      </p:sp>
      <p:sp>
        <p:nvSpPr>
          <p:cNvPr id="7" name="日付プレースホルダ 6"/>
          <p:cNvSpPr>
            <a:spLocks noGrp="1"/>
          </p:cNvSpPr>
          <p:nvPr>
            <p:ph type="dt" idx="1"/>
          </p:nvPr>
        </p:nvSpPr>
        <p:spPr>
          <a:xfrm>
            <a:off x="3856040" y="0"/>
            <a:ext cx="2949575" cy="496888"/>
          </a:xfrm>
          <a:prstGeom prst="rect">
            <a:avLst/>
          </a:prstGeom>
        </p:spPr>
        <p:txBody>
          <a:bodyPr vert="horz" lIns="91424" tIns="45712" rIns="91424" bIns="45712" rtlCol="0"/>
          <a:lstStyle>
            <a:lvl1pPr algn="r">
              <a:defRPr sz="1200"/>
            </a:lvl1pPr>
          </a:lstStyle>
          <a:p>
            <a:fld id="{46949B17-DAEE-49CA-97EC-2A0DD8FE0992}" type="datetimeFigureOut">
              <a:rPr kumimoji="1" lang="ja-JP" altLang="en-US" smtClean="0"/>
              <a:pPr/>
              <a:t>2025/10/3</a:t>
            </a:fld>
            <a:endParaRPr kumimoji="1" lang="ja-JP" altLang="en-US"/>
          </a:p>
        </p:txBody>
      </p:sp>
      <p:sp>
        <p:nvSpPr>
          <p:cNvPr id="10" name="スライド番号プレースホルダ 9"/>
          <p:cNvSpPr>
            <a:spLocks noGrp="1"/>
          </p:cNvSpPr>
          <p:nvPr>
            <p:ph type="sldNum" sz="quarter" idx="5"/>
          </p:nvPr>
        </p:nvSpPr>
        <p:spPr>
          <a:xfrm>
            <a:off x="3856040" y="9440863"/>
            <a:ext cx="2949575" cy="496887"/>
          </a:xfrm>
          <a:prstGeom prst="rect">
            <a:avLst/>
          </a:prstGeom>
        </p:spPr>
        <p:txBody>
          <a:bodyPr vert="horz" lIns="91424" tIns="45712" rIns="91424" bIns="45712" rtlCol="0" anchor="b"/>
          <a:lstStyle>
            <a:lvl1pPr algn="r">
              <a:defRPr sz="1200"/>
            </a:lvl1pPr>
          </a:lstStyle>
          <a:p>
            <a:fld id="{BD023E47-E145-4EF0-A2E5-7B9B468B8D6D}" type="slidenum">
              <a:rPr kumimoji="1" lang="ja-JP" altLang="en-US" smtClean="0"/>
              <a:pPr/>
              <a:t>‹#›</a:t>
            </a:fld>
            <a:endParaRPr kumimoji="1" lang="ja-JP" altLang="en-US"/>
          </a:p>
        </p:txBody>
      </p:sp>
    </p:spTree>
    <p:extLst>
      <p:ext uri="{BB962C8B-B14F-4D97-AF65-F5344CB8AC3E}">
        <p14:creationId xmlns:p14="http://schemas.microsoft.com/office/powerpoint/2010/main" val="12371027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1pPr>
    <a:lvl2pPr marL="521437"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2pPr>
    <a:lvl3pPr marL="1042873"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3pPr>
    <a:lvl4pPr marL="1564310"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4pPr>
    <a:lvl5pPr marL="2085746" algn="l" rtl="0" eaLnBrk="0" fontAlgn="base" hangingPunct="0">
      <a:spcBef>
        <a:spcPct val="30000"/>
      </a:spcBef>
      <a:spcAft>
        <a:spcPct val="0"/>
      </a:spcAft>
      <a:defRPr kumimoji="1" sz="1369" kern="1200">
        <a:solidFill>
          <a:schemeClr val="tx1"/>
        </a:solidFill>
        <a:latin typeface="Arial" charset="0"/>
        <a:ea typeface="ＭＳ Ｐ明朝" pitchFamily="18" charset="-128"/>
        <a:cs typeface="+mn-cs"/>
      </a:defRPr>
    </a:lvl5pPr>
    <a:lvl6pPr marL="2607183" algn="l" defTabSz="1042873" rtl="0" eaLnBrk="1" latinLnBrk="0" hangingPunct="1">
      <a:defRPr kumimoji="1" sz="1369" kern="1200">
        <a:solidFill>
          <a:schemeClr val="tx1"/>
        </a:solidFill>
        <a:latin typeface="+mn-lt"/>
        <a:ea typeface="+mn-ea"/>
        <a:cs typeface="+mn-cs"/>
      </a:defRPr>
    </a:lvl6pPr>
    <a:lvl7pPr marL="3128620" algn="l" defTabSz="1042873" rtl="0" eaLnBrk="1" latinLnBrk="0" hangingPunct="1">
      <a:defRPr kumimoji="1" sz="1369" kern="1200">
        <a:solidFill>
          <a:schemeClr val="tx1"/>
        </a:solidFill>
        <a:latin typeface="+mn-lt"/>
        <a:ea typeface="+mn-ea"/>
        <a:cs typeface="+mn-cs"/>
      </a:defRPr>
    </a:lvl7pPr>
    <a:lvl8pPr marL="3650056" algn="l" defTabSz="1042873" rtl="0" eaLnBrk="1" latinLnBrk="0" hangingPunct="1">
      <a:defRPr kumimoji="1" sz="1369" kern="1200">
        <a:solidFill>
          <a:schemeClr val="tx1"/>
        </a:solidFill>
        <a:latin typeface="+mn-lt"/>
        <a:ea typeface="+mn-ea"/>
        <a:cs typeface="+mn-cs"/>
      </a:defRPr>
    </a:lvl8pPr>
    <a:lvl9pPr marL="4171493" algn="l" defTabSz="1042873" rtl="0" eaLnBrk="1" latinLnBrk="0" hangingPunct="1">
      <a:defRPr kumimoji="1" sz="136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0</a:t>
            </a:fld>
            <a:endParaRPr kumimoji="1" lang="ja-JP" altLang="en-US"/>
          </a:p>
        </p:txBody>
      </p:sp>
    </p:spTree>
    <p:extLst>
      <p:ext uri="{BB962C8B-B14F-4D97-AF65-F5344CB8AC3E}">
        <p14:creationId xmlns:p14="http://schemas.microsoft.com/office/powerpoint/2010/main" val="391216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1038" y="4783138"/>
            <a:ext cx="5445125" cy="3913187"/>
          </a:xfrm>
          <a:prstGeom prst="rect">
            <a:avLst/>
          </a:prstGeom>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D023E47-E145-4EF0-A2E5-7B9B468B8D6D}" type="slidenum">
              <a:rPr kumimoji="1" lang="ja-JP" altLang="en-US" smtClean="0"/>
              <a:pPr/>
              <a:t>5</a:t>
            </a:fld>
            <a:endParaRPr kumimoji="1" lang="ja-JP" altLang="en-US"/>
          </a:p>
        </p:txBody>
      </p:sp>
    </p:spTree>
    <p:extLst>
      <p:ext uri="{BB962C8B-B14F-4D97-AF65-F5344CB8AC3E}">
        <p14:creationId xmlns:p14="http://schemas.microsoft.com/office/powerpoint/2010/main" val="57140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395949" y="10311222"/>
            <a:ext cx="599333" cy="281664"/>
          </a:xfrm>
        </p:spPr>
        <p:txBody>
          <a:bodyPr/>
          <a:lstStyle>
            <a:lvl1pPr>
              <a:defRPr/>
            </a:lvl1pPr>
          </a:lstStyle>
          <a:p>
            <a:pPr>
              <a:defRPr/>
            </a:pPr>
            <a:r>
              <a:rPr lang="en-US" altLang="ja-JP" dirty="0"/>
              <a:t>P.</a:t>
            </a:r>
            <a:fld id="{44A7CF76-E0D4-41A4-B09E-159B6750CFCB}" type="slidenum">
              <a:rPr lang="en-US" altLang="ja-JP" smtClean="0"/>
              <a:pPr>
                <a:defRPr/>
              </a:pPr>
              <a:t>‹#›</a:t>
            </a:fld>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枚目">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115D840-BE4D-9440-A44A-BBB8BA49DA26}"/>
              </a:ext>
            </a:extLst>
          </p:cNvPr>
          <p:cNvSpPr/>
          <p:nvPr userDrawn="1"/>
        </p:nvSpPr>
        <p:spPr bwMode="auto">
          <a:xfrm>
            <a:off x="755650" y="269875"/>
            <a:ext cx="6516688" cy="611188"/>
          </a:xfrm>
          <a:prstGeom prst="rect">
            <a:avLst/>
          </a:prstGeom>
          <a:solidFill>
            <a:schemeClr val="accent6">
              <a:lumMod val="20000"/>
              <a:lumOff val="80000"/>
              <a:alpha val="7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nvGrpSpPr>
          <p:cNvPr id="5" name="グループ化 4">
            <a:extLst>
              <a:ext uri="{FF2B5EF4-FFF2-40B4-BE49-F238E27FC236}">
                <a16:creationId xmlns:a16="http://schemas.microsoft.com/office/drawing/2014/main" id="{2095BCCA-A90D-3D60-F55A-54136FFCA043}"/>
              </a:ext>
            </a:extLst>
          </p:cNvPr>
          <p:cNvGrpSpPr/>
          <p:nvPr userDrawn="1"/>
        </p:nvGrpSpPr>
        <p:grpSpPr>
          <a:xfrm>
            <a:off x="544029" y="301425"/>
            <a:ext cx="561290" cy="560454"/>
            <a:chOff x="544029" y="301425"/>
            <a:chExt cx="561290" cy="560454"/>
          </a:xfrm>
        </p:grpSpPr>
        <p:sp>
          <p:nvSpPr>
            <p:cNvPr id="7" name="円/楕円 6">
              <a:extLst>
                <a:ext uri="{FF2B5EF4-FFF2-40B4-BE49-F238E27FC236}">
                  <a16:creationId xmlns:a16="http://schemas.microsoft.com/office/drawing/2014/main" id="{E1B86816-7DE6-E8E8-C2B1-E0BB3B33C225}"/>
                </a:ext>
              </a:extLst>
            </p:cNvPr>
            <p:cNvSpPr/>
            <p:nvPr/>
          </p:nvSpPr>
          <p:spPr bwMode="auto">
            <a:xfrm>
              <a:off x="692737" y="301425"/>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円/楕円 7">
              <a:extLst>
                <a:ext uri="{FF2B5EF4-FFF2-40B4-BE49-F238E27FC236}">
                  <a16:creationId xmlns:a16="http://schemas.microsoft.com/office/drawing/2014/main" id="{F58C241A-F93B-204C-B7ED-8EDC647A0250}"/>
                </a:ext>
              </a:extLst>
            </p:cNvPr>
            <p:cNvSpPr/>
            <p:nvPr/>
          </p:nvSpPr>
          <p:spPr bwMode="auto">
            <a:xfrm>
              <a:off x="767091"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9" name="円/楕円 8">
              <a:extLst>
                <a:ext uri="{FF2B5EF4-FFF2-40B4-BE49-F238E27FC236}">
                  <a16:creationId xmlns:a16="http://schemas.microsoft.com/office/drawing/2014/main" id="{EBADFA99-A466-0B74-215D-68D284481DBC}"/>
                </a:ext>
              </a:extLst>
            </p:cNvPr>
            <p:cNvSpPr/>
            <p:nvPr/>
          </p:nvSpPr>
          <p:spPr bwMode="auto">
            <a:xfrm>
              <a:off x="841445"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 name="円/楕円 9">
              <a:extLst>
                <a:ext uri="{FF2B5EF4-FFF2-40B4-BE49-F238E27FC236}">
                  <a16:creationId xmlns:a16="http://schemas.microsoft.com/office/drawing/2014/main" id="{62064AA7-AC9A-52F3-02ED-0CB34C47F2DC}"/>
                </a:ext>
              </a:extLst>
            </p:cNvPr>
            <p:cNvSpPr/>
            <p:nvPr/>
          </p:nvSpPr>
          <p:spPr bwMode="auto">
            <a:xfrm>
              <a:off x="915800" y="301425"/>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1" name="円/楕円 10">
              <a:extLst>
                <a:ext uri="{FF2B5EF4-FFF2-40B4-BE49-F238E27FC236}">
                  <a16:creationId xmlns:a16="http://schemas.microsoft.com/office/drawing/2014/main" id="{0549EE91-1985-F692-6A81-6E865A0FFF8A}"/>
                </a:ext>
              </a:extLst>
            </p:cNvPr>
            <p:cNvSpPr/>
            <p:nvPr/>
          </p:nvSpPr>
          <p:spPr bwMode="auto">
            <a:xfrm>
              <a:off x="618383"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円/楕円 11">
              <a:extLst>
                <a:ext uri="{FF2B5EF4-FFF2-40B4-BE49-F238E27FC236}">
                  <a16:creationId xmlns:a16="http://schemas.microsoft.com/office/drawing/2014/main" id="{5E76F29C-AE78-18AE-C041-76367D5275D3}"/>
                </a:ext>
              </a:extLst>
            </p:cNvPr>
            <p:cNvSpPr/>
            <p:nvPr/>
          </p:nvSpPr>
          <p:spPr bwMode="auto">
            <a:xfrm>
              <a:off x="692737" y="375660"/>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3" name="円/楕円 12">
              <a:extLst>
                <a:ext uri="{FF2B5EF4-FFF2-40B4-BE49-F238E27FC236}">
                  <a16:creationId xmlns:a16="http://schemas.microsoft.com/office/drawing/2014/main" id="{10755C21-8D8F-F486-C29B-2D5B0BBBC783}"/>
                </a:ext>
              </a:extLst>
            </p:cNvPr>
            <p:cNvSpPr/>
            <p:nvPr/>
          </p:nvSpPr>
          <p:spPr bwMode="auto">
            <a:xfrm>
              <a:off x="767091"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 name="円/楕円 13">
              <a:extLst>
                <a:ext uri="{FF2B5EF4-FFF2-40B4-BE49-F238E27FC236}">
                  <a16:creationId xmlns:a16="http://schemas.microsoft.com/office/drawing/2014/main" id="{039FB734-47E3-8D42-B27E-E14751312C9A}"/>
                </a:ext>
              </a:extLst>
            </p:cNvPr>
            <p:cNvSpPr/>
            <p:nvPr/>
          </p:nvSpPr>
          <p:spPr bwMode="auto">
            <a:xfrm>
              <a:off x="841445"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円/楕円 14">
              <a:extLst>
                <a:ext uri="{FF2B5EF4-FFF2-40B4-BE49-F238E27FC236}">
                  <a16:creationId xmlns:a16="http://schemas.microsoft.com/office/drawing/2014/main" id="{4DF10DC2-8DD9-BF79-D315-AC1ABE9935A2}"/>
                </a:ext>
              </a:extLst>
            </p:cNvPr>
            <p:cNvSpPr/>
            <p:nvPr/>
          </p:nvSpPr>
          <p:spPr bwMode="auto">
            <a:xfrm>
              <a:off x="915800"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6" name="円/楕円 15">
              <a:extLst>
                <a:ext uri="{FF2B5EF4-FFF2-40B4-BE49-F238E27FC236}">
                  <a16:creationId xmlns:a16="http://schemas.microsoft.com/office/drawing/2014/main" id="{AB4DD250-74F9-903A-A462-B093BF8DC3D0}"/>
                </a:ext>
              </a:extLst>
            </p:cNvPr>
            <p:cNvSpPr/>
            <p:nvPr/>
          </p:nvSpPr>
          <p:spPr bwMode="auto">
            <a:xfrm>
              <a:off x="990154" y="375660"/>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7" name="円/楕円 16">
              <a:extLst>
                <a:ext uri="{FF2B5EF4-FFF2-40B4-BE49-F238E27FC236}">
                  <a16:creationId xmlns:a16="http://schemas.microsoft.com/office/drawing/2014/main" id="{8F53030B-03D9-FF78-5530-66C26C863EEE}"/>
                </a:ext>
              </a:extLst>
            </p:cNvPr>
            <p:cNvSpPr/>
            <p:nvPr/>
          </p:nvSpPr>
          <p:spPr bwMode="auto">
            <a:xfrm>
              <a:off x="544029"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円/楕円 17">
              <a:extLst>
                <a:ext uri="{FF2B5EF4-FFF2-40B4-BE49-F238E27FC236}">
                  <a16:creationId xmlns:a16="http://schemas.microsoft.com/office/drawing/2014/main" id="{EA6AE82A-8E02-5D56-FCBF-1CEFA42E8A4B}"/>
                </a:ext>
              </a:extLst>
            </p:cNvPr>
            <p:cNvSpPr/>
            <p:nvPr/>
          </p:nvSpPr>
          <p:spPr bwMode="auto">
            <a:xfrm>
              <a:off x="618383"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円/楕円 18">
              <a:extLst>
                <a:ext uri="{FF2B5EF4-FFF2-40B4-BE49-F238E27FC236}">
                  <a16:creationId xmlns:a16="http://schemas.microsoft.com/office/drawing/2014/main" id="{794BB744-304A-13FD-E653-AC3D2B58F630}"/>
                </a:ext>
              </a:extLst>
            </p:cNvPr>
            <p:cNvSpPr/>
            <p:nvPr/>
          </p:nvSpPr>
          <p:spPr bwMode="auto">
            <a:xfrm>
              <a:off x="692737" y="44989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 name="円/楕円 19">
              <a:extLst>
                <a:ext uri="{FF2B5EF4-FFF2-40B4-BE49-F238E27FC236}">
                  <a16:creationId xmlns:a16="http://schemas.microsoft.com/office/drawing/2014/main" id="{430949CD-42E7-F128-1897-8D70E72B75E9}"/>
                </a:ext>
              </a:extLst>
            </p:cNvPr>
            <p:cNvSpPr/>
            <p:nvPr/>
          </p:nvSpPr>
          <p:spPr bwMode="auto">
            <a:xfrm>
              <a:off x="767091"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 name="円/楕円 20">
              <a:extLst>
                <a:ext uri="{FF2B5EF4-FFF2-40B4-BE49-F238E27FC236}">
                  <a16:creationId xmlns:a16="http://schemas.microsoft.com/office/drawing/2014/main" id="{0313238D-35D8-0DE4-7980-AA792974F8B1}"/>
                </a:ext>
              </a:extLst>
            </p:cNvPr>
            <p:cNvSpPr/>
            <p:nvPr/>
          </p:nvSpPr>
          <p:spPr bwMode="auto">
            <a:xfrm>
              <a:off x="841445"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2" name="円/楕円 21">
              <a:extLst>
                <a:ext uri="{FF2B5EF4-FFF2-40B4-BE49-F238E27FC236}">
                  <a16:creationId xmlns:a16="http://schemas.microsoft.com/office/drawing/2014/main" id="{BDECECFC-4D21-D0A7-C00A-577C7567CB58}"/>
                </a:ext>
              </a:extLst>
            </p:cNvPr>
            <p:cNvSpPr/>
            <p:nvPr/>
          </p:nvSpPr>
          <p:spPr bwMode="auto">
            <a:xfrm>
              <a:off x="915800"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3" name="円/楕円 22">
              <a:extLst>
                <a:ext uri="{FF2B5EF4-FFF2-40B4-BE49-F238E27FC236}">
                  <a16:creationId xmlns:a16="http://schemas.microsoft.com/office/drawing/2014/main" id="{E9231EC2-5D2B-0A7F-DEB3-D040ADC732FF}"/>
                </a:ext>
              </a:extLst>
            </p:cNvPr>
            <p:cNvSpPr/>
            <p:nvPr/>
          </p:nvSpPr>
          <p:spPr bwMode="auto">
            <a:xfrm>
              <a:off x="990154"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4" name="円/楕円 23">
              <a:extLst>
                <a:ext uri="{FF2B5EF4-FFF2-40B4-BE49-F238E27FC236}">
                  <a16:creationId xmlns:a16="http://schemas.microsoft.com/office/drawing/2014/main" id="{1093307F-D03A-4794-95DB-708A102815FC}"/>
                </a:ext>
              </a:extLst>
            </p:cNvPr>
            <p:cNvSpPr/>
            <p:nvPr/>
          </p:nvSpPr>
          <p:spPr bwMode="auto">
            <a:xfrm>
              <a:off x="1064508" y="44989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5" name="円/楕円 24">
              <a:extLst>
                <a:ext uri="{FF2B5EF4-FFF2-40B4-BE49-F238E27FC236}">
                  <a16:creationId xmlns:a16="http://schemas.microsoft.com/office/drawing/2014/main" id="{980D9063-249B-6939-FA96-DDE9D1585AC5}"/>
                </a:ext>
              </a:extLst>
            </p:cNvPr>
            <p:cNvSpPr/>
            <p:nvPr/>
          </p:nvSpPr>
          <p:spPr bwMode="auto">
            <a:xfrm>
              <a:off x="544029"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6" name="円/楕円 25">
              <a:extLst>
                <a:ext uri="{FF2B5EF4-FFF2-40B4-BE49-F238E27FC236}">
                  <a16:creationId xmlns:a16="http://schemas.microsoft.com/office/drawing/2014/main" id="{7CAE941A-1457-4215-F4DA-09C1E81E3A04}"/>
                </a:ext>
              </a:extLst>
            </p:cNvPr>
            <p:cNvSpPr/>
            <p:nvPr/>
          </p:nvSpPr>
          <p:spPr bwMode="auto">
            <a:xfrm>
              <a:off x="618383"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7" name="円/楕円 26">
              <a:extLst>
                <a:ext uri="{FF2B5EF4-FFF2-40B4-BE49-F238E27FC236}">
                  <a16:creationId xmlns:a16="http://schemas.microsoft.com/office/drawing/2014/main" id="{82D342F8-1D1A-2433-ECF5-4F47F23FD1DF}"/>
                </a:ext>
              </a:extLst>
            </p:cNvPr>
            <p:cNvSpPr/>
            <p:nvPr/>
          </p:nvSpPr>
          <p:spPr bwMode="auto">
            <a:xfrm>
              <a:off x="692737" y="524129"/>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8" name="円/楕円 27">
              <a:extLst>
                <a:ext uri="{FF2B5EF4-FFF2-40B4-BE49-F238E27FC236}">
                  <a16:creationId xmlns:a16="http://schemas.microsoft.com/office/drawing/2014/main" id="{5BEAC051-1CBD-37D6-033A-FD6F356DF2E5}"/>
                </a:ext>
              </a:extLst>
            </p:cNvPr>
            <p:cNvSpPr/>
            <p:nvPr/>
          </p:nvSpPr>
          <p:spPr bwMode="auto">
            <a:xfrm>
              <a:off x="767091"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9" name="円/楕円 28">
              <a:extLst>
                <a:ext uri="{FF2B5EF4-FFF2-40B4-BE49-F238E27FC236}">
                  <a16:creationId xmlns:a16="http://schemas.microsoft.com/office/drawing/2014/main" id="{FE5E5543-3EAB-7A89-003F-9DC2D39081F4}"/>
                </a:ext>
              </a:extLst>
            </p:cNvPr>
            <p:cNvSpPr/>
            <p:nvPr/>
          </p:nvSpPr>
          <p:spPr bwMode="auto">
            <a:xfrm>
              <a:off x="841445"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円/楕円 29">
              <a:extLst>
                <a:ext uri="{FF2B5EF4-FFF2-40B4-BE49-F238E27FC236}">
                  <a16:creationId xmlns:a16="http://schemas.microsoft.com/office/drawing/2014/main" id="{672D8966-9C37-5785-B792-53CE5D180A1D}"/>
                </a:ext>
              </a:extLst>
            </p:cNvPr>
            <p:cNvSpPr/>
            <p:nvPr/>
          </p:nvSpPr>
          <p:spPr bwMode="auto">
            <a:xfrm>
              <a:off x="915800"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1" name="円/楕円 30">
              <a:extLst>
                <a:ext uri="{FF2B5EF4-FFF2-40B4-BE49-F238E27FC236}">
                  <a16:creationId xmlns:a16="http://schemas.microsoft.com/office/drawing/2014/main" id="{E9A1602F-9AA3-F699-1827-F84C90BAAC89}"/>
                </a:ext>
              </a:extLst>
            </p:cNvPr>
            <p:cNvSpPr/>
            <p:nvPr/>
          </p:nvSpPr>
          <p:spPr bwMode="auto">
            <a:xfrm>
              <a:off x="990154"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2" name="円/楕円 31">
              <a:extLst>
                <a:ext uri="{FF2B5EF4-FFF2-40B4-BE49-F238E27FC236}">
                  <a16:creationId xmlns:a16="http://schemas.microsoft.com/office/drawing/2014/main" id="{0CB1FF10-A102-6603-EFDF-B17A1C3A0E65}"/>
                </a:ext>
              </a:extLst>
            </p:cNvPr>
            <p:cNvSpPr/>
            <p:nvPr/>
          </p:nvSpPr>
          <p:spPr bwMode="auto">
            <a:xfrm>
              <a:off x="1064508" y="524129"/>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3" name="円/楕円 32">
              <a:extLst>
                <a:ext uri="{FF2B5EF4-FFF2-40B4-BE49-F238E27FC236}">
                  <a16:creationId xmlns:a16="http://schemas.microsoft.com/office/drawing/2014/main" id="{C65CF522-0458-F4CA-97A6-E88212F8D625}"/>
                </a:ext>
              </a:extLst>
            </p:cNvPr>
            <p:cNvSpPr/>
            <p:nvPr/>
          </p:nvSpPr>
          <p:spPr bwMode="auto">
            <a:xfrm>
              <a:off x="544029"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4" name="円/楕円 33">
              <a:extLst>
                <a:ext uri="{FF2B5EF4-FFF2-40B4-BE49-F238E27FC236}">
                  <a16:creationId xmlns:a16="http://schemas.microsoft.com/office/drawing/2014/main" id="{FD1606CC-614C-4935-F3ED-23CD0EC99405}"/>
                </a:ext>
              </a:extLst>
            </p:cNvPr>
            <p:cNvSpPr/>
            <p:nvPr/>
          </p:nvSpPr>
          <p:spPr bwMode="auto">
            <a:xfrm>
              <a:off x="618383"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5" name="円/楕円 34">
              <a:extLst>
                <a:ext uri="{FF2B5EF4-FFF2-40B4-BE49-F238E27FC236}">
                  <a16:creationId xmlns:a16="http://schemas.microsoft.com/office/drawing/2014/main" id="{3610627B-838B-B207-C6A1-1778AA2A625B}"/>
                </a:ext>
              </a:extLst>
            </p:cNvPr>
            <p:cNvSpPr/>
            <p:nvPr/>
          </p:nvSpPr>
          <p:spPr bwMode="auto">
            <a:xfrm>
              <a:off x="692737" y="598364"/>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円/楕円 35">
              <a:extLst>
                <a:ext uri="{FF2B5EF4-FFF2-40B4-BE49-F238E27FC236}">
                  <a16:creationId xmlns:a16="http://schemas.microsoft.com/office/drawing/2014/main" id="{F90669EC-968B-C8FC-F102-BD6214E8C896}"/>
                </a:ext>
              </a:extLst>
            </p:cNvPr>
            <p:cNvSpPr/>
            <p:nvPr/>
          </p:nvSpPr>
          <p:spPr bwMode="auto">
            <a:xfrm>
              <a:off x="767091"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円/楕円 36">
              <a:extLst>
                <a:ext uri="{FF2B5EF4-FFF2-40B4-BE49-F238E27FC236}">
                  <a16:creationId xmlns:a16="http://schemas.microsoft.com/office/drawing/2014/main" id="{34E772CD-EC66-C5D2-F74B-C113991A516F}"/>
                </a:ext>
              </a:extLst>
            </p:cNvPr>
            <p:cNvSpPr/>
            <p:nvPr/>
          </p:nvSpPr>
          <p:spPr bwMode="auto">
            <a:xfrm>
              <a:off x="841445"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円/楕円 37">
              <a:extLst>
                <a:ext uri="{FF2B5EF4-FFF2-40B4-BE49-F238E27FC236}">
                  <a16:creationId xmlns:a16="http://schemas.microsoft.com/office/drawing/2014/main" id="{BA6E40AB-8AB6-A0F7-D8E9-3778CFF0B531}"/>
                </a:ext>
              </a:extLst>
            </p:cNvPr>
            <p:cNvSpPr/>
            <p:nvPr/>
          </p:nvSpPr>
          <p:spPr bwMode="auto">
            <a:xfrm>
              <a:off x="915800"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円/楕円 38">
              <a:extLst>
                <a:ext uri="{FF2B5EF4-FFF2-40B4-BE49-F238E27FC236}">
                  <a16:creationId xmlns:a16="http://schemas.microsoft.com/office/drawing/2014/main" id="{7EFCAE1C-DA3F-6868-2789-857CA9D3D471}"/>
                </a:ext>
              </a:extLst>
            </p:cNvPr>
            <p:cNvSpPr/>
            <p:nvPr/>
          </p:nvSpPr>
          <p:spPr bwMode="auto">
            <a:xfrm>
              <a:off x="990154"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円/楕円 39">
              <a:extLst>
                <a:ext uri="{FF2B5EF4-FFF2-40B4-BE49-F238E27FC236}">
                  <a16:creationId xmlns:a16="http://schemas.microsoft.com/office/drawing/2014/main" id="{4BCDB57F-0CF5-42A9-1728-3960F203715F}"/>
                </a:ext>
              </a:extLst>
            </p:cNvPr>
            <p:cNvSpPr/>
            <p:nvPr/>
          </p:nvSpPr>
          <p:spPr bwMode="auto">
            <a:xfrm>
              <a:off x="1064508" y="598364"/>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1" name="円/楕円 40">
              <a:extLst>
                <a:ext uri="{FF2B5EF4-FFF2-40B4-BE49-F238E27FC236}">
                  <a16:creationId xmlns:a16="http://schemas.microsoft.com/office/drawing/2014/main" id="{B9EC95B4-5750-5424-A016-197DC7A78872}"/>
                </a:ext>
              </a:extLst>
            </p:cNvPr>
            <p:cNvSpPr/>
            <p:nvPr/>
          </p:nvSpPr>
          <p:spPr bwMode="auto">
            <a:xfrm>
              <a:off x="544029"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2" name="円/楕円 41">
              <a:extLst>
                <a:ext uri="{FF2B5EF4-FFF2-40B4-BE49-F238E27FC236}">
                  <a16:creationId xmlns:a16="http://schemas.microsoft.com/office/drawing/2014/main" id="{F4BCF008-268B-9F36-CB15-598995A7DA00}"/>
                </a:ext>
              </a:extLst>
            </p:cNvPr>
            <p:cNvSpPr/>
            <p:nvPr/>
          </p:nvSpPr>
          <p:spPr bwMode="auto">
            <a:xfrm>
              <a:off x="618383"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3" name="円/楕円 42">
              <a:extLst>
                <a:ext uri="{FF2B5EF4-FFF2-40B4-BE49-F238E27FC236}">
                  <a16:creationId xmlns:a16="http://schemas.microsoft.com/office/drawing/2014/main" id="{7788F93A-458A-FA54-3843-52C82A2D11FF}"/>
                </a:ext>
              </a:extLst>
            </p:cNvPr>
            <p:cNvSpPr/>
            <p:nvPr/>
          </p:nvSpPr>
          <p:spPr bwMode="auto">
            <a:xfrm>
              <a:off x="692737" y="67259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円/楕円 43">
              <a:extLst>
                <a:ext uri="{FF2B5EF4-FFF2-40B4-BE49-F238E27FC236}">
                  <a16:creationId xmlns:a16="http://schemas.microsoft.com/office/drawing/2014/main" id="{CD1E768C-F67A-9876-D239-3B96C374A67E}"/>
                </a:ext>
              </a:extLst>
            </p:cNvPr>
            <p:cNvSpPr/>
            <p:nvPr/>
          </p:nvSpPr>
          <p:spPr bwMode="auto">
            <a:xfrm>
              <a:off x="767091"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円/楕円 44">
              <a:extLst>
                <a:ext uri="{FF2B5EF4-FFF2-40B4-BE49-F238E27FC236}">
                  <a16:creationId xmlns:a16="http://schemas.microsoft.com/office/drawing/2014/main" id="{43669EFA-AAA4-7386-39F8-4DAE6590C038}"/>
                </a:ext>
              </a:extLst>
            </p:cNvPr>
            <p:cNvSpPr/>
            <p:nvPr/>
          </p:nvSpPr>
          <p:spPr bwMode="auto">
            <a:xfrm>
              <a:off x="841445"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6" name="円/楕円 45">
              <a:extLst>
                <a:ext uri="{FF2B5EF4-FFF2-40B4-BE49-F238E27FC236}">
                  <a16:creationId xmlns:a16="http://schemas.microsoft.com/office/drawing/2014/main" id="{FFA24626-4E50-86CF-93D1-FC34905B7E2F}"/>
                </a:ext>
              </a:extLst>
            </p:cNvPr>
            <p:cNvSpPr/>
            <p:nvPr/>
          </p:nvSpPr>
          <p:spPr bwMode="auto">
            <a:xfrm>
              <a:off x="915800"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円/楕円 46">
              <a:extLst>
                <a:ext uri="{FF2B5EF4-FFF2-40B4-BE49-F238E27FC236}">
                  <a16:creationId xmlns:a16="http://schemas.microsoft.com/office/drawing/2014/main" id="{BCF1689B-AC21-C016-296C-683837773CC8}"/>
                </a:ext>
              </a:extLst>
            </p:cNvPr>
            <p:cNvSpPr/>
            <p:nvPr/>
          </p:nvSpPr>
          <p:spPr bwMode="auto">
            <a:xfrm>
              <a:off x="990154"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円/楕円 47">
              <a:extLst>
                <a:ext uri="{FF2B5EF4-FFF2-40B4-BE49-F238E27FC236}">
                  <a16:creationId xmlns:a16="http://schemas.microsoft.com/office/drawing/2014/main" id="{D8F75789-8EFE-D984-066C-BE44BE6D1BA2}"/>
                </a:ext>
              </a:extLst>
            </p:cNvPr>
            <p:cNvSpPr/>
            <p:nvPr/>
          </p:nvSpPr>
          <p:spPr bwMode="auto">
            <a:xfrm>
              <a:off x="1064508" y="67259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9" name="円/楕円 48">
              <a:extLst>
                <a:ext uri="{FF2B5EF4-FFF2-40B4-BE49-F238E27FC236}">
                  <a16:creationId xmlns:a16="http://schemas.microsoft.com/office/drawing/2014/main" id="{48C0EBF3-65E2-EBA8-2706-3F7ABB02FE11}"/>
                </a:ext>
              </a:extLst>
            </p:cNvPr>
            <p:cNvSpPr/>
            <p:nvPr/>
          </p:nvSpPr>
          <p:spPr bwMode="auto">
            <a:xfrm>
              <a:off x="618383"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0" name="円/楕円 49">
              <a:extLst>
                <a:ext uri="{FF2B5EF4-FFF2-40B4-BE49-F238E27FC236}">
                  <a16:creationId xmlns:a16="http://schemas.microsoft.com/office/drawing/2014/main" id="{3AD517CC-3B84-4498-5BA6-B3F4FE2F1B09}"/>
                </a:ext>
              </a:extLst>
            </p:cNvPr>
            <p:cNvSpPr/>
            <p:nvPr/>
          </p:nvSpPr>
          <p:spPr bwMode="auto">
            <a:xfrm>
              <a:off x="692737" y="746833"/>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円/楕円 50">
              <a:extLst>
                <a:ext uri="{FF2B5EF4-FFF2-40B4-BE49-F238E27FC236}">
                  <a16:creationId xmlns:a16="http://schemas.microsoft.com/office/drawing/2014/main" id="{120785EF-28F2-6FEF-9C9A-DA067E357EC1}"/>
                </a:ext>
              </a:extLst>
            </p:cNvPr>
            <p:cNvSpPr/>
            <p:nvPr/>
          </p:nvSpPr>
          <p:spPr bwMode="auto">
            <a:xfrm>
              <a:off x="767091"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円/楕円 51">
              <a:extLst>
                <a:ext uri="{FF2B5EF4-FFF2-40B4-BE49-F238E27FC236}">
                  <a16:creationId xmlns:a16="http://schemas.microsoft.com/office/drawing/2014/main" id="{8C0E1AA9-D67D-0F6C-0DE1-56D76596A786}"/>
                </a:ext>
              </a:extLst>
            </p:cNvPr>
            <p:cNvSpPr/>
            <p:nvPr/>
          </p:nvSpPr>
          <p:spPr bwMode="auto">
            <a:xfrm>
              <a:off x="841445"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3" name="円/楕円 52">
              <a:extLst>
                <a:ext uri="{FF2B5EF4-FFF2-40B4-BE49-F238E27FC236}">
                  <a16:creationId xmlns:a16="http://schemas.microsoft.com/office/drawing/2014/main" id="{4927F1D4-1BFE-9740-1C20-FFE0AD762C09}"/>
                </a:ext>
              </a:extLst>
            </p:cNvPr>
            <p:cNvSpPr/>
            <p:nvPr/>
          </p:nvSpPr>
          <p:spPr bwMode="auto">
            <a:xfrm>
              <a:off x="915800"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4" name="円/楕円 53">
              <a:extLst>
                <a:ext uri="{FF2B5EF4-FFF2-40B4-BE49-F238E27FC236}">
                  <a16:creationId xmlns:a16="http://schemas.microsoft.com/office/drawing/2014/main" id="{BACC4800-4165-7D03-45B2-CD4C1446C8B9}"/>
                </a:ext>
              </a:extLst>
            </p:cNvPr>
            <p:cNvSpPr/>
            <p:nvPr/>
          </p:nvSpPr>
          <p:spPr bwMode="auto">
            <a:xfrm>
              <a:off x="990154" y="746833"/>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5" name="円/楕円 54">
              <a:extLst>
                <a:ext uri="{FF2B5EF4-FFF2-40B4-BE49-F238E27FC236}">
                  <a16:creationId xmlns:a16="http://schemas.microsoft.com/office/drawing/2014/main" id="{C9C7C5EC-8BC1-828A-96A5-650C006A03B5}"/>
                </a:ext>
              </a:extLst>
            </p:cNvPr>
            <p:cNvSpPr/>
            <p:nvPr/>
          </p:nvSpPr>
          <p:spPr bwMode="auto">
            <a:xfrm>
              <a:off x="692737" y="821068"/>
              <a:ext cx="40811" cy="40811"/>
            </a:xfrm>
            <a:prstGeom prst="ellipse">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6" name="円/楕円 55">
              <a:extLst>
                <a:ext uri="{FF2B5EF4-FFF2-40B4-BE49-F238E27FC236}">
                  <a16:creationId xmlns:a16="http://schemas.microsoft.com/office/drawing/2014/main" id="{A1368552-8870-F8C1-C73F-805BBFCB32ED}"/>
                </a:ext>
              </a:extLst>
            </p:cNvPr>
            <p:cNvSpPr/>
            <p:nvPr/>
          </p:nvSpPr>
          <p:spPr bwMode="auto">
            <a:xfrm>
              <a:off x="767091"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7" name="円/楕円 56">
              <a:extLst>
                <a:ext uri="{FF2B5EF4-FFF2-40B4-BE49-F238E27FC236}">
                  <a16:creationId xmlns:a16="http://schemas.microsoft.com/office/drawing/2014/main" id="{0F46C803-74CB-F6F6-0A61-24E8F62DF9F6}"/>
                </a:ext>
              </a:extLst>
            </p:cNvPr>
            <p:cNvSpPr/>
            <p:nvPr/>
          </p:nvSpPr>
          <p:spPr bwMode="auto">
            <a:xfrm>
              <a:off x="841445"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8" name="円/楕円 57">
              <a:extLst>
                <a:ext uri="{FF2B5EF4-FFF2-40B4-BE49-F238E27FC236}">
                  <a16:creationId xmlns:a16="http://schemas.microsoft.com/office/drawing/2014/main" id="{DF4FBDF2-3FCD-ACE6-0585-3E053FBA3D06}"/>
                </a:ext>
              </a:extLst>
            </p:cNvPr>
            <p:cNvSpPr/>
            <p:nvPr/>
          </p:nvSpPr>
          <p:spPr bwMode="auto">
            <a:xfrm>
              <a:off x="915800" y="821068"/>
              <a:ext cx="40811" cy="40811"/>
            </a:xfrm>
            <a:prstGeom prst="ellipse">
              <a:avLst/>
            </a:prstGeom>
            <a:solidFill>
              <a:schemeClr val="accent6">
                <a:alpha val="3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sp>
        <p:nvSpPr>
          <p:cNvPr id="2" name="タイトル 1"/>
          <p:cNvSpPr>
            <a:spLocks noGrp="1"/>
          </p:cNvSpPr>
          <p:nvPr>
            <p:ph type="title" hasCustomPrompt="1"/>
          </p:nvPr>
        </p:nvSpPr>
        <p:spPr>
          <a:xfrm>
            <a:off x="1326720" y="504406"/>
            <a:ext cx="6160770" cy="369332"/>
          </a:xfrm>
          <a:prstGeom prst="rect">
            <a:avLst/>
          </a:prstGeom>
        </p:spPr>
        <p:txBody>
          <a:bodyPr>
            <a:spAutoFit/>
          </a:bodyPr>
          <a:lstStyle>
            <a:lvl1pPr>
              <a:defRPr sz="1800" b="1">
                <a:solidFill>
                  <a:schemeClr val="tx1"/>
                </a:solidFill>
              </a:defRPr>
            </a:lvl1pPr>
          </a:lstStyle>
          <a:p>
            <a:r>
              <a:rPr lang="ja-JP" altLang="en-US" dirty="0"/>
              <a:t>マスタ タイトルの書式設定</a:t>
            </a:r>
          </a:p>
        </p:txBody>
      </p:sp>
      <p:sp>
        <p:nvSpPr>
          <p:cNvPr id="4" name="Rectangle 6"/>
          <p:cNvSpPr>
            <a:spLocks noGrp="1" noChangeArrowheads="1"/>
          </p:cNvSpPr>
          <p:nvPr>
            <p:ph type="sldNum" sz="quarter" idx="10"/>
          </p:nvPr>
        </p:nvSpPr>
        <p:spPr>
          <a:xfrm>
            <a:off x="3546214" y="10177247"/>
            <a:ext cx="467780" cy="234531"/>
          </a:xfrm>
        </p:spPr>
        <p:txBody>
          <a:bodyPr/>
          <a:lstStyle>
            <a:lvl1pPr>
              <a:defRPr/>
            </a:lvl1pPr>
          </a:lstStyle>
          <a:p>
            <a:pPr>
              <a:defRPr/>
            </a:pPr>
            <a:fld id="{241ED152-6EA1-4D9A-823A-1E4C1B586740}" type="slidenum">
              <a:rPr lang="en-US" altLang="ja-JP" smtClean="0"/>
              <a:pPr>
                <a:defRPr/>
              </a:pPr>
              <a:t>‹#›</a:t>
            </a:fld>
            <a:endParaRPr lang="en-US" altLang="ja-JP" dirty="0"/>
          </a:p>
        </p:txBody>
      </p:sp>
      <p:sp>
        <p:nvSpPr>
          <p:cNvPr id="6" name="テキスト プレースホルダー 5">
            <a:extLst>
              <a:ext uri="{FF2B5EF4-FFF2-40B4-BE49-F238E27FC236}">
                <a16:creationId xmlns:a16="http://schemas.microsoft.com/office/drawing/2014/main" id="{90FC2B3D-AEB2-7C91-040B-8E80E6322BDF}"/>
              </a:ext>
            </a:extLst>
          </p:cNvPr>
          <p:cNvSpPr>
            <a:spLocks noGrp="1"/>
          </p:cNvSpPr>
          <p:nvPr>
            <p:ph type="body" sz="quarter" idx="11"/>
          </p:nvPr>
        </p:nvSpPr>
        <p:spPr>
          <a:xfrm>
            <a:off x="1111250" y="276599"/>
            <a:ext cx="5279276" cy="276999"/>
          </a:xfrm>
          <a:prstGeom prst="rect">
            <a:avLst/>
          </a:prstGeom>
        </p:spPr>
        <p:txBody>
          <a:bodyPr>
            <a:spAutoFit/>
          </a:bodyPr>
          <a:lstStyle>
            <a:lvl1pPr marL="0" indent="0">
              <a:buNone/>
              <a:defRPr sz="1200">
                <a:solidFill>
                  <a:schemeClr val="tx1"/>
                </a:solidFill>
                <a:latin typeface="+mj-ea"/>
                <a:ea typeface="+mj-ea"/>
              </a:defRPr>
            </a:lvl1pPr>
          </a:lstStyle>
          <a:p>
            <a:pPr lvl="0"/>
            <a:r>
              <a:rPr kumimoji="1" lang="ja-JP" altLang="en-US"/>
              <a:t>マスター テキストの書式設定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枚目以降">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3545947" y="10162816"/>
            <a:ext cx="467780" cy="261344"/>
          </a:xfrm>
        </p:spPr>
        <p:txBody>
          <a:bodyPr/>
          <a:lstStyle>
            <a:lvl1pPr>
              <a:defRPr/>
            </a:lvl1pPr>
          </a:lstStyle>
          <a:p>
            <a:pPr>
              <a:defRPr/>
            </a:pPr>
            <a:fld id="{241ED152-6EA1-4D9A-823A-1E4C1B586740}" type="slidenum">
              <a:rPr lang="en-US" altLang="ja-JP" smtClean="0"/>
              <a:pPr>
                <a:defRPr/>
              </a:pPr>
              <a:t>‹#›</a:t>
            </a:fld>
            <a:endParaRPr lang="en-US" altLang="ja-JP" dirty="0"/>
          </a:p>
        </p:txBody>
      </p:sp>
    </p:spTree>
    <p:extLst>
      <p:ext uri="{BB962C8B-B14F-4D97-AF65-F5344CB8AC3E}">
        <p14:creationId xmlns:p14="http://schemas.microsoft.com/office/powerpoint/2010/main" val="275463897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E39DF21-F3C5-1745-9100-63F823924549}"/>
              </a:ext>
            </a:extLst>
          </p:cNvPr>
          <p:cNvSpPr/>
          <p:nvPr userDrawn="1"/>
        </p:nvSpPr>
        <p:spPr bwMode="auto">
          <a:xfrm>
            <a:off x="755650" y="10151771"/>
            <a:ext cx="6516688" cy="280017"/>
          </a:xfrm>
          <a:prstGeom prst="rect">
            <a:avLst/>
          </a:prstGeom>
          <a:solidFill>
            <a:schemeClr val="bg1">
              <a:lumMod val="9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030" name="Rectangle 6"/>
          <p:cNvSpPr>
            <a:spLocks noGrp="1" noChangeArrowheads="1"/>
          </p:cNvSpPr>
          <p:nvPr>
            <p:ph type="sldNum" sz="quarter" idx="4"/>
          </p:nvPr>
        </p:nvSpPr>
        <p:spPr bwMode="auto">
          <a:xfrm>
            <a:off x="3545947" y="10163862"/>
            <a:ext cx="467780" cy="3194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solidFill>
                  <a:schemeClr val="tx1">
                    <a:lumMod val="75000"/>
                    <a:lumOff val="25000"/>
                  </a:schemeClr>
                </a:solidFill>
                <a:effectLst/>
                <a:latin typeface="HGPｺﾞｼｯｸE" pitchFamily="50" charset="-128"/>
                <a:ea typeface="HGPｺﾞｼｯｸE" pitchFamily="50" charset="-128"/>
              </a:defRPr>
            </a:lvl1pPr>
          </a:lstStyle>
          <a:p>
            <a:pPr>
              <a:defRPr/>
            </a:pPr>
            <a:fld id="{26AFE3D7-6787-4461-B6B3-3733F38BF531}" type="slidenum">
              <a:rPr lang="en-US" altLang="ja-JP" smtClean="0"/>
              <a:pPr>
                <a:defRPr/>
              </a:pPr>
              <a:t>‹#›</a:t>
            </a:fld>
            <a:endParaRPr lang="en-US" altLang="ja-JP" dirty="0"/>
          </a:p>
        </p:txBody>
      </p:sp>
      <p:sp>
        <p:nvSpPr>
          <p:cNvPr id="8" name="Text Box 4">
            <a:extLst>
              <a:ext uri="{FF2B5EF4-FFF2-40B4-BE49-F238E27FC236}">
                <a16:creationId xmlns:a16="http://schemas.microsoft.com/office/drawing/2014/main" id="{C5248DA6-D8CA-EE4B-A161-A89CA33918C2}"/>
              </a:ext>
            </a:extLst>
          </p:cNvPr>
          <p:cNvSpPr txBox="1">
            <a:spLocks noChangeArrowheads="1"/>
          </p:cNvSpPr>
          <p:nvPr userDrawn="1"/>
        </p:nvSpPr>
        <p:spPr bwMode="auto">
          <a:xfrm>
            <a:off x="755650" y="10174322"/>
            <a:ext cx="3894020" cy="230832"/>
          </a:xfrm>
          <a:prstGeom prst="rect">
            <a:avLst/>
          </a:prstGeom>
          <a:noFill/>
          <a:ln w="38100">
            <a:noFill/>
            <a:miter lim="800000"/>
            <a:headEnd/>
            <a:tailEnd/>
          </a:ln>
          <a:effectLst/>
        </p:spPr>
        <p:txBody>
          <a:bodyPr wrap="square">
            <a:spAutoFit/>
          </a:bodyPr>
          <a:lstStyle/>
          <a:p>
            <a:pPr algn="l">
              <a:spcBef>
                <a:spcPct val="50000"/>
              </a:spcBef>
              <a:defRPr/>
            </a:pP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院内保育</a:t>
            </a:r>
            <a:r>
              <a:rPr lang="ja-JP" altLang="en-US" sz="900" kern="100" dirty="0">
                <a:effectLst/>
                <a:latin typeface="Meiryo UI" panose="020B0604030504040204" pitchFamily="34" charset="-128"/>
                <a:ea typeface="Meiryo UI" panose="020B0604030504040204" pitchFamily="34" charset="-128"/>
              </a:rPr>
              <a:t>園</a:t>
            </a:r>
            <a:r>
              <a:rPr lang="ja-JP" altLang="en-US" sz="900" dirty="0">
                <a:solidFill>
                  <a:schemeClr val="tx1">
                    <a:lumMod val="85000"/>
                    <a:lumOff val="15000"/>
                  </a:schemeClr>
                </a:solidFill>
                <a:effectLst/>
                <a:latin typeface="Meiryo UI" pitchFamily="50" charset="-128"/>
                <a:ea typeface="Meiryo UI" pitchFamily="50" charset="-128"/>
                <a:cs typeface="Meiryo UI" pitchFamily="50" charset="-128"/>
              </a:rPr>
              <a:t>運営業務委託に関する企画提案書</a:t>
            </a:r>
            <a:endParaRPr lang="en-US" altLang="ja-JP" sz="900" dirty="0">
              <a:solidFill>
                <a:schemeClr val="tx1">
                  <a:lumMod val="85000"/>
                  <a:lumOff val="15000"/>
                </a:schemeClr>
              </a:solidFill>
              <a:effectLst/>
              <a:latin typeface="Meiryo UI" pitchFamily="50" charset="-128"/>
              <a:ea typeface="Meiryo UI" pitchFamily="50" charset="-128"/>
              <a:cs typeface="Meiryo UI" pitchFamily="50" charset="-128"/>
            </a:endParaRPr>
          </a:p>
        </p:txBody>
      </p:sp>
      <p:sp>
        <p:nvSpPr>
          <p:cNvPr id="10" name="Text Box 4">
            <a:extLst>
              <a:ext uri="{FF2B5EF4-FFF2-40B4-BE49-F238E27FC236}">
                <a16:creationId xmlns:a16="http://schemas.microsoft.com/office/drawing/2014/main" id="{2A62D96F-8612-9C45-9424-53B0A7DDCA12}"/>
              </a:ext>
            </a:extLst>
          </p:cNvPr>
          <p:cNvSpPr txBox="1">
            <a:spLocks noChangeArrowheads="1"/>
          </p:cNvSpPr>
          <p:nvPr userDrawn="1"/>
        </p:nvSpPr>
        <p:spPr bwMode="auto">
          <a:xfrm>
            <a:off x="3378318" y="10201332"/>
            <a:ext cx="3894020" cy="200055"/>
          </a:xfrm>
          <a:prstGeom prst="rect">
            <a:avLst/>
          </a:prstGeom>
          <a:noFill/>
          <a:ln w="38100">
            <a:noFill/>
            <a:miter lim="800000"/>
            <a:headEnd/>
            <a:tailEnd/>
          </a:ln>
          <a:effectLst/>
        </p:spPr>
        <p:txBody>
          <a:bodyPr wrap="square">
            <a:spAutoFit/>
          </a:bodyPr>
          <a:lstStyle/>
          <a:p>
            <a:pPr algn="r" defTabSz="1055191">
              <a:defRPr/>
            </a:pPr>
            <a:r>
              <a:rPr kumimoji="0" lang="ja-JP" altLang="en-US" sz="700" dirty="0">
                <a:solidFill>
                  <a:schemeClr val="tx1">
                    <a:lumMod val="85000"/>
                    <a:lumOff val="15000"/>
                  </a:schemeClr>
                </a:solidFill>
                <a:effectLst/>
                <a:latin typeface="Meiryo" panose="020B0604030504040204" pitchFamily="34" charset="-128"/>
                <a:ea typeface="Meiryo" panose="020B0604030504040204" pitchFamily="34" charset="-128"/>
              </a:rPr>
              <a:t>株式会社キッズコーポレーション</a:t>
            </a:r>
            <a:endParaRPr kumimoji="0" lang="en-US" altLang="ja-JP" sz="700" dirty="0">
              <a:solidFill>
                <a:schemeClr val="tx1">
                  <a:lumMod val="85000"/>
                  <a:lumOff val="15000"/>
                </a:schemeClr>
              </a:solidFill>
              <a:effectLst/>
              <a:latin typeface="Meiryo" panose="020B0604030504040204" pitchFamily="34" charset="-128"/>
              <a:ea typeface="Meiryo" panose="020B0604030504040204" pitchFamily="34" charset="-128"/>
            </a:endParaRPr>
          </a:p>
        </p:txBody>
      </p:sp>
    </p:spTree>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Lst>
  <p:hf hdr="0" ftr="0" dt="0"/>
  <p:txStyles>
    <p:titleStyle>
      <a:lvl1pPr algn="l" rtl="0" eaLnBrk="0" fontAlgn="base" hangingPunct="0">
        <a:spcBef>
          <a:spcPct val="0"/>
        </a:spcBef>
        <a:spcAft>
          <a:spcPct val="0"/>
        </a:spcAft>
        <a:defRPr kumimoji="1" sz="3968">
          <a:solidFill>
            <a:schemeClr val="tx2"/>
          </a:solidFill>
          <a:latin typeface="+mj-lt"/>
          <a:ea typeface="+mj-ea"/>
          <a:cs typeface="+mj-cs"/>
        </a:defRPr>
      </a:lvl1pPr>
      <a:lvl2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2pPr>
      <a:lvl3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3pPr>
      <a:lvl4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4pPr>
      <a:lvl5pPr algn="l" rtl="0" eaLnBrk="0" fontAlgn="base" hangingPunct="0">
        <a:spcBef>
          <a:spcPct val="0"/>
        </a:spcBef>
        <a:spcAft>
          <a:spcPct val="0"/>
        </a:spcAft>
        <a:defRPr kumimoji="1" sz="3968">
          <a:solidFill>
            <a:schemeClr val="tx2"/>
          </a:solidFill>
          <a:latin typeface="HGP創英角ｺﾞｼｯｸUB" pitchFamily="50" charset="-128"/>
          <a:ea typeface="HGP創英角ｺﾞｼｯｸUB" pitchFamily="50" charset="-128"/>
        </a:defRPr>
      </a:lvl5pPr>
      <a:lvl6pPr marL="503972"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6pPr>
      <a:lvl7pPr marL="1007943"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7pPr>
      <a:lvl8pPr marL="1511915"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8pPr>
      <a:lvl9pPr marL="2015886" algn="l" rtl="0" fontAlgn="base">
        <a:spcBef>
          <a:spcPct val="0"/>
        </a:spcBef>
        <a:spcAft>
          <a:spcPct val="0"/>
        </a:spcAft>
        <a:defRPr kumimoji="1" sz="3968">
          <a:solidFill>
            <a:schemeClr val="tx2"/>
          </a:solidFill>
          <a:latin typeface="HGP創英角ｺﾞｼｯｸUB" pitchFamily="50" charset="-128"/>
          <a:ea typeface="HGP創英角ｺﾞｼｯｸUB" pitchFamily="50" charset="-128"/>
        </a:defRPr>
      </a:lvl9pPr>
    </p:titleStyle>
    <p:bodyStyle>
      <a:lvl1pPr marL="377979" indent="-377979" algn="l" rtl="0" eaLnBrk="0" fontAlgn="base" hangingPunct="0">
        <a:spcBef>
          <a:spcPct val="20000"/>
        </a:spcBef>
        <a:spcAft>
          <a:spcPct val="0"/>
        </a:spcAft>
        <a:buChar char="•"/>
        <a:defRPr kumimoji="1" sz="2205">
          <a:solidFill>
            <a:schemeClr val="tx1"/>
          </a:solidFill>
          <a:latin typeface="+mn-lt"/>
          <a:ea typeface="+mn-ea"/>
          <a:cs typeface="+mn-cs"/>
        </a:defRPr>
      </a:lvl1pPr>
      <a:lvl2pPr marL="818954" indent="-314982" algn="l" rtl="0" eaLnBrk="0" fontAlgn="base" hangingPunct="0">
        <a:spcBef>
          <a:spcPct val="20000"/>
        </a:spcBef>
        <a:spcAft>
          <a:spcPct val="0"/>
        </a:spcAft>
        <a:buChar char="–"/>
        <a:defRPr kumimoji="1" sz="1764">
          <a:solidFill>
            <a:schemeClr val="tx1"/>
          </a:solidFill>
          <a:latin typeface="+mn-lt"/>
          <a:ea typeface="+mn-ea"/>
        </a:defRPr>
      </a:lvl2pPr>
      <a:lvl3pPr marL="1259929" indent="-251986" algn="l" rtl="0" eaLnBrk="0" fontAlgn="base" hangingPunct="0">
        <a:spcBef>
          <a:spcPct val="20000"/>
        </a:spcBef>
        <a:spcAft>
          <a:spcPct val="0"/>
        </a:spcAft>
        <a:buChar char="•"/>
        <a:defRPr kumimoji="1" sz="1764">
          <a:solidFill>
            <a:schemeClr val="tx1"/>
          </a:solidFill>
          <a:latin typeface="+mn-lt"/>
          <a:ea typeface="+mn-ea"/>
        </a:defRPr>
      </a:lvl3pPr>
      <a:lvl4pPr marL="1763900" indent="-251986" algn="l" rtl="0" eaLnBrk="0" fontAlgn="base" hangingPunct="0">
        <a:spcBef>
          <a:spcPct val="20000"/>
        </a:spcBef>
        <a:spcAft>
          <a:spcPct val="0"/>
        </a:spcAft>
        <a:buChar char="–"/>
        <a:defRPr kumimoji="1" sz="1764">
          <a:solidFill>
            <a:schemeClr val="tx1"/>
          </a:solidFill>
          <a:latin typeface="+mn-lt"/>
          <a:ea typeface="+mn-ea"/>
        </a:defRPr>
      </a:lvl4pPr>
      <a:lvl5pPr marL="2267872" indent="-251986" algn="l" rtl="0" eaLnBrk="0" fontAlgn="base" hangingPunct="0">
        <a:spcBef>
          <a:spcPct val="20000"/>
        </a:spcBef>
        <a:spcAft>
          <a:spcPct val="0"/>
        </a:spcAft>
        <a:buChar char="»"/>
        <a:defRPr kumimoji="1" sz="1764">
          <a:solidFill>
            <a:schemeClr val="tx1"/>
          </a:solidFill>
          <a:latin typeface="+mn-lt"/>
          <a:ea typeface="+mn-ea"/>
        </a:defRPr>
      </a:lvl5pPr>
      <a:lvl6pPr marL="2771844" indent="-251986" algn="l" rtl="0" fontAlgn="base">
        <a:spcBef>
          <a:spcPct val="20000"/>
        </a:spcBef>
        <a:spcAft>
          <a:spcPct val="0"/>
        </a:spcAft>
        <a:buChar char="»"/>
        <a:defRPr kumimoji="1" sz="1764">
          <a:solidFill>
            <a:schemeClr val="tx1"/>
          </a:solidFill>
          <a:latin typeface="+mn-lt"/>
          <a:ea typeface="+mn-ea"/>
        </a:defRPr>
      </a:lvl6pPr>
      <a:lvl7pPr marL="3275815" indent="-251986" algn="l" rtl="0" fontAlgn="base">
        <a:spcBef>
          <a:spcPct val="20000"/>
        </a:spcBef>
        <a:spcAft>
          <a:spcPct val="0"/>
        </a:spcAft>
        <a:buChar char="»"/>
        <a:defRPr kumimoji="1" sz="1764">
          <a:solidFill>
            <a:schemeClr val="tx1"/>
          </a:solidFill>
          <a:latin typeface="+mn-lt"/>
          <a:ea typeface="+mn-ea"/>
        </a:defRPr>
      </a:lvl7pPr>
      <a:lvl8pPr marL="3779787" indent="-251986" algn="l" rtl="0" fontAlgn="base">
        <a:spcBef>
          <a:spcPct val="20000"/>
        </a:spcBef>
        <a:spcAft>
          <a:spcPct val="0"/>
        </a:spcAft>
        <a:buChar char="»"/>
        <a:defRPr kumimoji="1" sz="1764">
          <a:solidFill>
            <a:schemeClr val="tx1"/>
          </a:solidFill>
          <a:latin typeface="+mn-lt"/>
          <a:ea typeface="+mn-ea"/>
        </a:defRPr>
      </a:lvl8pPr>
      <a:lvl9pPr marL="4283758" indent="-251986" algn="l" rtl="0" fontAlgn="base">
        <a:spcBef>
          <a:spcPct val="20000"/>
        </a:spcBef>
        <a:spcAft>
          <a:spcPct val="0"/>
        </a:spcAft>
        <a:buChar char="»"/>
        <a:defRPr kumimoji="1" sz="1764">
          <a:solidFill>
            <a:schemeClr val="tx1"/>
          </a:solidFill>
          <a:latin typeface="+mn-lt"/>
          <a:ea typeface="+mn-ea"/>
        </a:defRPr>
      </a:lvl9pPr>
    </p:bodyStyle>
    <p:otherStyle>
      <a:defPPr>
        <a:defRPr lang="ja-JP"/>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4581" userDrawn="1">
          <p15:clr>
            <a:srgbClr val="F26B43"/>
          </p15:clr>
        </p15:guide>
        <p15:guide id="3" orient="horz" pos="6316" userDrawn="1">
          <p15:clr>
            <a:srgbClr val="F26B43"/>
          </p15:clr>
        </p15:guide>
        <p15:guide id="4" orient="horz" pos="646" userDrawn="1">
          <p15:clr>
            <a:srgbClr val="F26B43"/>
          </p15:clr>
        </p15:guide>
        <p15:guide id="5" orient="horz" pos="170" userDrawn="1">
          <p15:clr>
            <a:srgbClr val="F26B43"/>
          </p15:clr>
        </p15:guide>
        <p15:guide id="6" pos="2472" userDrawn="1">
          <p15:clr>
            <a:srgbClr val="F26B43"/>
          </p15:clr>
        </p15:guide>
        <p15:guide id="7" pos="2585" userDrawn="1">
          <p15:clr>
            <a:srgbClr val="F26B43"/>
          </p15:clr>
        </p15:guide>
        <p15:guide id="8" orient="horz" pos="555" userDrawn="1">
          <p15:clr>
            <a:srgbClr val="F26B43"/>
          </p15:clr>
        </p15:guide>
        <p15:guide id="9" pos="35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JPG"/><Relationship Id="rId7" Type="http://schemas.openxmlformats.org/officeDocument/2006/relationships/image" Target="../media/image66.jpg"/><Relationship Id="rId8" Type="http://schemas.openxmlformats.org/officeDocument/2006/relationships/image" Target="../media/image67.JPG"/><Relationship Id="rId9" Type="http://schemas.openxmlformats.org/officeDocument/2006/relationships/image" Target="../media/image6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 Id="rId3"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 Id="rId3"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tmp"/><Relationship Id="rId3" Type="http://schemas.openxmlformats.org/officeDocument/2006/relationships/image" Target="../media/image74.tm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png"/><Relationship Id="rId3" Type="http://schemas.openxmlformats.org/officeDocument/2006/relationships/image" Target="../media/image98.jpe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emf"/><Relationship Id="rId7" Type="http://schemas.openxmlformats.org/officeDocument/2006/relationships/image" Target="../media/image10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microsoft.com/office/2007/relationships/hdphoto" Target="../media/hdphoto8.wdp"/><Relationship Id="rId7" Type="http://schemas.openxmlformats.org/officeDocument/2006/relationships/image" Target="../media/image115.png"/><Relationship Id="rId8" Type="http://schemas.openxmlformats.org/officeDocument/2006/relationships/image" Target="../media/image1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3.png"/><Relationship Id="rId5" Type="http://schemas.openxmlformats.org/officeDocument/2006/relationships/image" Target="../media/image114.png"/><Relationship Id="rId6" Type="http://schemas.microsoft.com/office/2007/relationships/hdphoto" Target="../media/hdphoto8.wdp"/><Relationship Id="rId7" Type="http://schemas.openxmlformats.org/officeDocument/2006/relationships/image" Target="../media/image1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svg"/><Relationship Id="rId4" Type="http://schemas.openxmlformats.org/officeDocument/2006/relationships/image" Target="../media/image15.png"/><Relationship Id="rId5" Type="http://schemas.openxmlformats.org/officeDocument/2006/relationships/image" Target="../media/image16.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3.jpg"/><Relationship Id="rId3" Type="http://schemas.openxmlformats.org/officeDocument/2006/relationships/image" Target="../media/image124.jpg"/><Relationship Id="rId4" Type="http://schemas.openxmlformats.org/officeDocument/2006/relationships/image" Target="../media/image1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image" Target="../media/image1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7.png"/><Relationship Id="rId3" Type="http://schemas.openxmlformats.org/officeDocument/2006/relationships/chart" Target="../charts/chart1.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9.png"/><Relationship Id="rId3" Type="http://schemas.openxmlformats.org/officeDocument/2006/relationships/image" Target="../media/image1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0" Type="http://schemas.openxmlformats.org/officeDocument/2006/relationships/image" Target="../media/image139.png"/><Relationship Id="rId11" Type="http://schemas.openxmlformats.org/officeDocument/2006/relationships/image" Target="../media/image140.png"/><Relationship Id="rId12" Type="http://schemas.openxmlformats.org/officeDocument/2006/relationships/image" Target="../media/image141.png"/><Relationship Id="rId13" Type="http://schemas.openxmlformats.org/officeDocument/2006/relationships/image" Target="../media/image142.png"/><Relationship Id="rId14" Type="http://schemas.openxmlformats.org/officeDocument/2006/relationships/image" Target="../media/image143.png"/><Relationship Id="rId15" Type="http://schemas.openxmlformats.org/officeDocument/2006/relationships/image" Target="../media/image144.png"/><Relationship Id="rId16" Type="http://schemas.openxmlformats.org/officeDocument/2006/relationships/image" Target="../media/image145.png"/><Relationship Id="rId17" Type="http://schemas.openxmlformats.org/officeDocument/2006/relationships/image" Target="../media/image146.png"/><Relationship Id="rId18"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8.png"/><Relationship Id="rId3" Type="http://schemas.openxmlformats.org/officeDocument/2006/relationships/image" Target="../media/image1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3.png"/><Relationship Id="rId3" Type="http://schemas.openxmlformats.org/officeDocument/2006/relationships/image" Target="../media/image1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package" Target="../embeddings/Microsoft_Excel_Worksheet.xlsx"/><Relationship Id="rId3" Type="http://schemas.openxmlformats.org/officeDocument/2006/relationships/image" Target="../media/image16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2.png"/><Relationship Id="rId3" Type="http://schemas.openxmlformats.org/officeDocument/2006/relationships/image" Target="../media/image116.png"/><Relationship Id="rId4" Type="http://schemas.openxmlformats.org/officeDocument/2006/relationships/image" Target="../media/image1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12" Type="http://schemas.openxmlformats.org/officeDocument/2006/relationships/image" Target="../media/image1440.png"/><Relationship Id="rId13" Type="http://schemas.openxmlformats.org/officeDocument/2006/relationships/image" Target="../media/image164.png"/><Relationship Id="rId14" Type="http://schemas.openxmlformats.org/officeDocument/2006/relationships/image" Target="../media/image165.svg"/><Relationship Id="rId15" Type="http://schemas.openxmlformats.org/officeDocument/2006/relationships/image" Target="../media/image166.png"/><Relationship Id="rId16" Type="http://schemas.openxmlformats.org/officeDocument/2006/relationships/image" Target="../media/image167.svg"/><Relationship Id="rId17" Type="http://schemas.openxmlformats.org/officeDocument/2006/relationships/image" Target="../media/image15.png"/><Relationship Id="rId18" Type="http://schemas.openxmlformats.org/officeDocument/2006/relationships/image" Target="../media/image16.svg"/><Relationship Id="rId19" Type="http://schemas.openxmlformats.org/officeDocument/2006/relationships/image" Target="../media/image168.png"/><Relationship Id="rId20" Type="http://schemas.openxmlformats.org/officeDocument/2006/relationships/image" Target="../media/image169.svg"/><Relationship Id="rId21" Type="http://schemas.openxmlformats.org/officeDocument/2006/relationships/image" Target="../media/image13.png"/><Relationship Id="rId22" Type="http://schemas.openxmlformats.org/officeDocument/2006/relationships/image" Target="../media/image14.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package" Target="../embeddings/Microsoft_Excel_Worksheet.xlsx"/><Relationship Id="rId3" Type="http://schemas.openxmlformats.org/officeDocument/2006/relationships/image" Target="../media/image16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image" Target="../media/image13.png"/><Relationship Id="rId5" Type="http://schemas.openxmlformats.org/officeDocument/2006/relationships/image" Target="../media/image14.sv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72.png"/><Relationship Id="rId9" Type="http://schemas.openxmlformats.org/officeDocument/2006/relationships/image" Target="../media/image173.svg"/><Relationship Id="rId10" Type="http://schemas.openxmlformats.org/officeDocument/2006/relationships/image" Target="../media/image174.png"/><Relationship Id="rId11" Type="http://schemas.openxmlformats.org/officeDocument/2006/relationships/image" Target="../media/image175.png"/><Relationship Id="rId12" Type="http://schemas.openxmlformats.org/officeDocument/2006/relationships/image" Target="../media/image176.svg"/><Relationship Id="rId13" Type="http://schemas.openxmlformats.org/officeDocument/2006/relationships/image" Target="../media/image177.png"/><Relationship Id="rId14" Type="http://schemas.openxmlformats.org/officeDocument/2006/relationships/image" Target="../media/image178.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9.png"/><Relationship Id="rId3" Type="http://schemas.openxmlformats.org/officeDocument/2006/relationships/image" Target="../media/image1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microsoft.com/office/2007/relationships/hdphoto" Target="../media/hdphoto9.wdp"/><Relationship Id="rId7" Type="http://schemas.openxmlformats.org/officeDocument/2006/relationships/image" Target="../media/image185.png"/><Relationship Id="rId8" Type="http://schemas.openxmlformats.org/officeDocument/2006/relationships/image" Target="../media/image186.png"/><Relationship Id="rId9" Type="http://schemas.microsoft.com/office/2007/relationships/hdphoto" Target="../media/hdphoto10.wdp"/><Relationship Id="rId10" Type="http://schemas.openxmlformats.org/officeDocument/2006/relationships/image" Target="../media/image187.png"/><Relationship Id="rId11" Type="http://schemas.openxmlformats.org/officeDocument/2006/relationships/image" Target="../media/image188.png"/><Relationship Id="rId12" Type="http://schemas.openxmlformats.org/officeDocument/2006/relationships/image" Target="../media/image189.png"/><Relationship Id="rId13" Type="http://schemas.microsoft.com/office/2007/relationships/hdphoto" Target="../media/hdphoto11.wdp"/><Relationship Id="rId14" Type="http://schemas.openxmlformats.org/officeDocument/2006/relationships/image" Target="../media/image190.png"/><Relationship Id="rId15" Type="http://schemas.openxmlformats.org/officeDocument/2006/relationships/image" Target="../media/image191.png"/><Relationship Id="rId16" Type="http://schemas.openxmlformats.org/officeDocument/2006/relationships/image" Target="../media/image192.png"/><Relationship Id="rId17" Type="http://schemas.microsoft.com/office/2007/relationships/hdphoto" Target="../media/hdphoto12.wdp"/></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97.png"/><Relationship Id="rId7" Type="http://schemas.openxmlformats.org/officeDocument/2006/relationships/image" Target="../media/image198.png"/><Relationship Id="rId8" Type="http://schemas.openxmlformats.org/officeDocument/2006/relationships/image" Target="../media/image199.png"/><Relationship Id="rId9" Type="http://schemas.openxmlformats.org/officeDocument/2006/relationships/image" Target="../media/image200.png"/><Relationship Id="rId10" Type="http://schemas.openxmlformats.org/officeDocument/2006/relationships/image" Target="../media/image201.png"/><Relationship Id="rId11" Type="http://schemas.openxmlformats.org/officeDocument/2006/relationships/image" Target="../media/image202.png"/><Relationship Id="rId12" Type="http://schemas.microsoft.com/office/2007/relationships/hdphoto" Target="../media/hdphoto13.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177.png"/><Relationship Id="rId5" Type="http://schemas.openxmlformats.org/officeDocument/2006/relationships/image" Target="../media/image178.svg"/><Relationship Id="rId6" Type="http://schemas.openxmlformats.org/officeDocument/2006/relationships/image" Target="../media/image172.png"/><Relationship Id="rId7" Type="http://schemas.openxmlformats.org/officeDocument/2006/relationships/image" Target="../media/image17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5.png"/><Relationship Id="rId3" Type="http://schemas.openxmlformats.org/officeDocument/2006/relationships/image" Target="../media/image206.png"/><Relationship Id="rId4" Type="http://schemas.openxmlformats.org/officeDocument/2006/relationships/image" Target="../media/image20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8.png"/><Relationship Id="rId3" Type="http://schemas.openxmlformats.org/officeDocument/2006/relationships/image" Target="../media/image2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8547475"/>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19</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自園調理の場合には、担当者ごとに下記の流れで対応いたします。</a:t>
            </a:r>
            <a:endParaRPr lang="ja-JP" altLang="en-US" sz="1100" b="1" kern="0" spc="50" dirty="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1207699"/>
            <a:chOff x="755649" y="1131977"/>
            <a:chExt cx="6516689" cy="1207699"/>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アレルギー関連書類・経過記録表の内容を確認する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787075"/>
            </a:xfrm>
            <a:prstGeom prst="rect">
              <a:avLst/>
            </a:prstGeom>
          </p:spPr>
          <p:txBody>
            <a:bodyPr wrap="square" lIns="0" tIns="0" rIns="0" bIns="0">
              <a:spAutoFit/>
            </a:bodyPr>
            <a:lstStyle/>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保育園におけるアレルギー疾患生活管理指導表</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食物アレルギーに関する申告書</a:t>
              </a:r>
            </a:p>
            <a:p>
              <a:pPr marL="228600" indent="-228600" algn="l">
                <a:lnSpc>
                  <a:spcPct val="130000"/>
                </a:lnSpc>
                <a:spcAft>
                  <a:spcPts val="600"/>
                </a:spcAft>
                <a:buFont typeface="+mj-lt"/>
                <a:buAutoNum type="arabicPeriod"/>
                <a:defRPr/>
              </a:pPr>
              <a:r>
                <a:rPr lang="ja-JP" altLang="en-US" sz="1100" kern="0" spc="50" dirty="0">
                  <a:effectLst/>
                  <a:latin typeface="+mn-ea"/>
                  <a:ea typeface="+mn-ea"/>
                  <a:cs typeface="Meiryo UI" pitchFamily="50" charset="-128"/>
                </a:rPr>
                <a:t>食材チェック表：</a:t>
              </a:r>
              <a:r>
                <a:rPr lang="en-US" altLang="ja-JP" sz="1100" kern="0" spc="50" dirty="0">
                  <a:effectLst/>
                  <a:latin typeface="+mn-ea"/>
                  <a:ea typeface="+mn-ea"/>
                  <a:cs typeface="Meiryo UI" pitchFamily="50" charset="-128"/>
                </a:rPr>
                <a:t>0~1</a:t>
              </a:r>
              <a:r>
                <a:rPr lang="ja-JP" altLang="en-US" sz="1100" kern="0" spc="50" dirty="0">
                  <a:effectLst/>
                  <a:latin typeface="+mn-ea"/>
                  <a:ea typeface="+mn-ea"/>
                  <a:cs typeface="Meiryo UI" pitchFamily="50" charset="-128"/>
                </a:rPr>
                <a:t>歳児のみ</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1" name="グループ化 10">
            <a:extLst>
              <a:ext uri="{FF2B5EF4-FFF2-40B4-BE49-F238E27FC236}">
                <a16:creationId xmlns:a16="http://schemas.microsoft.com/office/drawing/2014/main" id="{8DE73E34-6459-CD01-6903-37D01E7D7BAC}"/>
              </a:ext>
            </a:extLst>
          </p:cNvPr>
          <p:cNvGrpSpPr/>
          <p:nvPr/>
        </p:nvGrpSpPr>
        <p:grpSpPr>
          <a:xfrm>
            <a:off x="755649" y="2390576"/>
            <a:ext cx="6516689" cy="1228182"/>
            <a:chOff x="755649" y="1116425"/>
            <a:chExt cx="6516689" cy="1228182"/>
          </a:xfrm>
        </p:grpSpPr>
        <p:sp>
          <p:nvSpPr>
            <p:cNvPr id="12" name="コンテンツ プレースホルダ 1">
              <a:extLst>
                <a:ext uri="{FF2B5EF4-FFF2-40B4-BE49-F238E27FC236}">
                  <a16:creationId xmlns:a16="http://schemas.microsoft.com/office/drawing/2014/main" id="{D3EE01B9-8BB3-45AA-108E-76C4F4C0CDF3}"/>
                </a:ext>
              </a:extLst>
            </p:cNvPr>
            <p:cNvSpPr txBox="1">
              <a:spLocks/>
            </p:cNvSpPr>
            <p:nvPr/>
          </p:nvSpPr>
          <p:spPr>
            <a:xfrm>
              <a:off x="876108" y="1116425"/>
              <a:ext cx="6396230" cy="47370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アレルギー関連書類と食材チェック表を確認しながらアレルギー用献立表を作成する </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（調理員指示書</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100" i="0" u="none" strike="noStrike" kern="1200" cap="none" spc="0" normalizeH="0" baseline="0" noProof="0" dirty="0">
                  <a:ln>
                    <a:noFill/>
                  </a:ln>
                  <a:solidFill>
                    <a:schemeClr val="tx1"/>
                  </a:solidFill>
                  <a:effectLst/>
                  <a:uLnTx/>
                  <a:uFillTx/>
                  <a:latin typeface="+mj-ea"/>
                  <a:ea typeface="+mj-ea"/>
                  <a:cs typeface="メイリオ" pitchFamily="50" charset="-128"/>
                </a:rPr>
                <a:t>アレルゲンとなる食材にマーカーで印を付ける</a:t>
              </a:r>
              <a:r>
                <a:rPr kumimoji="1" lang="en-US" altLang="ja-JP" sz="1100" i="0" u="none" strike="noStrike" kern="1200" cap="none" spc="0" normalizeH="0" baseline="0" noProof="0" dirty="0">
                  <a:ln>
                    <a:noFill/>
                  </a:ln>
                  <a:solidFill>
                    <a:schemeClr val="tx1"/>
                  </a:solidFill>
                  <a:effectLst/>
                  <a:uLnTx/>
                  <a:uFillTx/>
                  <a:latin typeface="+mj-ea"/>
                  <a:ea typeface="+mj-ea"/>
                  <a:cs typeface="メイリオ" pitchFamily="50" charset="-128"/>
                </a:rPr>
                <a:t>)</a:t>
              </a:r>
              <a:endPar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13" name="コンテンツ プレースホルダ 1">
              <a:extLst>
                <a:ext uri="{FF2B5EF4-FFF2-40B4-BE49-F238E27FC236}">
                  <a16:creationId xmlns:a16="http://schemas.microsoft.com/office/drawing/2014/main" id="{FDAD3B7E-8501-18AD-A8D1-EAB9D4154B8E}"/>
                </a:ext>
              </a:extLst>
            </p:cNvPr>
            <p:cNvSpPr txBox="1">
              <a:spLocks/>
            </p:cNvSpPr>
            <p:nvPr/>
          </p:nvSpPr>
          <p:spPr>
            <a:xfrm>
              <a:off x="1212850" y="1672948"/>
              <a:ext cx="6059488" cy="671659"/>
            </a:xfrm>
            <a:prstGeom prst="rect">
              <a:avLst/>
            </a:prstGeom>
          </p:spPr>
          <p:txBody>
            <a:bodyPr wrap="square" lIns="0" tIns="0" rIns="0" bIns="0">
              <a:spAutoFit/>
            </a:bodyPr>
            <a:lstStyle/>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未摂取</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家庭で食べたことがない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の食品は原則として提供しない</a:t>
              </a:r>
            </a:p>
            <a:p>
              <a:pPr marL="138113" indent="-138113" algn="l">
                <a:lnSpc>
                  <a:spcPct val="130000"/>
                </a:lnSpc>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口頭での連絡は曖昧になり、誤って伝わることがあるため、 アレルギー用献立表を作成したり、調理指示書に書き込むなど、 対応内容を明確にし、園内で共有する</a:t>
              </a:r>
            </a:p>
          </p:txBody>
        </p:sp>
        <p:sp>
          <p:nvSpPr>
            <p:cNvPr id="14" name="円/楕円 13">
              <a:extLst>
                <a:ext uri="{FF2B5EF4-FFF2-40B4-BE49-F238E27FC236}">
                  <a16:creationId xmlns:a16="http://schemas.microsoft.com/office/drawing/2014/main" id="{FAA31EEB-AD58-46E6-60C1-CC37444CE9E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8" name="グループ化 7">
            <a:extLst>
              <a:ext uri="{FF2B5EF4-FFF2-40B4-BE49-F238E27FC236}">
                <a16:creationId xmlns:a16="http://schemas.microsoft.com/office/drawing/2014/main" id="{3E8204D1-00A9-CF91-BBD8-969645DF1E8B}"/>
              </a:ext>
            </a:extLst>
          </p:cNvPr>
          <p:cNvGrpSpPr/>
          <p:nvPr/>
        </p:nvGrpSpPr>
        <p:grpSpPr>
          <a:xfrm>
            <a:off x="755649" y="4011836"/>
            <a:ext cx="6516689" cy="613690"/>
            <a:chOff x="755649" y="1131977"/>
            <a:chExt cx="6516689" cy="613690"/>
          </a:xfrm>
        </p:grpSpPr>
        <p:sp>
          <p:nvSpPr>
            <p:cNvPr id="20" name="コンテンツ プレースホルダ 1">
              <a:extLst>
                <a:ext uri="{FF2B5EF4-FFF2-40B4-BE49-F238E27FC236}">
                  <a16:creationId xmlns:a16="http://schemas.microsoft.com/office/drawing/2014/main" id="{6F9FEC0C-6A9C-EF25-31D6-503960BC520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アレルギー献立表を園内で確認し、各担当者が押印する</a:t>
              </a:r>
            </a:p>
          </p:txBody>
        </p:sp>
        <p:sp>
          <p:nvSpPr>
            <p:cNvPr id="39" name="コンテンツ プレースホルダ 1">
              <a:extLst>
                <a:ext uri="{FF2B5EF4-FFF2-40B4-BE49-F238E27FC236}">
                  <a16:creationId xmlns:a16="http://schemas.microsoft.com/office/drawing/2014/main" id="{E0CD50A4-8BF0-004D-0BFD-5C556F3EFC48}"/>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調理スタッフ→保育スタッフ→看護師→園長の順で確認、押印する</a:t>
              </a:r>
            </a:p>
          </p:txBody>
        </p:sp>
        <p:sp>
          <p:nvSpPr>
            <p:cNvPr id="40" name="円/楕円 39">
              <a:extLst>
                <a:ext uri="{FF2B5EF4-FFF2-40B4-BE49-F238E27FC236}">
                  <a16:creationId xmlns:a16="http://schemas.microsoft.com/office/drawing/2014/main" id="{01044751-46AB-27BB-BF85-E2439148220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grpSp>
        <p:nvGrpSpPr>
          <p:cNvPr id="43" name="グループ化 42">
            <a:extLst>
              <a:ext uri="{FF2B5EF4-FFF2-40B4-BE49-F238E27FC236}">
                <a16:creationId xmlns:a16="http://schemas.microsoft.com/office/drawing/2014/main" id="{7B6D7775-C4F3-0521-4DCD-3EC06DB9C1AD}"/>
              </a:ext>
            </a:extLst>
          </p:cNvPr>
          <p:cNvGrpSpPr/>
          <p:nvPr/>
        </p:nvGrpSpPr>
        <p:grpSpPr>
          <a:xfrm>
            <a:off x="755649" y="4787273"/>
            <a:ext cx="6516689" cy="833750"/>
            <a:chOff x="755649" y="1131977"/>
            <a:chExt cx="6516689" cy="833750"/>
          </a:xfrm>
        </p:grpSpPr>
        <p:sp>
          <p:nvSpPr>
            <p:cNvPr id="48" name="コンテンツ プレースホルダ 1">
              <a:extLst>
                <a:ext uri="{FF2B5EF4-FFF2-40B4-BE49-F238E27FC236}">
                  <a16:creationId xmlns:a16="http://schemas.microsoft.com/office/drawing/2014/main" id="{75F0434F-7C80-7BD6-E563-1F498025C465}"/>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アレルギー児の保護者様にアレルギー献立表を配布し、確認と押印を依頼する</a:t>
              </a:r>
            </a:p>
          </p:txBody>
        </p:sp>
        <p:sp>
          <p:nvSpPr>
            <p:cNvPr id="50" name="コンテンツ プレースホルダ 1">
              <a:extLst>
                <a:ext uri="{FF2B5EF4-FFF2-40B4-BE49-F238E27FC236}">
                  <a16:creationId xmlns:a16="http://schemas.microsoft.com/office/drawing/2014/main" id="{812A2DA9-0353-1122-E8DE-E8CC618EFD02}"/>
                </a:ext>
              </a:extLst>
            </p:cNvPr>
            <p:cNvSpPr txBox="1">
              <a:spLocks/>
            </p:cNvSpPr>
            <p:nvPr/>
          </p:nvSpPr>
          <p:spPr>
            <a:xfrm>
              <a:off x="1212850" y="1552601"/>
              <a:ext cx="6059488" cy="41312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保護者様の確認、押印後に献立表を保育園に返却していただくよう伝える</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原本は保育園で保管し、コピーを保護者様にお渡しする</a:t>
              </a:r>
              <a:r>
                <a:rPr lang="en-US" altLang="ja-JP" sz="1100" kern="0" spc="50" dirty="0">
                  <a:effectLst/>
                  <a:latin typeface="+mn-ea"/>
                  <a:ea typeface="+mn-ea"/>
                  <a:cs typeface="Meiryo UI" pitchFamily="50" charset="-128"/>
                </a:rPr>
                <a:t>)</a:t>
              </a:r>
            </a:p>
          </p:txBody>
        </p:sp>
        <p:sp>
          <p:nvSpPr>
            <p:cNvPr id="51" name="円/楕円 50">
              <a:extLst>
                <a:ext uri="{FF2B5EF4-FFF2-40B4-BE49-F238E27FC236}">
                  <a16:creationId xmlns:a16="http://schemas.microsoft.com/office/drawing/2014/main" id="{064FEADD-67EA-9C8F-DCD2-B4485C05E60A}"/>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205D5BF0-5A54-BDA7-A224-75DE7EC8809D}"/>
              </a:ext>
            </a:extLst>
          </p:cNvPr>
          <p:cNvGrpSpPr/>
          <p:nvPr/>
        </p:nvGrpSpPr>
        <p:grpSpPr>
          <a:xfrm>
            <a:off x="755649" y="5782770"/>
            <a:ext cx="6516689" cy="613690"/>
            <a:chOff x="755649" y="1131977"/>
            <a:chExt cx="6516689" cy="613690"/>
          </a:xfrm>
        </p:grpSpPr>
        <p:sp>
          <p:nvSpPr>
            <p:cNvPr id="53" name="コンテンツ プレースホルダ 1">
              <a:extLst>
                <a:ext uri="{FF2B5EF4-FFF2-40B4-BE49-F238E27FC236}">
                  <a16:creationId xmlns:a16="http://schemas.microsoft.com/office/drawing/2014/main" id="{D424541E-7CB5-4F7A-95C1-5F46CB13391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食札・食器 トレイ・配膳チェック表など準備する</a:t>
              </a:r>
            </a:p>
          </p:txBody>
        </p:sp>
        <p:sp>
          <p:nvSpPr>
            <p:cNvPr id="54" name="コンテンツ プレースホルダ 1">
              <a:extLst>
                <a:ext uri="{FF2B5EF4-FFF2-40B4-BE49-F238E27FC236}">
                  <a16:creationId xmlns:a16="http://schemas.microsoft.com/office/drawing/2014/main" id="{331C767F-6618-1336-0A90-5C04CA3B054C}"/>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誤食事故防止のため、個別対応であることが一目でわかるよう工夫する</a:t>
              </a:r>
              <a:endParaRPr lang="en-US" altLang="ja-JP" sz="1100" kern="0" spc="50" dirty="0">
                <a:effectLst/>
                <a:latin typeface="+mn-ea"/>
                <a:ea typeface="+mn-ea"/>
                <a:cs typeface="Meiryo UI" pitchFamily="50" charset="-128"/>
              </a:endParaRPr>
            </a:p>
          </p:txBody>
        </p:sp>
        <p:sp>
          <p:nvSpPr>
            <p:cNvPr id="55" name="円/楕円 54">
              <a:extLst>
                <a:ext uri="{FF2B5EF4-FFF2-40B4-BE49-F238E27FC236}">
                  <a16:creationId xmlns:a16="http://schemas.microsoft.com/office/drawing/2014/main" id="{FF44E1F8-631D-3547-16B4-11BBAA083D7D}"/>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grpSp>
        <p:nvGrpSpPr>
          <p:cNvPr id="57" name="グループ化 56">
            <a:extLst>
              <a:ext uri="{FF2B5EF4-FFF2-40B4-BE49-F238E27FC236}">
                <a16:creationId xmlns:a16="http://schemas.microsoft.com/office/drawing/2014/main" id="{07949E7E-087B-38A0-BBAF-7555624A6D4C}"/>
              </a:ext>
            </a:extLst>
          </p:cNvPr>
          <p:cNvGrpSpPr/>
          <p:nvPr/>
        </p:nvGrpSpPr>
        <p:grpSpPr>
          <a:xfrm>
            <a:off x="755649" y="6787295"/>
            <a:ext cx="6516689" cy="613690"/>
            <a:chOff x="755649" y="1131977"/>
            <a:chExt cx="6516689" cy="613690"/>
          </a:xfrm>
        </p:grpSpPr>
        <p:sp>
          <p:nvSpPr>
            <p:cNvPr id="58" name="コンテンツ プレースホルダ 1">
              <a:extLst>
                <a:ext uri="{FF2B5EF4-FFF2-40B4-BE49-F238E27FC236}">
                  <a16:creationId xmlns:a16="http://schemas.microsoft.com/office/drawing/2014/main" id="{FA6080A3-9F51-20EE-EC83-4DC59BB22CCF}"/>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アレルゲンを確認しながら食材発注・購入を行う</a:t>
              </a:r>
            </a:p>
          </p:txBody>
        </p:sp>
        <p:sp>
          <p:nvSpPr>
            <p:cNvPr id="59" name="コンテンツ プレースホルダ 1">
              <a:extLst>
                <a:ext uri="{FF2B5EF4-FFF2-40B4-BE49-F238E27FC236}">
                  <a16:creationId xmlns:a16="http://schemas.microsoft.com/office/drawing/2014/main" id="{5946399D-5C8D-3E8F-A3E8-C01FBF2B690F}"/>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調味料や菓子類は原材料表示を確認し、常備する商品名を決めておくとよい</a:t>
              </a:r>
              <a:endParaRPr lang="en-US" altLang="ja-JP" sz="1100" kern="0" spc="50" dirty="0">
                <a:effectLst/>
                <a:latin typeface="+mn-ea"/>
                <a:ea typeface="+mn-ea"/>
                <a:cs typeface="Meiryo UI" pitchFamily="50" charset="-128"/>
              </a:endParaRPr>
            </a:p>
          </p:txBody>
        </p:sp>
        <p:sp>
          <p:nvSpPr>
            <p:cNvPr id="60" name="円/楕円 59">
              <a:extLst>
                <a:ext uri="{FF2B5EF4-FFF2-40B4-BE49-F238E27FC236}">
                  <a16:creationId xmlns:a16="http://schemas.microsoft.com/office/drawing/2014/main" id="{1ED35536-92FE-A00A-5B5E-24F5B5A565D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grpSp>
        <p:nvGrpSpPr>
          <p:cNvPr id="62" name="グループ化 61">
            <a:extLst>
              <a:ext uri="{FF2B5EF4-FFF2-40B4-BE49-F238E27FC236}">
                <a16:creationId xmlns:a16="http://schemas.microsoft.com/office/drawing/2014/main" id="{AC079889-42FE-3E43-C4C7-0D4231FBBB56}"/>
              </a:ext>
            </a:extLst>
          </p:cNvPr>
          <p:cNvGrpSpPr/>
          <p:nvPr/>
        </p:nvGrpSpPr>
        <p:grpSpPr>
          <a:xfrm>
            <a:off x="755649" y="7755245"/>
            <a:ext cx="6516689" cy="910695"/>
            <a:chOff x="755649" y="1131977"/>
            <a:chExt cx="6516689" cy="910695"/>
          </a:xfrm>
        </p:grpSpPr>
        <p:sp>
          <p:nvSpPr>
            <p:cNvPr id="63" name="コンテンツ プレースホルダ 1">
              <a:extLst>
                <a:ext uri="{FF2B5EF4-FFF2-40B4-BE49-F238E27FC236}">
                  <a16:creationId xmlns:a16="http://schemas.microsoft.com/office/drawing/2014/main" id="{EBBC3835-A9E8-B62B-2B50-2040AC6299AD}"/>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食材の納品に立ち合い、 検品・保管する</a:t>
              </a:r>
            </a:p>
          </p:txBody>
        </p:sp>
        <p:sp>
          <p:nvSpPr>
            <p:cNvPr id="192" name="コンテンツ プレースホルダ 1">
              <a:extLst>
                <a:ext uri="{FF2B5EF4-FFF2-40B4-BE49-F238E27FC236}">
                  <a16:creationId xmlns:a16="http://schemas.microsoft.com/office/drawing/2014/main" id="{FFB45032-F595-E9C2-6805-8523DD554A43}"/>
                </a:ext>
              </a:extLst>
            </p:cNvPr>
            <p:cNvSpPr txBox="1">
              <a:spLocks/>
            </p:cNvSpPr>
            <p:nvPr/>
          </p:nvSpPr>
          <p:spPr>
            <a:xfrm>
              <a:off x="1212850" y="1552601"/>
              <a:ext cx="6059488" cy="490071"/>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発注したものと間違いないか、 商品名・原材料表示を確認する </a:t>
              </a:r>
              <a:endParaRPr lang="en-US" altLang="ja-JP" sz="1100" kern="0" spc="50" dirty="0">
                <a:effectLst/>
                <a:latin typeface="+mn-ea"/>
                <a:ea typeface="+mn-ea"/>
                <a:cs typeface="Meiryo UI" pitchFamily="50" charset="-128"/>
              </a:endParaRPr>
            </a:p>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食材の保管場所を定位置化し、 調理中の誤使用防止に配慮する</a:t>
              </a:r>
            </a:p>
          </p:txBody>
        </p:sp>
        <p:sp>
          <p:nvSpPr>
            <p:cNvPr id="193" name="円/楕円 192">
              <a:extLst>
                <a:ext uri="{FF2B5EF4-FFF2-40B4-BE49-F238E27FC236}">
                  <a16:creationId xmlns:a16="http://schemas.microsoft.com/office/drawing/2014/main" id="{96684E22-66C6-143D-3AC4-07AC9CFC7AB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7</a:t>
              </a:r>
              <a:endParaRPr kumimoji="1" lang="ja-JP" altLang="en-US">
                <a:solidFill>
                  <a:schemeClr val="bg1"/>
                </a:solidFill>
                <a:effectLst/>
              </a:endParaRPr>
            </a:p>
          </p:txBody>
        </p:sp>
      </p:grpSp>
      <p:grpSp>
        <p:nvGrpSpPr>
          <p:cNvPr id="194" name="グループ化 193">
            <a:extLst>
              <a:ext uri="{FF2B5EF4-FFF2-40B4-BE49-F238E27FC236}">
                <a16:creationId xmlns:a16="http://schemas.microsoft.com/office/drawing/2014/main" id="{9A9F6BE8-3DEB-0B79-F8A9-969A65EBF21C}"/>
              </a:ext>
            </a:extLst>
          </p:cNvPr>
          <p:cNvGrpSpPr/>
          <p:nvPr/>
        </p:nvGrpSpPr>
        <p:grpSpPr>
          <a:xfrm>
            <a:off x="755649" y="8827687"/>
            <a:ext cx="6516689" cy="613690"/>
            <a:chOff x="755649" y="1131977"/>
            <a:chExt cx="6516689" cy="613690"/>
          </a:xfrm>
        </p:grpSpPr>
        <p:sp>
          <p:nvSpPr>
            <p:cNvPr id="195" name="コンテンツ プレースホルダ 1">
              <a:extLst>
                <a:ext uri="{FF2B5EF4-FFF2-40B4-BE49-F238E27FC236}">
                  <a16:creationId xmlns:a16="http://schemas.microsoft.com/office/drawing/2014/main" id="{C671E8AB-A55E-E8DE-8A40-780AB4FAFAB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調理</a:t>
              </a:r>
            </a:p>
          </p:txBody>
        </p:sp>
        <p:sp>
          <p:nvSpPr>
            <p:cNvPr id="196" name="コンテンツ プレースホルダ 1">
              <a:extLst>
                <a:ext uri="{FF2B5EF4-FFF2-40B4-BE49-F238E27FC236}">
                  <a16:creationId xmlns:a16="http://schemas.microsoft.com/office/drawing/2014/main" id="{AD51C937-05CF-C6BF-4835-5ECA6C335351}"/>
                </a:ext>
              </a:extLst>
            </p:cNvPr>
            <p:cNvSpPr txBox="1">
              <a:spLocks/>
            </p:cNvSpPr>
            <p:nvPr/>
          </p:nvSpPr>
          <p:spPr>
            <a:xfrm>
              <a:off x="1212850" y="1552601"/>
              <a:ext cx="6059488" cy="193066"/>
            </a:xfrm>
            <a:prstGeom prst="rect">
              <a:avLst/>
            </a:prstGeom>
          </p:spPr>
          <p:txBody>
            <a:bodyPr wrap="square" lIns="0" tIns="0" rIns="0" bIns="0">
              <a:spAutoFit/>
            </a:bodyPr>
            <a:lstStyle/>
            <a:p>
              <a:pPr marL="138113" indent="-138113"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当日の調理例のフローチャート</a:t>
              </a:r>
            </a:p>
          </p:txBody>
        </p:sp>
        <p:sp>
          <p:nvSpPr>
            <p:cNvPr id="198" name="円/楕円 197">
              <a:extLst>
                <a:ext uri="{FF2B5EF4-FFF2-40B4-BE49-F238E27FC236}">
                  <a16:creationId xmlns:a16="http://schemas.microsoft.com/office/drawing/2014/main" id="{8F5229FD-A44E-9C5B-2227-D6651CD1F2F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8</a:t>
              </a:r>
              <a:endParaRPr kumimoji="1" lang="ja-JP" altLang="en-US">
                <a:solidFill>
                  <a:schemeClr val="bg1"/>
                </a:solidFill>
                <a:effectLst/>
              </a:endParaRPr>
            </a:p>
          </p:txBody>
        </p:sp>
      </p:grpSp>
      <p:grpSp>
        <p:nvGrpSpPr>
          <p:cNvPr id="200" name="グループ化 199">
            <a:extLst>
              <a:ext uri="{FF2B5EF4-FFF2-40B4-BE49-F238E27FC236}">
                <a16:creationId xmlns:a16="http://schemas.microsoft.com/office/drawing/2014/main" id="{07039768-8D7E-122F-1758-23257FBA4B5D}"/>
              </a:ext>
            </a:extLst>
          </p:cNvPr>
          <p:cNvGrpSpPr/>
          <p:nvPr/>
        </p:nvGrpSpPr>
        <p:grpSpPr>
          <a:xfrm>
            <a:off x="755649" y="9620927"/>
            <a:ext cx="6516689" cy="420624"/>
            <a:chOff x="755649" y="1131977"/>
            <a:chExt cx="6516689" cy="420624"/>
          </a:xfrm>
        </p:grpSpPr>
        <p:sp>
          <p:nvSpPr>
            <p:cNvPr id="201" name="コンテンツ プレースホルダ 1">
              <a:extLst>
                <a:ext uri="{FF2B5EF4-FFF2-40B4-BE49-F238E27FC236}">
                  <a16:creationId xmlns:a16="http://schemas.microsoft.com/office/drawing/2014/main" id="{6AF16872-2787-F32A-4D9E-0C6EFEA369C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提供</a:t>
              </a:r>
            </a:p>
          </p:txBody>
        </p:sp>
        <p:sp>
          <p:nvSpPr>
            <p:cNvPr id="203" name="円/楕円 202">
              <a:extLst>
                <a:ext uri="{FF2B5EF4-FFF2-40B4-BE49-F238E27FC236}">
                  <a16:creationId xmlns:a16="http://schemas.microsoft.com/office/drawing/2014/main" id="{85F9EE8E-4A75-541A-44F8-414F8F4C3E4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9</a:t>
              </a:r>
              <a:endParaRPr kumimoji="1" lang="ja-JP" altLang="en-US">
                <a:solidFill>
                  <a:schemeClr val="bg1"/>
                </a:solidFill>
                <a:effectLst/>
              </a:endParaRPr>
            </a:p>
          </p:txBody>
        </p:sp>
      </p:grpSp>
    </p:spTree>
    <p:extLst>
      <p:ext uri="{BB962C8B-B14F-4D97-AF65-F5344CB8AC3E}">
        <p14:creationId xmlns:p14="http://schemas.microsoft.com/office/powerpoint/2010/main" val="2592497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5757457"/>
            <a:ext cx="4438650" cy="115025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アレルギー対応食から先に個別に盛り付ける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アレルギー対応食であることが一目でわかる工夫をする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br>
              <a:rPr lang="en-US" altLang="ja-JP" sz="1100" b="1" kern="0" spc="50" dirty="0">
                <a:solidFill>
                  <a:schemeClr val="accent6"/>
                </a:solidFill>
                <a:effectLst/>
                <a:latin typeface="+mn-ea"/>
                <a:ea typeface="+mn-ea"/>
                <a:cs typeface="Meiryo UI" pitchFamily="50" charset="-128"/>
              </a:rPr>
            </a:br>
            <a:r>
              <a:rPr lang="ja-JP" altLang="en-US" sz="1100" kern="0" spc="50" dirty="0">
                <a:effectLst/>
                <a:latin typeface="+mn-ea"/>
                <a:ea typeface="+mn-ea"/>
                <a:cs typeface="Meiryo UI" pitchFamily="50" charset="-128"/>
              </a:rPr>
              <a:t>おかわり分も考慮し、 予め多めに盛り付けること</a:t>
            </a:r>
          </a:p>
        </p:txBody>
      </p:sp>
      <p:cxnSp>
        <p:nvCxnSpPr>
          <p:cNvPr id="49" name="直線矢印コネクタ 48">
            <a:extLst>
              <a:ext uri="{FF2B5EF4-FFF2-40B4-BE49-F238E27FC236}">
                <a16:creationId xmlns:a16="http://schemas.microsoft.com/office/drawing/2014/main" id="{C372DB44-C605-7DB7-DD3C-309CA7EBB409}"/>
              </a:ext>
            </a:extLst>
          </p:cNvPr>
          <p:cNvCxnSpPr>
            <a:cxnSpLocks/>
            <a:stCxn id="6" idx="4"/>
          </p:cNvCxnSpPr>
          <p:nvPr/>
        </p:nvCxnSpPr>
        <p:spPr bwMode="auto">
          <a:xfrm>
            <a:off x="965961" y="1434471"/>
            <a:ext cx="0" cy="7732678"/>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20</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当日の調理例のフローチャート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613690"/>
            <a:chOff x="755649" y="1131977"/>
            <a:chExt cx="6516689" cy="613690"/>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当日の給食数・アレルギー児の登園状況を確認する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17" name="グループ化 16">
            <a:extLst>
              <a:ext uri="{FF2B5EF4-FFF2-40B4-BE49-F238E27FC236}">
                <a16:creationId xmlns:a16="http://schemas.microsoft.com/office/drawing/2014/main" id="{3BB7094F-71FD-7A52-7714-F3A07BCF384B}"/>
              </a:ext>
            </a:extLst>
          </p:cNvPr>
          <p:cNvGrpSpPr/>
          <p:nvPr/>
        </p:nvGrpSpPr>
        <p:grpSpPr>
          <a:xfrm>
            <a:off x="755649" y="1976231"/>
            <a:ext cx="6516689" cy="613690"/>
            <a:chOff x="755649" y="1131977"/>
            <a:chExt cx="6516689" cy="613690"/>
          </a:xfrm>
        </p:grpSpPr>
        <p:sp>
          <p:nvSpPr>
            <p:cNvPr id="19" name="コンテンツ プレースホルダ 1">
              <a:extLst>
                <a:ext uri="{FF2B5EF4-FFF2-40B4-BE49-F238E27FC236}">
                  <a16:creationId xmlns:a16="http://schemas.microsoft.com/office/drawing/2014/main" id="{F1003DC0-6F3A-496D-E4E2-B6D8249CF78A}"/>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アレルギー対応食の作業工程を確認する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担当者を明確にする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21" name="コンテンツ プレースホルダ 1">
              <a:extLst>
                <a:ext uri="{FF2B5EF4-FFF2-40B4-BE49-F238E27FC236}">
                  <a16:creationId xmlns:a16="http://schemas.microsoft.com/office/drawing/2014/main" id="{C1BCFDA2-7FE3-C80A-D436-222F065CC40B}"/>
                </a:ext>
              </a:extLst>
            </p:cNvPr>
            <p:cNvSpPr txBox="1">
              <a:spLocks/>
            </p:cNvSpPr>
            <p:nvPr/>
          </p:nvSpPr>
          <p:spPr>
            <a:xfrm>
              <a:off x="1212850" y="1552601"/>
              <a:ext cx="6059488" cy="19306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アレルギー児情報の確認、献立表・調理指示書・食材の原材料表示を確認する</a:t>
              </a:r>
            </a:p>
          </p:txBody>
        </p:sp>
        <p:sp>
          <p:nvSpPr>
            <p:cNvPr id="22" name="円/楕円 21">
              <a:extLst>
                <a:ext uri="{FF2B5EF4-FFF2-40B4-BE49-F238E27FC236}">
                  <a16:creationId xmlns:a16="http://schemas.microsoft.com/office/drawing/2014/main" id="{A9F42C7D-20FA-C7D6-9534-C66C5A723EE8}"/>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nvGrpSpPr>
          <p:cNvPr id="215" name="グループ化 214">
            <a:extLst>
              <a:ext uri="{FF2B5EF4-FFF2-40B4-BE49-F238E27FC236}">
                <a16:creationId xmlns:a16="http://schemas.microsoft.com/office/drawing/2014/main" id="{5E242918-6DBC-4AB2-E3B8-2BD1CD63DA4C}"/>
              </a:ext>
            </a:extLst>
          </p:cNvPr>
          <p:cNvGrpSpPr/>
          <p:nvPr/>
        </p:nvGrpSpPr>
        <p:grpSpPr>
          <a:xfrm>
            <a:off x="755649" y="3158747"/>
            <a:ext cx="6516689" cy="1829392"/>
            <a:chOff x="755649" y="2843540"/>
            <a:chExt cx="6516689" cy="1829392"/>
          </a:xfrm>
        </p:grpSpPr>
        <p:grpSp>
          <p:nvGrpSpPr>
            <p:cNvPr id="24" name="グループ化 23">
              <a:extLst>
                <a:ext uri="{FF2B5EF4-FFF2-40B4-BE49-F238E27FC236}">
                  <a16:creationId xmlns:a16="http://schemas.microsoft.com/office/drawing/2014/main" id="{EF72FD65-754D-A6E3-73AE-41D1B2A62528}"/>
                </a:ext>
              </a:extLst>
            </p:cNvPr>
            <p:cNvGrpSpPr/>
            <p:nvPr/>
          </p:nvGrpSpPr>
          <p:grpSpPr>
            <a:xfrm>
              <a:off x="755649" y="2843540"/>
              <a:ext cx="6516689" cy="1427759"/>
              <a:chOff x="755649" y="1131977"/>
              <a:chExt cx="6516689" cy="1427759"/>
            </a:xfrm>
          </p:grpSpPr>
          <p:sp>
            <p:nvSpPr>
              <p:cNvPr id="26" name="コンテンツ プレースホルダ 1">
                <a:extLst>
                  <a:ext uri="{FF2B5EF4-FFF2-40B4-BE49-F238E27FC236}">
                    <a16:creationId xmlns:a16="http://schemas.microsoft.com/office/drawing/2014/main" id="{9D5D156F-54E6-DDA6-7A59-5EEB3C1925D0}"/>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アレルギー対応食から先に調理する</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7" name="コンテンツ プレースホルダ 1">
                <a:extLst>
                  <a:ext uri="{FF2B5EF4-FFF2-40B4-BE49-F238E27FC236}">
                    <a16:creationId xmlns:a16="http://schemas.microsoft.com/office/drawing/2014/main" id="{14CC7078-357D-2A35-3D6A-2EEB02E0B228}"/>
                  </a:ext>
                </a:extLst>
              </p:cNvPr>
              <p:cNvSpPr txBox="1">
                <a:spLocks/>
              </p:cNvSpPr>
              <p:nvPr/>
            </p:nvSpPr>
            <p:spPr>
              <a:xfrm>
                <a:off x="1212850" y="1552601"/>
                <a:ext cx="4498274" cy="1007135"/>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常に原材料表示を確認してから調理する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調理器具を区別して使用し、調理後は速やかに蓋やラップで覆うなどアレルゲン混入に十分注意する</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誤提供防止のため、アレルギー対応食の置き場所を決めておく</a:t>
                </a:r>
              </a:p>
            </p:txBody>
          </p:sp>
          <p:sp>
            <p:nvSpPr>
              <p:cNvPr id="28" name="円/楕円 27">
                <a:extLst>
                  <a:ext uri="{FF2B5EF4-FFF2-40B4-BE49-F238E27FC236}">
                    <a16:creationId xmlns:a16="http://schemas.microsoft.com/office/drawing/2014/main" id="{EF22E852-DC65-C0B7-56EB-6D435746E163}"/>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29" name="図 28" descr="グラフィカル ユーザー インターフェイス&#10;&#10;自動的に生成された説明">
              <a:extLst>
                <a:ext uri="{FF2B5EF4-FFF2-40B4-BE49-F238E27FC236}">
                  <a16:creationId xmlns:a16="http://schemas.microsoft.com/office/drawing/2014/main" id="{EC5A250D-D543-B7C4-8B15-70FD515C0478}"/>
                </a:ext>
              </a:extLst>
            </p:cNvPr>
            <p:cNvPicPr>
              <a:picLocks noChangeAspect="1"/>
            </p:cNvPicPr>
            <p:nvPr/>
          </p:nvPicPr>
          <p:blipFill rotWithShape="1">
            <a:blip r:embed="rId2">
              <a:extLst>
                <a:ext uri="{28A0092B-C50C-407E-A947-70E740481C1C}">
                  <a14:useLocalDpi xmlns:a14="http://schemas.microsoft.com/office/drawing/2010/main" val="0"/>
                </a:ext>
              </a:extLst>
            </a:blip>
            <a:srcRect l="22161" t="41886" r="54105" b="47590"/>
            <a:stretch/>
          </p:blipFill>
          <p:spPr>
            <a:xfrm>
              <a:off x="5838171" y="3257940"/>
              <a:ext cx="1426465" cy="892454"/>
            </a:xfrm>
            <a:prstGeom prst="rect">
              <a:avLst/>
            </a:prstGeom>
          </p:spPr>
        </p:pic>
        <p:pic>
          <p:nvPicPr>
            <p:cNvPr id="30" name="図 29" descr="グラフィカル ユーザー インターフェイス&#10;&#10;自動的に生成された説明">
              <a:extLst>
                <a:ext uri="{FF2B5EF4-FFF2-40B4-BE49-F238E27FC236}">
                  <a16:creationId xmlns:a16="http://schemas.microsoft.com/office/drawing/2014/main" id="{53619AF1-1B6B-E3F7-79E1-E837ECEFB233}"/>
                </a:ext>
              </a:extLst>
            </p:cNvPr>
            <p:cNvPicPr>
              <a:picLocks noChangeAspect="1"/>
            </p:cNvPicPr>
            <p:nvPr/>
          </p:nvPicPr>
          <p:blipFill rotWithShape="1">
            <a:blip r:embed="rId2">
              <a:extLst>
                <a:ext uri="{28A0092B-C50C-407E-A947-70E740481C1C}">
                  <a14:useLocalDpi xmlns:a14="http://schemas.microsoft.com/office/drawing/2010/main" val="0"/>
                </a:ext>
              </a:extLst>
            </a:blip>
            <a:srcRect l="51586" t="45509" r="20055" b="47590"/>
            <a:stretch/>
          </p:blipFill>
          <p:spPr>
            <a:xfrm>
              <a:off x="5838171" y="4183161"/>
              <a:ext cx="1426460" cy="489771"/>
            </a:xfrm>
            <a:prstGeom prst="rect">
              <a:avLst/>
            </a:prstGeom>
          </p:spPr>
        </p:pic>
      </p:grpSp>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5396437"/>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アレルギー対応食から先に盛りつける</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 </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専用の食札・食器 トレイを使用</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5336833"/>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pic>
        <p:nvPicPr>
          <p:cNvPr id="37" name="図 36" descr="グラフィカル ユーザー インターフェイス&#10;&#10;自動的に生成された説明">
            <a:extLst>
              <a:ext uri="{FF2B5EF4-FFF2-40B4-BE49-F238E27FC236}">
                <a16:creationId xmlns:a16="http://schemas.microsoft.com/office/drawing/2014/main" id="{EBEE0CA0-321E-EDAC-B0ED-63E26F7C4C46}"/>
              </a:ext>
            </a:extLst>
          </p:cNvPr>
          <p:cNvPicPr>
            <a:picLocks noChangeAspect="1"/>
          </p:cNvPicPr>
          <p:nvPr/>
        </p:nvPicPr>
        <p:blipFill rotWithShape="1">
          <a:blip r:embed="rId2">
            <a:extLst>
              <a:ext uri="{28A0092B-C50C-407E-A947-70E740481C1C}">
                <a14:useLocalDpi xmlns:a14="http://schemas.microsoft.com/office/drawing/2010/main" val="0"/>
              </a:ext>
            </a:extLst>
          </a:blip>
          <a:srcRect l="65760" t="62168" r="11323" b="27670"/>
          <a:stretch/>
        </p:blipFill>
        <p:spPr>
          <a:xfrm>
            <a:off x="5838171" y="5814225"/>
            <a:ext cx="1426465" cy="892454"/>
          </a:xfrm>
          <a:prstGeom prst="rect">
            <a:avLst/>
          </a:prstGeom>
        </p:spPr>
      </p:pic>
      <p:grpSp>
        <p:nvGrpSpPr>
          <p:cNvPr id="216" name="グループ化 215">
            <a:extLst>
              <a:ext uri="{FF2B5EF4-FFF2-40B4-BE49-F238E27FC236}">
                <a16:creationId xmlns:a16="http://schemas.microsoft.com/office/drawing/2014/main" id="{AD5EEEB0-4891-7B58-9C6D-32F19F50DF3F}"/>
              </a:ext>
            </a:extLst>
          </p:cNvPr>
          <p:cNvGrpSpPr/>
          <p:nvPr/>
        </p:nvGrpSpPr>
        <p:grpSpPr>
          <a:xfrm>
            <a:off x="755649" y="7256402"/>
            <a:ext cx="6516689" cy="1302607"/>
            <a:chOff x="755649" y="6758574"/>
            <a:chExt cx="6516689" cy="1302607"/>
          </a:xfrm>
        </p:grpSpPr>
        <p:grpSp>
          <p:nvGrpSpPr>
            <p:cNvPr id="41" name="グループ化 40">
              <a:extLst>
                <a:ext uri="{FF2B5EF4-FFF2-40B4-BE49-F238E27FC236}">
                  <a16:creationId xmlns:a16="http://schemas.microsoft.com/office/drawing/2014/main" id="{07FEAFAC-AECC-8DED-22D9-45C046C596EA}"/>
                </a:ext>
              </a:extLst>
            </p:cNvPr>
            <p:cNvGrpSpPr/>
            <p:nvPr/>
          </p:nvGrpSpPr>
          <p:grpSpPr>
            <a:xfrm>
              <a:off x="755649" y="6758574"/>
              <a:ext cx="6516689" cy="833750"/>
              <a:chOff x="755649" y="1131977"/>
              <a:chExt cx="6516689" cy="833750"/>
            </a:xfrm>
          </p:grpSpPr>
          <p:sp>
            <p:nvSpPr>
              <p:cNvPr id="44" name="コンテンツ プレースホルダ 1">
                <a:extLst>
                  <a:ext uri="{FF2B5EF4-FFF2-40B4-BE49-F238E27FC236}">
                    <a16:creationId xmlns:a16="http://schemas.microsoft.com/office/drawing/2014/main" id="{A3B831D9-061B-BDB9-6987-D88A6FB253F2}"/>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提供内容の確認をする</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400" i="0" u="none" strike="noStrike" kern="1200" cap="none" spc="0" normalizeH="0" baseline="0" noProof="0" dirty="0">
                    <a:ln>
                      <a:noFill/>
                    </a:ln>
                    <a:solidFill>
                      <a:schemeClr val="tx1"/>
                    </a:solidFill>
                    <a:effectLst/>
                    <a:uLnTx/>
                    <a:uFillTx/>
                    <a:latin typeface="+mj-ea"/>
                    <a:ea typeface="+mj-ea"/>
                    <a:cs typeface="メイリオ" pitchFamily="50" charset="-128"/>
                  </a:rPr>
                  <a:t>セルフチェックまたはダブルチェック</a:t>
                </a:r>
                <a:r>
                  <a:rPr kumimoji="1" lang="en-US" altLang="ja-JP" sz="1400" i="0" u="none" strike="noStrike" kern="1200" cap="none" spc="0" normalizeH="0" baseline="0" noProof="0" dirty="0">
                    <a:ln>
                      <a:noFill/>
                    </a:ln>
                    <a:solidFill>
                      <a:schemeClr val="tx1"/>
                    </a:solidFill>
                    <a:effectLst/>
                    <a:uLnTx/>
                    <a:uFillTx/>
                    <a:latin typeface="+mj-ea"/>
                    <a:ea typeface="+mj-ea"/>
                    <a:cs typeface="メイリオ" pitchFamily="50" charset="-128"/>
                  </a:rPr>
                  <a:t>)</a:t>
                </a:r>
              </a:p>
            </p:txBody>
          </p:sp>
          <p:sp>
            <p:nvSpPr>
              <p:cNvPr id="45" name="コンテンツ プレースホルダ 1">
                <a:extLst>
                  <a:ext uri="{FF2B5EF4-FFF2-40B4-BE49-F238E27FC236}">
                    <a16:creationId xmlns:a16="http://schemas.microsoft.com/office/drawing/2014/main" id="{6A6F6F19-7CB7-B911-D7C0-559951B857C1}"/>
                  </a:ext>
                </a:extLst>
              </p:cNvPr>
              <p:cNvSpPr txBox="1">
                <a:spLocks/>
              </p:cNvSpPr>
              <p:nvPr/>
            </p:nvSpPr>
            <p:spPr>
              <a:xfrm>
                <a:off x="1212850" y="1552601"/>
                <a:ext cx="6059488" cy="413126"/>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a:effectLst/>
                    <a:latin typeface="+mn-ea"/>
                    <a:ea typeface="+mn-ea"/>
                    <a:cs typeface="Meiryo UI" pitchFamily="50" charset="-128"/>
                  </a:rPr>
                  <a:t>献立内容と実際の給食を声に出して指さし確認し、</a:t>
                </a:r>
                <a:br>
                  <a:rPr lang="en-US" altLang="ja-JP" sz="1100" kern="0" spc="50" dirty="0">
                    <a:effectLst/>
                    <a:latin typeface="+mn-ea"/>
                    <a:ea typeface="+mn-ea"/>
                    <a:cs typeface="Meiryo UI" pitchFamily="50" charset="-128"/>
                  </a:rPr>
                </a:br>
                <a:r>
                  <a:rPr lang="ja-JP" altLang="en-US" sz="1100" kern="0" spc="50">
                    <a:effectLst/>
                    <a:latin typeface="+mn-ea"/>
                    <a:ea typeface="+mn-ea"/>
                    <a:cs typeface="Meiryo UI" pitchFamily="50" charset="-128"/>
                  </a:rPr>
                  <a:t>配膳チェック表の調理者欄にサインする</a:t>
                </a:r>
              </a:p>
            </p:txBody>
          </p:sp>
          <p:sp>
            <p:nvSpPr>
              <p:cNvPr id="46" name="円/楕円 45">
                <a:extLst>
                  <a:ext uri="{FF2B5EF4-FFF2-40B4-BE49-F238E27FC236}">
                    <a16:creationId xmlns:a16="http://schemas.microsoft.com/office/drawing/2014/main" id="{98136939-1305-0643-A2C8-1F9FB60423CB}"/>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pic>
          <p:nvPicPr>
            <p:cNvPr id="47" name="図 46" descr="グラフィカル ユーザー インターフェイス&#10;&#10;自動的に生成された説明">
              <a:extLst>
                <a:ext uri="{FF2B5EF4-FFF2-40B4-BE49-F238E27FC236}">
                  <a16:creationId xmlns:a16="http://schemas.microsoft.com/office/drawing/2014/main" id="{0CF56873-64A5-4E53-AF55-9666DF67E883}"/>
                </a:ext>
              </a:extLst>
            </p:cNvPr>
            <p:cNvPicPr>
              <a:picLocks noChangeAspect="1"/>
            </p:cNvPicPr>
            <p:nvPr/>
          </p:nvPicPr>
          <p:blipFill rotWithShape="1">
            <a:blip r:embed="rId2">
              <a:extLst>
                <a:ext uri="{28A0092B-C50C-407E-A947-70E740481C1C}">
                  <a14:useLocalDpi xmlns:a14="http://schemas.microsoft.com/office/drawing/2010/main" val="0"/>
                </a:ext>
              </a:extLst>
            </a:blip>
            <a:srcRect l="64568" t="77387" r="13543" b="12907"/>
            <a:stretch/>
          </p:blipFill>
          <p:spPr>
            <a:xfrm>
              <a:off x="5838171" y="7168727"/>
              <a:ext cx="1426465" cy="892454"/>
            </a:xfrm>
            <a:prstGeom prst="rect">
              <a:avLst/>
            </a:prstGeom>
          </p:spPr>
        </p:pic>
      </p:grpSp>
      <p:grpSp>
        <p:nvGrpSpPr>
          <p:cNvPr id="202" name="グループ化 201">
            <a:extLst>
              <a:ext uri="{FF2B5EF4-FFF2-40B4-BE49-F238E27FC236}">
                <a16:creationId xmlns:a16="http://schemas.microsoft.com/office/drawing/2014/main" id="{CC4ED82A-C554-B8E2-82BD-CC76871034EC}"/>
              </a:ext>
            </a:extLst>
          </p:cNvPr>
          <p:cNvGrpSpPr/>
          <p:nvPr/>
        </p:nvGrpSpPr>
        <p:grpSpPr>
          <a:xfrm>
            <a:off x="755649" y="8907704"/>
            <a:ext cx="6516689" cy="910695"/>
            <a:chOff x="755649" y="1131977"/>
            <a:chExt cx="6516689" cy="910695"/>
          </a:xfrm>
        </p:grpSpPr>
        <p:sp>
          <p:nvSpPr>
            <p:cNvPr id="210" name="コンテンツ プレースホルダ 1">
              <a:extLst>
                <a:ext uri="{FF2B5EF4-FFF2-40B4-BE49-F238E27FC236}">
                  <a16:creationId xmlns:a16="http://schemas.microsoft.com/office/drawing/2014/main" id="{F7F88CDE-CC12-F718-F6AC-0A88A817ABA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受け取りに来たスタッフに対面で申し送りをして渡す</a:t>
              </a:r>
              <a:endParaRPr kumimoji="1" lang="en-US" altLang="ja-JP" sz="1400" b="1"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211" name="コンテンツ プレースホルダ 1">
              <a:extLst>
                <a:ext uri="{FF2B5EF4-FFF2-40B4-BE49-F238E27FC236}">
                  <a16:creationId xmlns:a16="http://schemas.microsoft.com/office/drawing/2014/main" id="{6E3B7E38-91F5-9A99-4581-BE64EF50333C}"/>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アレルギー児の名前・アレルゲン・献立内容とおかわりの有無を伝える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受け取ったスタッフはその場で配膳チェック表の受取者欄にサインする</a:t>
              </a:r>
            </a:p>
          </p:txBody>
        </p:sp>
        <p:sp>
          <p:nvSpPr>
            <p:cNvPr id="212" name="円/楕円 211">
              <a:extLst>
                <a:ext uri="{FF2B5EF4-FFF2-40B4-BE49-F238E27FC236}">
                  <a16:creationId xmlns:a16="http://schemas.microsoft.com/office/drawing/2014/main" id="{975AD47B-E7E0-9A70-E0D6-C77EFF919C8E}"/>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6</a:t>
              </a:r>
              <a:endParaRPr kumimoji="1" lang="ja-JP" altLang="en-US">
                <a:solidFill>
                  <a:schemeClr val="bg1"/>
                </a:solidFill>
                <a:effectLst/>
              </a:endParaRPr>
            </a:p>
          </p:txBody>
        </p:sp>
      </p:grpSp>
    </p:spTree>
    <p:extLst>
      <p:ext uri="{BB962C8B-B14F-4D97-AF65-F5344CB8AC3E}">
        <p14:creationId xmlns:p14="http://schemas.microsoft.com/office/powerpoint/2010/main" val="1004056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cxnSp>
        <p:nvCxnSpPr>
          <p:cNvPr id="49" name="直線矢印コネクタ 48">
            <a:extLst>
              <a:ext uri="{FF2B5EF4-FFF2-40B4-BE49-F238E27FC236}">
                <a16:creationId xmlns:a16="http://schemas.microsoft.com/office/drawing/2014/main" id="{C372DB44-C605-7DB7-DD3C-309CA7EBB409}"/>
              </a:ext>
            </a:extLst>
          </p:cNvPr>
          <p:cNvCxnSpPr>
            <a:cxnSpLocks/>
            <a:stCxn id="6" idx="4"/>
            <a:endCxn id="55" idx="4"/>
          </p:cNvCxnSpPr>
          <p:nvPr/>
        </p:nvCxnSpPr>
        <p:spPr bwMode="auto">
          <a:xfrm>
            <a:off x="965961" y="1434471"/>
            <a:ext cx="0" cy="8516830"/>
          </a:xfrm>
          <a:prstGeom prst="straightConnector1">
            <a:avLst/>
          </a:prstGeom>
          <a:solidFill>
            <a:schemeClr val="accent1"/>
          </a:solidFill>
          <a:ln w="44450" cap="flat" cmpd="sng" algn="ctr">
            <a:solidFill>
              <a:schemeClr val="accent5">
                <a:lumMod val="60000"/>
                <a:lumOff val="40000"/>
              </a:schemeClr>
            </a:solidFill>
            <a:prstDash val="solid"/>
            <a:round/>
            <a:headEnd type="none" w="med" len="med"/>
            <a:tailEnd type="arrow" w="lg" len="med"/>
          </a:ln>
          <a:effectLst/>
        </p:spPr>
      </p:cxn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21</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当日の保育側のフローチャート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474F7AD-4957-F307-D9C6-DADE190303C7}"/>
              </a:ext>
            </a:extLst>
          </p:cNvPr>
          <p:cNvSpPr txBox="1">
            <a:spLocks/>
          </p:cNvSpPr>
          <p:nvPr/>
        </p:nvSpPr>
        <p:spPr>
          <a:xfrm>
            <a:off x="755650" y="641753"/>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食事の提供当日は、調理担当者が下記の流れで対応いたします。</a:t>
            </a:r>
            <a:endParaRPr lang="ja-JP" altLang="en-US" sz="1100" b="1" kern="0" spc="50">
              <a:solidFill>
                <a:schemeClr val="accent6"/>
              </a:solidFill>
              <a:effectLst/>
              <a:latin typeface="+mn-ea"/>
              <a:ea typeface="+mn-ea"/>
              <a:cs typeface="Meiryo UI" pitchFamily="50" charset="-128"/>
            </a:endParaRPr>
          </a:p>
        </p:txBody>
      </p:sp>
      <p:grpSp>
        <p:nvGrpSpPr>
          <p:cNvPr id="10" name="グループ化 9">
            <a:extLst>
              <a:ext uri="{FF2B5EF4-FFF2-40B4-BE49-F238E27FC236}">
                <a16:creationId xmlns:a16="http://schemas.microsoft.com/office/drawing/2014/main" id="{AE4B2872-B954-7473-A3DB-AC3BAE0F97BA}"/>
              </a:ext>
            </a:extLst>
          </p:cNvPr>
          <p:cNvGrpSpPr/>
          <p:nvPr/>
        </p:nvGrpSpPr>
        <p:grpSpPr>
          <a:xfrm>
            <a:off x="755649" y="1013847"/>
            <a:ext cx="6516689" cy="910695"/>
            <a:chOff x="755649" y="1131977"/>
            <a:chExt cx="6516689" cy="910695"/>
          </a:xfrm>
        </p:grpSpPr>
        <p:sp>
          <p:nvSpPr>
            <p:cNvPr id="9" name="コンテンツ プレースホルダ 1">
              <a:extLst>
                <a:ext uri="{FF2B5EF4-FFF2-40B4-BE49-F238E27FC236}">
                  <a16:creationId xmlns:a16="http://schemas.microsoft.com/office/drawing/2014/main" id="{5B166486-4F88-E525-C10B-478BE5D87D2E}"/>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当日のアレルギー児の登園状況把握し、 </a:t>
              </a:r>
              <a:r>
                <a:rPr lang="ja-JP" altLang="en-US" sz="1400" b="1" dirty="0">
                  <a:effectLst/>
                  <a:latin typeface="+mj-ea"/>
                  <a:ea typeface="+mj-ea"/>
                  <a:cs typeface="メイリオ" pitchFamily="50" charset="-128"/>
                </a:rPr>
                <a:t>調理スタッフ</a:t>
              </a:r>
              <a:r>
                <a:rPr kumimoji="1" lang="ja-JP" altLang="en-US" sz="1400" b="1" i="0" u="none" strike="noStrike" kern="1200" cap="none" spc="0" normalizeH="0" baseline="0" noProof="0" dirty="0">
                  <a:ln>
                    <a:noFill/>
                  </a:ln>
                  <a:solidFill>
                    <a:schemeClr val="tx1"/>
                  </a:solidFill>
                  <a:effectLst/>
                  <a:uLnTx/>
                  <a:uFillTx/>
                  <a:latin typeface="+mj-ea"/>
                  <a:ea typeface="+mj-ea"/>
                  <a:cs typeface="メイリオ" pitchFamily="50" charset="-128"/>
                </a:rPr>
                <a:t>に伝達する</a:t>
              </a:r>
            </a:p>
          </p:txBody>
        </p:sp>
        <p:sp>
          <p:nvSpPr>
            <p:cNvPr id="5" name="コンテンツ プレースホルダ 1">
              <a:extLst>
                <a:ext uri="{FF2B5EF4-FFF2-40B4-BE49-F238E27FC236}">
                  <a16:creationId xmlns:a16="http://schemas.microsoft.com/office/drawing/2014/main" id="{69363FA2-824B-8710-4DE5-A3F995BEEE7B}"/>
                </a:ext>
              </a:extLst>
            </p:cNvPr>
            <p:cNvSpPr txBox="1">
              <a:spLocks/>
            </p:cNvSpPr>
            <p:nvPr/>
          </p:nvSpPr>
          <p:spPr>
            <a:xfrm>
              <a:off x="1212850" y="1552601"/>
              <a:ext cx="6059488" cy="49007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口頭ではなく、アレルギー児の名前を記入した食数表を活用する</a:t>
              </a:r>
              <a:endParaRPr lang="en-US" altLang="ja-JP" sz="1100" kern="0" spc="50" dirty="0">
                <a:effectLst/>
                <a:latin typeface="+mn-ea"/>
                <a:ea typeface="+mn-ea"/>
                <a:cs typeface="Meiryo UI" pitchFamily="50" charset="-128"/>
              </a:endParaRP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何時に誰が確認するのかなど、園内でルールを決めておく</a:t>
              </a:r>
            </a:p>
          </p:txBody>
        </p:sp>
        <p:sp>
          <p:nvSpPr>
            <p:cNvPr id="6" name="円/楕円 5">
              <a:extLst>
                <a:ext uri="{FF2B5EF4-FFF2-40B4-BE49-F238E27FC236}">
                  <a16:creationId xmlns:a16="http://schemas.microsoft.com/office/drawing/2014/main" id="{AB4C9B86-F490-A86E-EA5D-B1206202BAC2}"/>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1</a:t>
              </a:r>
              <a:endParaRPr kumimoji="1" lang="ja-JP" altLang="en-US">
                <a:solidFill>
                  <a:schemeClr val="bg1"/>
                </a:solidFill>
                <a:effectLst/>
              </a:endParaRPr>
            </a:p>
          </p:txBody>
        </p:sp>
      </p:grpSp>
      <p:grpSp>
        <p:nvGrpSpPr>
          <p:cNvPr id="50" name="グループ化 49">
            <a:extLst>
              <a:ext uri="{FF2B5EF4-FFF2-40B4-BE49-F238E27FC236}">
                <a16:creationId xmlns:a16="http://schemas.microsoft.com/office/drawing/2014/main" id="{C97D7E7A-0775-A3F2-5786-1C1DE930812E}"/>
              </a:ext>
            </a:extLst>
          </p:cNvPr>
          <p:cNvGrpSpPr/>
          <p:nvPr/>
        </p:nvGrpSpPr>
        <p:grpSpPr>
          <a:xfrm>
            <a:off x="755649" y="2313895"/>
            <a:ext cx="6619169" cy="2177478"/>
            <a:chOff x="755649" y="2144461"/>
            <a:chExt cx="6619169" cy="2177478"/>
          </a:xfrm>
        </p:grpSpPr>
        <p:pic>
          <p:nvPicPr>
            <p:cNvPr id="11" name="図 10" descr="グラフィカル ユーザー インターフェイス, テキスト&#10;&#10;自動的に生成された説明">
              <a:extLst>
                <a:ext uri="{FF2B5EF4-FFF2-40B4-BE49-F238E27FC236}">
                  <a16:creationId xmlns:a16="http://schemas.microsoft.com/office/drawing/2014/main" id="{1E668A2E-7BDD-CD12-6126-E9C495F1F4EE}"/>
                </a:ext>
              </a:extLst>
            </p:cNvPr>
            <p:cNvPicPr>
              <a:picLocks noChangeAspect="1"/>
            </p:cNvPicPr>
            <p:nvPr/>
          </p:nvPicPr>
          <p:blipFill rotWithShape="1">
            <a:blip r:embed="rId2">
              <a:extLst>
                <a:ext uri="{28A0092B-C50C-407E-A947-70E740481C1C}">
                  <a14:useLocalDpi xmlns:a14="http://schemas.microsoft.com/office/drawing/2010/main" val="0"/>
                </a:ext>
              </a:extLst>
            </a:blip>
            <a:srcRect l="59242" t="27885" r="10417" b="50073"/>
            <a:stretch/>
          </p:blipFill>
          <p:spPr>
            <a:xfrm>
              <a:off x="5670491" y="2547515"/>
              <a:ext cx="1704327" cy="1774424"/>
            </a:xfrm>
            <a:prstGeom prst="rect">
              <a:avLst/>
            </a:prstGeom>
          </p:spPr>
        </p:pic>
        <p:grpSp>
          <p:nvGrpSpPr>
            <p:cNvPr id="31" name="グループ化 30">
              <a:extLst>
                <a:ext uri="{FF2B5EF4-FFF2-40B4-BE49-F238E27FC236}">
                  <a16:creationId xmlns:a16="http://schemas.microsoft.com/office/drawing/2014/main" id="{F1F587F8-FE53-2587-9D06-4BC6AD881BDE}"/>
                </a:ext>
              </a:extLst>
            </p:cNvPr>
            <p:cNvGrpSpPr/>
            <p:nvPr/>
          </p:nvGrpSpPr>
          <p:grpSpPr>
            <a:xfrm>
              <a:off x="755649" y="2144461"/>
              <a:ext cx="6516689" cy="1350815"/>
              <a:chOff x="755649" y="1131977"/>
              <a:chExt cx="6516689" cy="1350815"/>
            </a:xfrm>
          </p:grpSpPr>
          <p:sp>
            <p:nvSpPr>
              <p:cNvPr id="32" name="コンテンツ プレースホルダ 1">
                <a:extLst>
                  <a:ext uri="{FF2B5EF4-FFF2-40B4-BE49-F238E27FC236}">
                    <a16:creationId xmlns:a16="http://schemas.microsoft.com/office/drawing/2014/main" id="{B0B5FF48-A958-3F98-DE8C-AD77724FA30A}"/>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給食を受け取りに行く前に、 アレルギー児情報一覧とアレルギー対応食用の献立表を確認する</a:t>
                </a:r>
                <a:endParaRPr kumimoji="1" lang="en-US" altLang="ja-JP" sz="1200" i="0" u="none" strike="noStrike" kern="1200" cap="none" spc="0" normalizeH="0" baseline="0" noProof="0" dirty="0">
                  <a:ln>
                    <a:noFill/>
                  </a:ln>
                  <a:solidFill>
                    <a:schemeClr val="tx1"/>
                  </a:solidFill>
                  <a:effectLst/>
                  <a:uLnTx/>
                  <a:uFillTx/>
                  <a:latin typeface="+mj-ea"/>
                  <a:ea typeface="+mj-ea"/>
                  <a:cs typeface="メイリオ" pitchFamily="50" charset="-128"/>
                </a:endParaRPr>
              </a:p>
            </p:txBody>
          </p:sp>
          <p:sp>
            <p:nvSpPr>
              <p:cNvPr id="33" name="コンテンツ プレースホルダ 1">
                <a:extLst>
                  <a:ext uri="{FF2B5EF4-FFF2-40B4-BE49-F238E27FC236}">
                    <a16:creationId xmlns:a16="http://schemas.microsoft.com/office/drawing/2014/main" id="{32ABBCB5-F3D2-28E1-B15B-81DD51F94521}"/>
                  </a:ext>
                </a:extLst>
              </p:cNvPr>
              <p:cNvSpPr txBox="1">
                <a:spLocks/>
              </p:cNvSpPr>
              <p:nvPr/>
            </p:nvSpPr>
            <p:spPr>
              <a:xfrm>
                <a:off x="1212850" y="1552601"/>
                <a:ext cx="4438650" cy="930191"/>
              </a:xfrm>
              <a:prstGeom prst="rect">
                <a:avLst/>
              </a:prstGeom>
            </p:spPr>
            <p:txBody>
              <a:bodyPr wrap="square" lIns="0" tIns="0" rIns="0" bIns="0">
                <a:spAutoFit/>
              </a:bodyPr>
              <a:lstStyle/>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アレルギー児がいるクラスにはアレルギー対応食用の献立表を掲示し常に確認する習慣をつける</a:t>
                </a:r>
                <a:endParaRPr lang="en-US" altLang="ja-JP" sz="1100" kern="0" spc="50" dirty="0">
                  <a:effectLst/>
                  <a:latin typeface="+mn-ea"/>
                  <a:ea typeface="+mn-ea"/>
                  <a:cs typeface="Meiryo UI" pitchFamily="50" charset="-128"/>
                </a:endParaRPr>
              </a:p>
              <a:p>
                <a:pPr algn="l">
                  <a:lnSpc>
                    <a:spcPct val="130000"/>
                  </a:lnSpc>
                  <a:spcAft>
                    <a:spcPts val="600"/>
                  </a:spcAft>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アレルギー用献立表は園児の個人情報が記載されているため、掲示場所</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に注意すること</a:t>
                </a:r>
              </a:p>
            </p:txBody>
          </p:sp>
          <p:sp>
            <p:nvSpPr>
              <p:cNvPr id="34" name="円/楕円 33">
                <a:extLst>
                  <a:ext uri="{FF2B5EF4-FFF2-40B4-BE49-F238E27FC236}">
                    <a16:creationId xmlns:a16="http://schemas.microsoft.com/office/drawing/2014/main" id="{01517AAE-A9ED-5101-6DA3-165FD3E713CF}"/>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2</a:t>
                </a:r>
                <a:endParaRPr kumimoji="1" lang="ja-JP" altLang="en-US">
                  <a:solidFill>
                    <a:schemeClr val="bg1"/>
                  </a:solidFill>
                  <a:effectLst/>
                </a:endParaRPr>
              </a:p>
            </p:txBody>
          </p:sp>
        </p:grpSp>
      </p:grpSp>
      <p:grpSp>
        <p:nvGrpSpPr>
          <p:cNvPr id="51" name="グループ化 50">
            <a:extLst>
              <a:ext uri="{FF2B5EF4-FFF2-40B4-BE49-F238E27FC236}">
                <a16:creationId xmlns:a16="http://schemas.microsoft.com/office/drawing/2014/main" id="{FA67C9DC-EAD5-B5DF-94D7-0E7D50BF5617}"/>
              </a:ext>
            </a:extLst>
          </p:cNvPr>
          <p:cNvGrpSpPr/>
          <p:nvPr/>
        </p:nvGrpSpPr>
        <p:grpSpPr>
          <a:xfrm>
            <a:off x="755649" y="4880726"/>
            <a:ext cx="6524601" cy="2231056"/>
            <a:chOff x="755649" y="5626698"/>
            <a:chExt cx="6524601" cy="2231056"/>
          </a:xfrm>
        </p:grpSpPr>
        <p:grpSp>
          <p:nvGrpSpPr>
            <p:cNvPr id="12" name="グループ化 11">
              <a:extLst>
                <a:ext uri="{FF2B5EF4-FFF2-40B4-BE49-F238E27FC236}">
                  <a16:creationId xmlns:a16="http://schemas.microsoft.com/office/drawing/2014/main" id="{FD706F6F-FB9D-95D5-7462-7D9D720FBCDD}"/>
                </a:ext>
              </a:extLst>
            </p:cNvPr>
            <p:cNvGrpSpPr/>
            <p:nvPr/>
          </p:nvGrpSpPr>
          <p:grpSpPr>
            <a:xfrm>
              <a:off x="755649" y="5626698"/>
              <a:ext cx="6516689" cy="2231056"/>
              <a:chOff x="755649" y="1131977"/>
              <a:chExt cx="6516689" cy="2231056"/>
            </a:xfrm>
          </p:grpSpPr>
          <p:sp>
            <p:nvSpPr>
              <p:cNvPr id="13" name="コンテンツ プレースホルダ 1">
                <a:extLst>
                  <a:ext uri="{FF2B5EF4-FFF2-40B4-BE49-F238E27FC236}">
                    <a16:creationId xmlns:a16="http://schemas.microsoft.com/office/drawing/2014/main" id="{3B383C74-109F-CE39-7D57-574B227FE48E}"/>
                  </a:ext>
                </a:extLst>
              </p:cNvPr>
              <p:cNvSpPr txBox="1">
                <a:spLocks/>
              </p:cNvSpPr>
              <p:nvPr/>
            </p:nvSpPr>
            <p:spPr>
              <a:xfrm>
                <a:off x="876108" y="1191581"/>
                <a:ext cx="6396230" cy="283846"/>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園児名・献立内容・実際の給食を口頭と目視で確認し、 アレルギー対応食を受け取る</a:t>
                </a:r>
              </a:p>
            </p:txBody>
          </p:sp>
          <p:sp>
            <p:nvSpPr>
              <p:cNvPr id="14" name="コンテンツ プレースホルダ 1">
                <a:extLst>
                  <a:ext uri="{FF2B5EF4-FFF2-40B4-BE49-F238E27FC236}">
                    <a16:creationId xmlns:a16="http://schemas.microsoft.com/office/drawing/2014/main" id="{0C5FCDB5-F15F-32C2-59A7-1C1B49C71717}"/>
                  </a:ext>
                </a:extLst>
              </p:cNvPr>
              <p:cNvSpPr txBox="1">
                <a:spLocks/>
              </p:cNvSpPr>
              <p:nvPr/>
            </p:nvSpPr>
            <p:spPr>
              <a:xfrm>
                <a:off x="1212850" y="1552601"/>
                <a:ext cx="4438650" cy="1810432"/>
              </a:xfrm>
              <a:prstGeom prst="rect">
                <a:avLst/>
              </a:prstGeom>
            </p:spPr>
            <p:txBody>
              <a:bodyPr wrap="square" lIns="0" tIns="0" rIns="0" bIns="0">
                <a:spAutoFit/>
              </a:bodyPr>
              <a:lstStyle/>
              <a:p>
                <a:pPr marL="133350" indent="-133350" algn="l">
                  <a:lnSpc>
                    <a:spcPct val="130000"/>
                  </a:lnSpc>
                  <a:spcBef>
                    <a:spcPts val="60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調理スタッフは声に出して指差し確認をする</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調理スタッフ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「●●●ちゃん、卵除去のハンバーグです。スープの具のウインナーには卵成分は入っていませんので、食べられます」</a:t>
                </a:r>
                <a:br>
                  <a:rPr lang="en-US" altLang="ja-JP" sz="1100" kern="0" spc="50" dirty="0">
                    <a:effectLst/>
                    <a:latin typeface="+mn-ea"/>
                    <a:ea typeface="+mn-ea"/>
                    <a:cs typeface="Meiryo UI" pitchFamily="50" charset="-128"/>
                  </a:rPr>
                </a:br>
                <a:r>
                  <a:rPr lang="ja-JP" altLang="en-US" sz="1100" b="1" kern="0" spc="50" dirty="0">
                    <a:effectLst/>
                    <a:latin typeface="+mn-ea"/>
                    <a:ea typeface="+mn-ea"/>
                    <a:cs typeface="Meiryo UI" pitchFamily="50" charset="-128"/>
                  </a:rPr>
                  <a:t>保育スタッフ</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「●●●ちゃん、卵除去のハンバーグで、スープのウインナーは卵の成分なしですね」</a:t>
                </a:r>
              </a:p>
              <a:p>
                <a:pPr marL="133350" indent="-133350" algn="l">
                  <a:lnSpc>
                    <a:spcPct val="13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保育スタッフはその場で配膳チェック表の受取者欄にサインする</a:t>
                </a:r>
              </a:p>
            </p:txBody>
          </p:sp>
          <p:sp>
            <p:nvSpPr>
              <p:cNvPr id="20" name="円/楕円 19">
                <a:extLst>
                  <a:ext uri="{FF2B5EF4-FFF2-40B4-BE49-F238E27FC236}">
                    <a16:creationId xmlns:a16="http://schemas.microsoft.com/office/drawing/2014/main" id="{6CC7789A-0EBC-AF59-DB96-66C65609825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3</a:t>
                </a:r>
                <a:endParaRPr kumimoji="1" lang="ja-JP" altLang="en-US">
                  <a:solidFill>
                    <a:schemeClr val="bg1"/>
                  </a:solidFill>
                  <a:effectLst/>
                </a:endParaRPr>
              </a:p>
            </p:txBody>
          </p:sp>
        </p:grpSp>
        <p:pic>
          <p:nvPicPr>
            <p:cNvPr id="35" name="図 34" descr="グラフィカル ユーザー インターフェイス, テキスト&#10;&#10;自動的に生成された説明">
              <a:extLst>
                <a:ext uri="{FF2B5EF4-FFF2-40B4-BE49-F238E27FC236}">
                  <a16:creationId xmlns:a16="http://schemas.microsoft.com/office/drawing/2014/main" id="{B1CE64A7-E7C1-9611-998C-AB25AD25D939}"/>
                </a:ext>
              </a:extLst>
            </p:cNvPr>
            <p:cNvPicPr>
              <a:picLocks noChangeAspect="1"/>
            </p:cNvPicPr>
            <p:nvPr/>
          </p:nvPicPr>
          <p:blipFill rotWithShape="1">
            <a:blip r:embed="rId2">
              <a:extLst>
                <a:ext uri="{28A0092B-C50C-407E-A947-70E740481C1C}">
                  <a14:useLocalDpi xmlns:a14="http://schemas.microsoft.com/office/drawing/2010/main" val="0"/>
                </a:ext>
              </a:extLst>
            </a:blip>
            <a:srcRect l="66259" t="57187" r="8001" b="28552"/>
            <a:stretch/>
          </p:blipFill>
          <p:spPr>
            <a:xfrm>
              <a:off x="5841524" y="6108546"/>
              <a:ext cx="1438726" cy="1142420"/>
            </a:xfrm>
            <a:prstGeom prst="rect">
              <a:avLst/>
            </a:prstGeom>
          </p:spPr>
        </p:pic>
      </p:grpSp>
      <p:grpSp>
        <p:nvGrpSpPr>
          <p:cNvPr id="39" name="グループ化 38">
            <a:extLst>
              <a:ext uri="{FF2B5EF4-FFF2-40B4-BE49-F238E27FC236}">
                <a16:creationId xmlns:a16="http://schemas.microsoft.com/office/drawing/2014/main" id="{29C9906A-1FE5-7F24-2B90-15C7982A7DB0}"/>
              </a:ext>
            </a:extLst>
          </p:cNvPr>
          <p:cNvGrpSpPr/>
          <p:nvPr/>
        </p:nvGrpSpPr>
        <p:grpSpPr>
          <a:xfrm>
            <a:off x="755649" y="7713567"/>
            <a:ext cx="6516689" cy="1427759"/>
            <a:chOff x="755649" y="1131977"/>
            <a:chExt cx="6516689" cy="1427759"/>
          </a:xfrm>
        </p:grpSpPr>
        <p:sp>
          <p:nvSpPr>
            <p:cNvPr id="40" name="コンテンツ プレースホルダ 1">
              <a:extLst>
                <a:ext uri="{FF2B5EF4-FFF2-40B4-BE49-F238E27FC236}">
                  <a16:creationId xmlns:a16="http://schemas.microsoft.com/office/drawing/2014/main" id="{AF9E5907-0E2C-862B-97E6-CFA5114FE949}"/>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誤食に注意しながら食事介助をする</a:t>
              </a:r>
            </a:p>
          </p:txBody>
        </p:sp>
        <p:sp>
          <p:nvSpPr>
            <p:cNvPr id="43" name="コンテンツ プレースホルダ 1">
              <a:extLst>
                <a:ext uri="{FF2B5EF4-FFF2-40B4-BE49-F238E27FC236}">
                  <a16:creationId xmlns:a16="http://schemas.microsoft.com/office/drawing/2014/main" id="{ABC1213E-64D5-16E8-D4A9-DC2761D405B8}"/>
                </a:ext>
              </a:extLst>
            </p:cNvPr>
            <p:cNvSpPr txBox="1">
              <a:spLocks/>
            </p:cNvSpPr>
            <p:nvPr/>
          </p:nvSpPr>
          <p:spPr>
            <a:xfrm>
              <a:off x="1212849" y="1552601"/>
              <a:ext cx="6059481" cy="1007135"/>
            </a:xfrm>
            <a:prstGeom prst="rect">
              <a:avLst/>
            </a:prstGeom>
          </p:spPr>
          <p:txBody>
            <a:bodyPr wrap="square" lIns="0" tIns="0" rIns="0" bIns="0">
              <a:spAutoFit/>
            </a:bodyPr>
            <a:lstStyle/>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おかわりによる誤提供防止のため、</a:t>
              </a:r>
              <a:r>
                <a:rPr lang="ja-JP" altLang="en-US" sz="1100" b="1" kern="0" spc="50" dirty="0">
                  <a:solidFill>
                    <a:schemeClr val="accent6"/>
                  </a:solidFill>
                  <a:effectLst/>
                  <a:latin typeface="+mn-ea"/>
                  <a:ea typeface="+mn-ea"/>
                  <a:cs typeface="Meiryo UI" pitchFamily="50" charset="-128"/>
                </a:rPr>
                <a:t>原則としてアレルギー対応食にはおかわりを付けない。</a:t>
              </a:r>
              <a:r>
                <a:rPr lang="ja-JP" altLang="en-US" sz="1100" kern="0" spc="50" dirty="0">
                  <a:effectLst/>
                  <a:latin typeface="+mn-ea"/>
                  <a:ea typeface="+mn-ea"/>
                  <a:cs typeface="Meiryo UI" pitchFamily="50" charset="-128"/>
                </a:rPr>
                <a:t>おかわり分も考慮し、予め多めに盛り付けている</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食事中は必ずアレルギー児の側でスタッフが見守ること</a:t>
              </a:r>
            </a:p>
            <a:p>
              <a:pPr marL="133350" indent="-133350" algn="l">
                <a:lnSpc>
                  <a:spcPct val="130000"/>
                </a:lnSpc>
                <a:spcBef>
                  <a:spcPts val="0"/>
                </a:spcBef>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慣れないスタッフには、食事前にアレルギー児の情報をしっかり共有すること</a:t>
              </a:r>
            </a:p>
          </p:txBody>
        </p:sp>
        <p:sp>
          <p:nvSpPr>
            <p:cNvPr id="48" name="円/楕円 47">
              <a:extLst>
                <a:ext uri="{FF2B5EF4-FFF2-40B4-BE49-F238E27FC236}">
                  <a16:creationId xmlns:a16="http://schemas.microsoft.com/office/drawing/2014/main" id="{6FB7F9FE-4F03-2692-1FF4-34578A1014D6}"/>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4</a:t>
              </a:r>
              <a:endParaRPr kumimoji="1" lang="ja-JP" altLang="en-US">
                <a:solidFill>
                  <a:schemeClr val="bg1"/>
                </a:solidFill>
                <a:effectLst/>
              </a:endParaRPr>
            </a:p>
          </p:txBody>
        </p:sp>
      </p:grpSp>
      <p:grpSp>
        <p:nvGrpSpPr>
          <p:cNvPr id="52" name="グループ化 51">
            <a:extLst>
              <a:ext uri="{FF2B5EF4-FFF2-40B4-BE49-F238E27FC236}">
                <a16:creationId xmlns:a16="http://schemas.microsoft.com/office/drawing/2014/main" id="{63E28995-883A-7EE8-06A2-2EBBC68E1327}"/>
              </a:ext>
            </a:extLst>
          </p:cNvPr>
          <p:cNvGrpSpPr/>
          <p:nvPr/>
        </p:nvGrpSpPr>
        <p:grpSpPr>
          <a:xfrm>
            <a:off x="755649" y="9530677"/>
            <a:ext cx="6516689" cy="420624"/>
            <a:chOff x="755649" y="1131977"/>
            <a:chExt cx="6516689" cy="420624"/>
          </a:xfrm>
        </p:grpSpPr>
        <p:sp>
          <p:nvSpPr>
            <p:cNvPr id="53" name="コンテンツ プレースホルダ 1">
              <a:extLst>
                <a:ext uri="{FF2B5EF4-FFF2-40B4-BE49-F238E27FC236}">
                  <a16:creationId xmlns:a16="http://schemas.microsoft.com/office/drawing/2014/main" id="{8BEA7FA1-A22C-4BC5-665E-EB5DE88F7184}"/>
                </a:ext>
              </a:extLst>
            </p:cNvPr>
            <p:cNvSpPr txBox="1">
              <a:spLocks/>
            </p:cNvSpPr>
            <p:nvPr/>
          </p:nvSpPr>
          <p:spPr>
            <a:xfrm>
              <a:off x="876108" y="1191581"/>
              <a:ext cx="6396230" cy="301415"/>
            </a:xfrm>
            <a:prstGeom prst="rect">
              <a:avLst/>
            </a:prstGeom>
            <a:solidFill>
              <a:schemeClr val="accent5">
                <a:lumMod val="20000"/>
                <a:lumOff val="80000"/>
              </a:schemeClr>
            </a:solidFill>
          </p:spPr>
          <p:txBody>
            <a:bodyPr wrap="square" lIns="360000" tIns="72000" rIns="0" bIns="36000">
              <a:spAutoFit/>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tx1"/>
                  </a:solidFill>
                  <a:effectLst/>
                  <a:uLnTx/>
                  <a:uFillTx/>
                  <a:latin typeface="+mj-ea"/>
                  <a:ea typeface="+mj-ea"/>
                  <a:cs typeface="メイリオ" pitchFamily="50" charset="-128"/>
                </a:rPr>
                <a:t>喫食状況を確認し、 調理スタッフに共有する</a:t>
              </a:r>
            </a:p>
          </p:txBody>
        </p:sp>
        <p:sp>
          <p:nvSpPr>
            <p:cNvPr id="55" name="円/楕円 54">
              <a:extLst>
                <a:ext uri="{FF2B5EF4-FFF2-40B4-BE49-F238E27FC236}">
                  <a16:creationId xmlns:a16="http://schemas.microsoft.com/office/drawing/2014/main" id="{F54B1A05-8DB2-C6BA-F3F2-085D5D447237}"/>
                </a:ext>
              </a:extLst>
            </p:cNvPr>
            <p:cNvSpPr/>
            <p:nvPr/>
          </p:nvSpPr>
          <p:spPr bwMode="auto">
            <a:xfrm>
              <a:off x="755649" y="1131977"/>
              <a:ext cx="420624" cy="420624"/>
            </a:xfrm>
            <a:prstGeom prst="ellipse">
              <a:avLst/>
            </a:prstGeom>
            <a:solidFill>
              <a:schemeClr val="accent5"/>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en-US" altLang="ja-JP" dirty="0">
                  <a:solidFill>
                    <a:schemeClr val="bg1"/>
                  </a:solidFill>
                  <a:effectLst/>
                </a:rPr>
                <a:t>5</a:t>
              </a:r>
              <a:endParaRPr kumimoji="1" lang="ja-JP" altLang="en-US">
                <a:solidFill>
                  <a:schemeClr val="bg1"/>
                </a:solidFill>
                <a:effectLst/>
              </a:endParaRPr>
            </a:p>
          </p:txBody>
        </p:sp>
      </p:grpSp>
    </p:spTree>
    <p:extLst>
      <p:ext uri="{BB962C8B-B14F-4D97-AF65-F5344CB8AC3E}">
        <p14:creationId xmlns:p14="http://schemas.microsoft.com/office/powerpoint/2010/main" val="419072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22</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菜園活動</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952399"/>
            <a:ext cx="4090671"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保育園の環境が整っていれば種を蒔くところから自分で行い、水やりなどの世話をすることで野菜に対する愛着がわいてきます。お友だちとの共同作業で「</a:t>
            </a:r>
            <a:r>
              <a:rPr lang="ja-JP" altLang="en-US" sz="1100" b="1" kern="0" spc="50" dirty="0">
                <a:solidFill>
                  <a:schemeClr val="accent6"/>
                </a:solidFill>
                <a:effectLst/>
                <a:latin typeface="+mn-ea"/>
                <a:ea typeface="+mn-ea"/>
                <a:cs typeface="Meiryo UI" pitchFamily="50" charset="-128"/>
              </a:rPr>
              <a:t>食べ物ができるまで</a:t>
            </a:r>
            <a:r>
              <a:rPr lang="ja-JP" altLang="en-US" sz="1100" kern="0" spc="50" dirty="0">
                <a:effectLst/>
                <a:latin typeface="+mn-ea"/>
                <a:ea typeface="+mn-ea"/>
                <a:cs typeface="Meiryo UI" pitchFamily="50" charset="-128"/>
              </a:rPr>
              <a:t>」を一緒に体験する事ができ仲間意識が芽生えます。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クッキングなどを実施し、食べる楽しさだけではなく、自然の恵みへの感謝と季節を感じる気持ちも生まれます。</a:t>
            </a:r>
          </a:p>
        </p:txBody>
      </p:sp>
      <p:graphicFrame>
        <p:nvGraphicFramePr>
          <p:cNvPr id="3" name="Group 55">
            <a:extLst>
              <a:ext uri="{FF2B5EF4-FFF2-40B4-BE49-F238E27FC236}">
                <a16:creationId xmlns:a16="http://schemas.microsoft.com/office/drawing/2014/main" id="{0D9DB8FE-DB45-ABD1-A821-E79AC91C0BD6}"/>
              </a:ext>
            </a:extLst>
          </p:cNvPr>
          <p:cNvGraphicFramePr>
            <a:graphicFrameLocks noGrp="1"/>
          </p:cNvGraphicFramePr>
          <p:nvPr/>
        </p:nvGraphicFramePr>
        <p:xfrm>
          <a:off x="755649" y="6120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畑やプランター菜園で「食べ物ができるまで」を体感</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D14F8203-420A-E39B-D62D-F0F537CF2374}"/>
              </a:ext>
            </a:extLst>
          </p:cNvPr>
          <p:cNvGraphicFramePr>
            <a:graphicFrameLocks noGrp="1"/>
          </p:cNvGraphicFramePr>
          <p:nvPr>
            <p:extLst>
              <p:ext uri="{D42A27DB-BD31-4B8C-83A1-F6EECF244321}">
                <p14:modId xmlns:p14="http://schemas.microsoft.com/office/powerpoint/2010/main" val="514739244"/>
              </p:ext>
            </p:extLst>
          </p:nvPr>
        </p:nvGraphicFramePr>
        <p:xfrm>
          <a:off x="755649" y="273356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宗教食への対応</a:t>
                      </a:r>
                      <a:r>
                        <a:rPr kumimoji="1" lang="ja-JP" altLang="en-US" sz="1400" b="1" i="0" u="none" strike="noStrike" kern="1200" cap="none" spc="0" normalizeH="0" baseline="0" noProof="0" dirty="0">
                          <a:ln>
                            <a:noFill/>
                          </a:ln>
                          <a:solidFill>
                            <a:schemeClr val="tx1"/>
                          </a:solidFill>
                          <a:effectLst/>
                          <a:highlight>
                            <a:srgbClr val="FFFF00"/>
                          </a:highlight>
                          <a:uLnTx/>
                          <a:uFillTx/>
                          <a:latin typeface="+mj-ea"/>
                          <a:ea typeface="+mj-ea"/>
                          <a:cs typeface="メイリオ" pitchFamily="50" charset="-128"/>
                        </a:rPr>
                        <a:t>（必要に応じて）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A53D03C-620D-B9D6-63C3-D5D588EC3538}"/>
              </a:ext>
            </a:extLst>
          </p:cNvPr>
          <p:cNvSpPr txBox="1">
            <a:spLocks/>
          </p:cNvSpPr>
          <p:nvPr/>
        </p:nvSpPr>
        <p:spPr>
          <a:xfrm>
            <a:off x="755649" y="3093171"/>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食の多様性に対応するために保護者様と密なコミュニケーションを実践し提供いたします。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保護者様と個別相談や子どもへ食に関する語りかけなども実施し、文化の違いに対応いたします。</a:t>
            </a:r>
          </a:p>
        </p:txBody>
      </p:sp>
      <p:sp>
        <p:nvSpPr>
          <p:cNvPr id="22" name="正方形/長方形 21">
            <a:extLst>
              <a:ext uri="{FF2B5EF4-FFF2-40B4-BE49-F238E27FC236}">
                <a16:creationId xmlns:a16="http://schemas.microsoft.com/office/drawing/2014/main" id="{B6386A5A-89B1-B7D2-4BAE-D1FAC8C5852B}"/>
              </a:ext>
            </a:extLst>
          </p:cNvPr>
          <p:cNvSpPr/>
          <p:nvPr/>
        </p:nvSpPr>
        <p:spPr bwMode="auto">
          <a:xfrm>
            <a:off x="755651" y="4050128"/>
            <a:ext cx="6516687" cy="597652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62D65B49-08C4-4DE6-BB77-83CA43423327}"/>
              </a:ext>
            </a:extLst>
          </p:cNvPr>
          <p:cNvSpPr txBox="1">
            <a:spLocks/>
          </p:cNvSpPr>
          <p:nvPr/>
        </p:nvSpPr>
        <p:spPr>
          <a:xfrm>
            <a:off x="957263" y="4267146"/>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具体的な対応</a:t>
            </a:r>
          </a:p>
        </p:txBody>
      </p:sp>
      <p:sp>
        <p:nvSpPr>
          <p:cNvPr id="24" name="コンテンツ プレースホルダ 1">
            <a:extLst>
              <a:ext uri="{FF2B5EF4-FFF2-40B4-BE49-F238E27FC236}">
                <a16:creationId xmlns:a16="http://schemas.microsoft.com/office/drawing/2014/main" id="{B48FFFB6-A86E-327D-C71C-A469A702E01D}"/>
              </a:ext>
            </a:extLst>
          </p:cNvPr>
          <p:cNvSpPr txBox="1">
            <a:spLocks/>
          </p:cNvSpPr>
          <p:nvPr/>
        </p:nvSpPr>
        <p:spPr>
          <a:xfrm>
            <a:off x="957263" y="465185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1. </a:t>
            </a:r>
            <a:r>
              <a:rPr lang="ja-JP" altLang="en-US" sz="1100" b="1" kern="0" spc="50" dirty="0">
                <a:solidFill>
                  <a:schemeClr val="accent3"/>
                </a:solidFill>
                <a:effectLst/>
                <a:latin typeface="+mn-ea"/>
                <a:ea typeface="+mn-ea"/>
                <a:cs typeface="Meiryo UI" pitchFamily="50" charset="-128"/>
              </a:rPr>
              <a:t>保育園から保護者様に以下を確認いたします。</a:t>
            </a:r>
          </a:p>
        </p:txBody>
      </p:sp>
      <p:sp>
        <p:nvSpPr>
          <p:cNvPr id="26" name="コンテンツ プレースホルダ 1">
            <a:extLst>
              <a:ext uri="{FF2B5EF4-FFF2-40B4-BE49-F238E27FC236}">
                <a16:creationId xmlns:a16="http://schemas.microsoft.com/office/drawing/2014/main" id="{2DE1ED25-77B9-3FA8-BF74-28A109DDBA9C}"/>
              </a:ext>
            </a:extLst>
          </p:cNvPr>
          <p:cNvSpPr txBox="1">
            <a:spLocks/>
          </p:cNvSpPr>
          <p:nvPr/>
        </p:nvSpPr>
        <p:spPr>
          <a:xfrm>
            <a:off x="957263" y="4895566"/>
            <a:ext cx="6086475" cy="2000548"/>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食材について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algn="l">
              <a:spcAft>
                <a:spcPts val="300"/>
              </a:spcAft>
              <a:defRPr/>
            </a:pPr>
            <a:r>
              <a:rPr lang="ja-JP" altLang="en-US" sz="1100" kern="0" spc="50">
                <a:effectLst/>
                <a:latin typeface="+mn-ea"/>
                <a:ea typeface="+mn-ea"/>
                <a:cs typeface="Meiryo UI" pitchFamily="50" charset="-128"/>
              </a:rPr>
              <a:t>●食べられない食材の確認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食べられる食材と食べられない食材の聞き取りを行います。　　　　　　　</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禁忌物質由来のエキスの使用の可否の確認。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酒、みりんの使用の可否の確認。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味噌、醤油、酢等に含まれるアルコール成分（酒精）の確認。</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消毒用アルコールの使用の可否の確認。</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a:effectLst/>
                <a:latin typeface="+mn-ea"/>
                <a:ea typeface="+mn-ea"/>
                <a:cs typeface="Meiryo UI" pitchFamily="50" charset="-128"/>
              </a:rPr>
              <a:t>アルコール成分が食器、食具、食材に触れることをお伝えいたします。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その他禁忌とされている食材があるか聞き取りを行います。</a:t>
            </a:r>
          </a:p>
          <a:p>
            <a:pPr algn="l">
              <a:spcAft>
                <a:spcPts val="300"/>
              </a:spcAft>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60B95035-76B9-9062-347D-66879B8F5C39}"/>
              </a:ext>
            </a:extLst>
          </p:cNvPr>
          <p:cNvSpPr txBox="1">
            <a:spLocks/>
          </p:cNvSpPr>
          <p:nvPr/>
        </p:nvSpPr>
        <p:spPr>
          <a:xfrm>
            <a:off x="957263" y="6749849"/>
            <a:ext cx="6086475" cy="584775"/>
          </a:xfrm>
          <a:prstGeom prst="rect">
            <a:avLst/>
          </a:prstGeom>
        </p:spPr>
        <p:txBody>
          <a:bodyPr wrap="square" lIns="0" tIns="0" rIns="0" bIns="0">
            <a:spAutoFit/>
          </a:bodyPr>
          <a:lstStyle/>
          <a:p>
            <a:pPr algn="l">
              <a:spcAft>
                <a:spcPts val="300"/>
              </a:spcAft>
              <a:defRPr/>
            </a:pPr>
            <a:r>
              <a:rPr lang="en-US" altLang="ja-JP" sz="1100" b="1" kern="0" spc="50" dirty="0">
                <a:effectLst/>
                <a:latin typeface="+mn-ea"/>
                <a:ea typeface="+mn-ea"/>
                <a:cs typeface="Meiryo UI" pitchFamily="50" charset="-128"/>
              </a:rPr>
              <a:t>【</a:t>
            </a:r>
            <a:r>
              <a:rPr lang="ja-JP" altLang="en-US" sz="1100" b="1" kern="0" spc="50">
                <a:effectLst/>
                <a:latin typeface="+mn-ea"/>
                <a:ea typeface="+mn-ea"/>
                <a:cs typeface="Meiryo UI" pitchFamily="50" charset="-128"/>
              </a:rPr>
              <a:t>器具について</a:t>
            </a:r>
            <a:r>
              <a:rPr lang="en-US" altLang="ja-JP" sz="1100" b="1" kern="0" spc="50" dirty="0">
                <a:effectLst/>
                <a:latin typeface="+mn-ea"/>
                <a:ea typeface="+mn-ea"/>
                <a:cs typeface="Meiryo UI" pitchFamily="50" charset="-128"/>
              </a:rPr>
              <a:t>】</a:t>
            </a:r>
            <a:endParaRPr lang="ja-JP" altLang="en-US" sz="1100" b="1" kern="0" spc="50">
              <a:effectLst/>
              <a:latin typeface="+mn-ea"/>
              <a:ea typeface="+mn-ea"/>
              <a:cs typeface="Meiryo UI" pitchFamily="50" charset="-128"/>
            </a:endParaRP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他の園児の給食調理に使用する器具と共用することをお伝えいたします。</a:t>
            </a:r>
          </a:p>
          <a:p>
            <a:pPr marL="361950" indent="-138113" algn="l">
              <a:spcAft>
                <a:spcPts val="300"/>
              </a:spcAft>
              <a:buFont typeface="Arial" panose="020B0604020202020204" pitchFamily="34" charset="0"/>
              <a:buChar char="•"/>
              <a:defRPr/>
            </a:pPr>
            <a:r>
              <a:rPr lang="ja-JP" altLang="en-US" sz="1100" kern="0" spc="50">
                <a:effectLst/>
                <a:latin typeface="+mn-ea"/>
                <a:ea typeface="+mn-ea"/>
                <a:cs typeface="Meiryo UI" pitchFamily="50" charset="-128"/>
              </a:rPr>
              <a:t>他の園児と食器や食具を共用することをお伝えいたします。</a:t>
            </a:r>
            <a:endParaRPr lang="ja-JP" altLang="en-US" sz="1100" kern="0" spc="50" dirty="0">
              <a:effectLst/>
              <a:latin typeface="+mn-ea"/>
              <a:ea typeface="+mn-ea"/>
              <a:cs typeface="Meiryo UI" pitchFamily="50" charset="-128"/>
            </a:endParaRPr>
          </a:p>
        </p:txBody>
      </p:sp>
      <p:sp>
        <p:nvSpPr>
          <p:cNvPr id="30" name="コンテンツ プレースホルダ 1">
            <a:extLst>
              <a:ext uri="{FF2B5EF4-FFF2-40B4-BE49-F238E27FC236}">
                <a16:creationId xmlns:a16="http://schemas.microsoft.com/office/drawing/2014/main" id="{50A20703-BC10-C23A-10F7-09B843EF08B4}"/>
              </a:ext>
            </a:extLst>
          </p:cNvPr>
          <p:cNvSpPr txBox="1">
            <a:spLocks/>
          </p:cNvSpPr>
          <p:nvPr/>
        </p:nvSpPr>
        <p:spPr>
          <a:xfrm>
            <a:off x="957263" y="7522045"/>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2.</a:t>
            </a:r>
            <a:r>
              <a:rPr lang="ja-JP" altLang="en-US" sz="1100" b="1" kern="0" spc="50" dirty="0">
                <a:solidFill>
                  <a:schemeClr val="accent3"/>
                </a:solidFill>
                <a:effectLst/>
                <a:latin typeface="+mn-ea"/>
                <a:ea typeface="+mn-ea"/>
                <a:cs typeface="Meiryo UI" pitchFamily="50" charset="-128"/>
              </a:rPr>
              <a:t>園でできる対応を決定し、保護者様に提示いたします。</a:t>
            </a:r>
          </a:p>
        </p:txBody>
      </p:sp>
      <p:sp>
        <p:nvSpPr>
          <p:cNvPr id="37" name="コンテンツ プレースホルダ 1">
            <a:extLst>
              <a:ext uri="{FF2B5EF4-FFF2-40B4-BE49-F238E27FC236}">
                <a16:creationId xmlns:a16="http://schemas.microsoft.com/office/drawing/2014/main" id="{9ABCB9BD-5F91-231F-33B4-D660F720EF6C}"/>
              </a:ext>
            </a:extLst>
          </p:cNvPr>
          <p:cNvSpPr txBox="1">
            <a:spLocks/>
          </p:cNvSpPr>
          <p:nvPr/>
        </p:nvSpPr>
        <p:spPr>
          <a:xfrm>
            <a:off x="957263" y="7765756"/>
            <a:ext cx="6086475"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給食提供までに準備時間が必要な場合　⇒　弁当持参の打診をいたします。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給食提供が可能な場合　⇒　できる範囲を明確に伝え、保護者様と保育園職員の認識が一致したことを確認してから給食提供開始いたします。</a:t>
            </a:r>
            <a:br>
              <a:rPr lang="en-US" altLang="ja-JP" sz="1100" kern="0" spc="50" dirty="0">
                <a:effectLst/>
                <a:latin typeface="+mn-ea"/>
                <a:ea typeface="+mn-ea"/>
                <a:cs typeface="Meiryo UI" pitchFamily="50" charset="-128"/>
              </a:rPr>
            </a:b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通常給食の調理、アレルギー児対応食、離乳食調理と並行しててきる方法で提示いたします。</a:t>
            </a:r>
          </a:p>
          <a:p>
            <a:pPr marL="361950" indent="-138113"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a:p>
            <a:pPr algn="l">
              <a:spcAft>
                <a:spcPts val="300"/>
              </a:spcAft>
              <a:defRPr/>
            </a:pPr>
            <a:endParaRPr lang="ja-JP" altLang="en-US" sz="1100" kern="0" spc="50" dirty="0">
              <a:effectLst/>
              <a:latin typeface="+mn-ea"/>
              <a:ea typeface="+mn-ea"/>
              <a:cs typeface="Meiryo UI" pitchFamily="50" charset="-128"/>
            </a:endParaRPr>
          </a:p>
        </p:txBody>
      </p:sp>
      <p:sp>
        <p:nvSpPr>
          <p:cNvPr id="38" name="コンテンツ プレースホルダ 1">
            <a:extLst>
              <a:ext uri="{FF2B5EF4-FFF2-40B4-BE49-F238E27FC236}">
                <a16:creationId xmlns:a16="http://schemas.microsoft.com/office/drawing/2014/main" id="{E1A0BD95-6777-EF3C-5F87-2F734D49C36E}"/>
              </a:ext>
            </a:extLst>
          </p:cNvPr>
          <p:cNvSpPr txBox="1">
            <a:spLocks/>
          </p:cNvSpPr>
          <p:nvPr/>
        </p:nvSpPr>
        <p:spPr>
          <a:xfrm>
            <a:off x="957263" y="8653864"/>
            <a:ext cx="6086475" cy="193066"/>
          </a:xfrm>
          <a:prstGeom prst="rect">
            <a:avLst/>
          </a:prstGeom>
        </p:spPr>
        <p:txBody>
          <a:bodyPr wrap="square" lIns="0" tIns="0" rIns="0" bIns="0">
            <a:spAutoFit/>
          </a:bodyPr>
          <a:lstStyle/>
          <a:p>
            <a:pPr algn="l">
              <a:lnSpc>
                <a:spcPct val="130000"/>
              </a:lnSpc>
              <a:spcAft>
                <a:spcPts val="600"/>
              </a:spcAft>
              <a:defRPr/>
            </a:pPr>
            <a:r>
              <a:rPr lang="en-US" altLang="ja-JP" sz="1100" b="1" kern="0" spc="50" dirty="0">
                <a:solidFill>
                  <a:schemeClr val="accent3"/>
                </a:solidFill>
                <a:effectLst/>
                <a:latin typeface="+mn-ea"/>
                <a:ea typeface="+mn-ea"/>
                <a:cs typeface="Meiryo UI" pitchFamily="50" charset="-128"/>
              </a:rPr>
              <a:t>3.</a:t>
            </a:r>
            <a:r>
              <a:rPr lang="ja-JP" altLang="en-US" sz="1100" b="1" kern="0" spc="50">
                <a:solidFill>
                  <a:schemeClr val="accent3"/>
                </a:solidFill>
                <a:effectLst/>
                <a:latin typeface="+mn-ea"/>
                <a:ea typeface="+mn-ea"/>
                <a:cs typeface="Meiryo UI" pitchFamily="50" charset="-128"/>
              </a:rPr>
              <a:t>配布献立について</a:t>
            </a:r>
          </a:p>
        </p:txBody>
      </p:sp>
      <p:sp>
        <p:nvSpPr>
          <p:cNvPr id="41" name="コンテンツ プレースホルダ 1">
            <a:extLst>
              <a:ext uri="{FF2B5EF4-FFF2-40B4-BE49-F238E27FC236}">
                <a16:creationId xmlns:a16="http://schemas.microsoft.com/office/drawing/2014/main" id="{02541D28-2B46-AA47-8326-1473E6D26F0D}"/>
              </a:ext>
            </a:extLst>
          </p:cNvPr>
          <p:cNvSpPr txBox="1">
            <a:spLocks/>
          </p:cNvSpPr>
          <p:nvPr/>
        </p:nvSpPr>
        <p:spPr>
          <a:xfrm>
            <a:off x="957263" y="8897575"/>
            <a:ext cx="6190413" cy="1131079"/>
          </a:xfrm>
          <a:prstGeom prst="rect">
            <a:avLst/>
          </a:prstGeom>
        </p:spPr>
        <p:txBody>
          <a:bodyPr wrap="square" lIns="0" tIns="0" rIns="0" bIns="0">
            <a:spAutoFit/>
          </a:bodyPr>
          <a:lstStyle/>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保護者様に配布する献立表は、アレルギー園児同様に作成し、使用食材を表示いたします。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代替・除去が必要な場合、変更食材がわかるように記載して、配布いたします。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保護者様からすべての文字をひらがなやカタカナでの表示を求められた場合、可能な限り対応いたします。</a:t>
            </a:r>
          </a:p>
          <a:p>
            <a:pPr marL="361950" indent="-138113"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新たな加工食品や調味料を使用する際には、給食提供日前に食材裏面の原材料表示を確認し、使用可能か判断いたします。</a:t>
            </a:r>
          </a:p>
        </p:txBody>
      </p:sp>
      <p:pic>
        <p:nvPicPr>
          <p:cNvPr id="6" name="図 5">
            <a:extLst>
              <a:ext uri="{FF2B5EF4-FFF2-40B4-BE49-F238E27FC236}">
                <a16:creationId xmlns:a16="http://schemas.microsoft.com/office/drawing/2014/main" id="{E5868D7A-E137-659B-07F9-DEE386FD7213}"/>
              </a:ext>
            </a:extLst>
          </p:cNvPr>
          <p:cNvPicPr>
            <a:picLocks noChangeAspect="1"/>
          </p:cNvPicPr>
          <p:nvPr/>
        </p:nvPicPr>
        <p:blipFill>
          <a:blip r:embed="rId2"/>
          <a:stretch>
            <a:fillRect/>
          </a:stretch>
        </p:blipFill>
        <p:spPr>
          <a:xfrm>
            <a:off x="4945236" y="1015497"/>
            <a:ext cx="882642" cy="1554218"/>
          </a:xfrm>
          <a:prstGeom prst="rect">
            <a:avLst/>
          </a:prstGeom>
        </p:spPr>
      </p:pic>
      <p:pic>
        <p:nvPicPr>
          <p:cNvPr id="8" name="図 7">
            <a:extLst>
              <a:ext uri="{FF2B5EF4-FFF2-40B4-BE49-F238E27FC236}">
                <a16:creationId xmlns:a16="http://schemas.microsoft.com/office/drawing/2014/main" id="{0369E827-42B9-5316-D99D-134F2750A8E6}"/>
              </a:ext>
            </a:extLst>
          </p:cNvPr>
          <p:cNvPicPr>
            <a:picLocks noChangeAspect="1"/>
          </p:cNvPicPr>
          <p:nvPr/>
        </p:nvPicPr>
        <p:blipFill>
          <a:blip r:embed="rId3"/>
          <a:stretch>
            <a:fillRect/>
          </a:stretch>
        </p:blipFill>
        <p:spPr>
          <a:xfrm>
            <a:off x="5937663" y="932347"/>
            <a:ext cx="1376155" cy="1641877"/>
          </a:xfrm>
          <a:prstGeom prst="rect">
            <a:avLst/>
          </a:prstGeom>
        </p:spPr>
      </p:pic>
    </p:spTree>
    <p:extLst>
      <p:ext uri="{BB962C8B-B14F-4D97-AF65-F5344CB8AC3E}">
        <p14:creationId xmlns:p14="http://schemas.microsoft.com/office/powerpoint/2010/main" val="228297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23</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ご家庭との連携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16068"/>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保育園の給食・食育をご家庭でも取り組んでいただきたく、毎月「</a:t>
            </a:r>
            <a:r>
              <a:rPr lang="ja-JP" altLang="en-US" sz="1100" b="1" kern="0" spc="50" dirty="0">
                <a:solidFill>
                  <a:schemeClr val="accent6"/>
                </a:solidFill>
                <a:effectLst/>
                <a:latin typeface="+mn-ea"/>
                <a:ea typeface="+mn-ea"/>
                <a:cs typeface="Meiryo UI" pitchFamily="50" charset="-128"/>
              </a:rPr>
              <a:t>食育だより</a:t>
            </a:r>
            <a:r>
              <a:rPr lang="ja-JP" altLang="en-US" sz="1100" kern="0" spc="50" dirty="0">
                <a:effectLst/>
                <a:latin typeface="+mn-ea"/>
                <a:ea typeface="+mn-ea"/>
                <a:cs typeface="Meiryo UI" pitchFamily="50" charset="-128"/>
              </a:rPr>
              <a:t>」を配信して情報共有やレシピの提供を行っております。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保育園とご家庭での連携を図る取り組みとして保護者様からも評判が良く定期的に通信を提供しております。</a:t>
            </a:r>
          </a:p>
        </p:txBody>
      </p:sp>
      <p:grpSp>
        <p:nvGrpSpPr>
          <p:cNvPr id="3" name="グループ化 2">
            <a:extLst>
              <a:ext uri="{FF2B5EF4-FFF2-40B4-BE49-F238E27FC236}">
                <a16:creationId xmlns:a16="http://schemas.microsoft.com/office/drawing/2014/main" id="{55A414A0-71BE-C419-3168-FCCC2A1F664C}"/>
              </a:ext>
            </a:extLst>
          </p:cNvPr>
          <p:cNvGrpSpPr/>
          <p:nvPr/>
        </p:nvGrpSpPr>
        <p:grpSpPr>
          <a:xfrm>
            <a:off x="1026087" y="1405280"/>
            <a:ext cx="5819951" cy="1973767"/>
            <a:chOff x="1026087" y="1405280"/>
            <a:chExt cx="5819951" cy="1973767"/>
          </a:xfrm>
        </p:grpSpPr>
        <p:pic>
          <p:nvPicPr>
            <p:cNvPr id="5" name="図 4" descr="テキスト&#10;&#10;自動的に生成された説明">
              <a:extLst>
                <a:ext uri="{FF2B5EF4-FFF2-40B4-BE49-F238E27FC236}">
                  <a16:creationId xmlns:a16="http://schemas.microsoft.com/office/drawing/2014/main" id="{26638A3F-7326-C14E-5603-78FA394E84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5493"/>
            <a:stretch/>
          </p:blipFill>
          <p:spPr>
            <a:xfrm>
              <a:off x="4323818" y="1405281"/>
              <a:ext cx="2522220" cy="1973766"/>
            </a:xfrm>
            <a:prstGeom prst="rect">
              <a:avLst/>
            </a:prstGeom>
            <a:ln w="3175">
              <a:solidFill>
                <a:schemeClr val="tx1"/>
              </a:solidFill>
            </a:ln>
          </p:spPr>
        </p:pic>
        <p:pic>
          <p:nvPicPr>
            <p:cNvPr id="6" name="図 5" descr="テキスト&#10;&#10;自動的に生成された説明">
              <a:extLst>
                <a:ext uri="{FF2B5EF4-FFF2-40B4-BE49-F238E27FC236}">
                  <a16:creationId xmlns:a16="http://schemas.microsoft.com/office/drawing/2014/main" id="{8CD9F3B4-FC80-1079-AACA-4C701AA06517}"/>
                </a:ext>
              </a:extLst>
            </p:cNvPr>
            <p:cNvPicPr>
              <a:picLocks noChangeAspect="1"/>
            </p:cNvPicPr>
            <p:nvPr/>
          </p:nvPicPr>
          <p:blipFill rotWithShape="1">
            <a:blip r:embed="rId3">
              <a:extLst>
                <a:ext uri="{28A0092B-C50C-407E-A947-70E740481C1C}">
                  <a14:useLocalDpi xmlns:a14="http://schemas.microsoft.com/office/drawing/2010/main" val="0"/>
                </a:ext>
              </a:extLst>
            </a:blip>
            <a:srcRect t="1846" b="1"/>
            <a:stretch/>
          </p:blipFill>
          <p:spPr>
            <a:xfrm>
              <a:off x="1026087" y="1405280"/>
              <a:ext cx="3077601" cy="1973767"/>
            </a:xfrm>
            <a:prstGeom prst="rect">
              <a:avLst/>
            </a:prstGeom>
            <a:ln w="3175">
              <a:solidFill>
                <a:schemeClr val="tx1"/>
              </a:solidFill>
            </a:ln>
          </p:spPr>
        </p:pic>
      </p:grpSp>
      <p:graphicFrame>
        <p:nvGraphicFramePr>
          <p:cNvPr id="7" name="Group 55">
            <a:extLst>
              <a:ext uri="{FF2B5EF4-FFF2-40B4-BE49-F238E27FC236}">
                <a16:creationId xmlns:a16="http://schemas.microsoft.com/office/drawing/2014/main" id="{33A6065B-F99E-B9F0-5B64-6DEE45A37C11}"/>
              </a:ext>
            </a:extLst>
          </p:cNvPr>
          <p:cNvGraphicFramePr>
            <a:graphicFrameLocks noGrp="1"/>
          </p:cNvGraphicFramePr>
          <p:nvPr/>
        </p:nvGraphicFramePr>
        <p:xfrm>
          <a:off x="755649" y="363173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栄養管理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915A3E8B-2EE7-69CD-3DAB-332EC97E473F}"/>
              </a:ext>
            </a:extLst>
          </p:cNvPr>
          <p:cNvSpPr txBox="1">
            <a:spLocks/>
          </p:cNvSpPr>
          <p:nvPr/>
        </p:nvSpPr>
        <p:spPr>
          <a:xfrm>
            <a:off x="755649" y="3977743"/>
            <a:ext cx="651668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は、生命の維持、発育、発達に欠かせないものです。また、乳幼児期の子どもにとって、「食事」を通して、食事をみんなで楽しむ、調理のプロセスを日々感じる、さまざまな食材にふれる等の経験を積み重ねることは、子どもの五感を豊かにし、心身を成長させ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栄養管理は、保育園における</a:t>
            </a:r>
            <a:r>
              <a:rPr lang="ja-JP" altLang="en-US" sz="1100" b="1" kern="0" spc="50" dirty="0">
                <a:solidFill>
                  <a:schemeClr val="accent6"/>
                </a:solidFill>
                <a:effectLst/>
                <a:latin typeface="+mn-ea"/>
                <a:ea typeface="+mn-ea"/>
                <a:cs typeface="Meiryo UI" pitchFamily="50" charset="-128"/>
              </a:rPr>
              <a:t>給与栄養目標量</a:t>
            </a:r>
            <a:r>
              <a:rPr lang="ja-JP" altLang="en-US" sz="1100" kern="0" spc="50" dirty="0">
                <a:effectLst/>
                <a:latin typeface="+mn-ea"/>
                <a:ea typeface="+mn-ea"/>
                <a:cs typeface="Meiryo UI" pitchFamily="50" charset="-128"/>
              </a:rPr>
              <a:t>を年齢別で設定し、各食品の数値をもとに栄養士が監修したバランスの良い献立表を作成しております。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離乳食についても別途目安量を定め、成長と発達の状況に応じて調整しております。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食べ方の目安や調理形態も離乳初期、中期、後期、完了期に沿って対応しております。</a:t>
            </a:r>
          </a:p>
        </p:txBody>
      </p:sp>
      <p:pic>
        <p:nvPicPr>
          <p:cNvPr id="9" name="図 8" descr="テーブル&#10;&#10;自動的に生成された説明">
            <a:extLst>
              <a:ext uri="{FF2B5EF4-FFF2-40B4-BE49-F238E27FC236}">
                <a16:creationId xmlns:a16="http://schemas.microsoft.com/office/drawing/2014/main" id="{1B65F04A-310A-B265-24EB-924A9F6C1459}"/>
              </a:ext>
            </a:extLst>
          </p:cNvPr>
          <p:cNvPicPr>
            <a:picLocks noChangeAspect="1"/>
          </p:cNvPicPr>
          <p:nvPr/>
        </p:nvPicPr>
        <p:blipFill rotWithShape="1">
          <a:blip r:embed="rId4">
            <a:extLst>
              <a:ext uri="{28A0092B-C50C-407E-A947-70E740481C1C}">
                <a14:useLocalDpi xmlns:a14="http://schemas.microsoft.com/office/drawing/2010/main" val="0"/>
              </a:ext>
            </a:extLst>
          </a:blip>
          <a:srcRect t="10723"/>
          <a:stretch/>
        </p:blipFill>
        <p:spPr bwMode="auto">
          <a:xfrm>
            <a:off x="953384" y="6076880"/>
            <a:ext cx="6186718" cy="3889648"/>
          </a:xfrm>
          <a:prstGeom prst="rect">
            <a:avLst/>
          </a:prstGeom>
          <a:noFill/>
          <a:ln>
            <a:solidFill>
              <a:schemeClr val="accent1"/>
            </a:solidFill>
          </a:ln>
        </p:spPr>
      </p:pic>
      <p:sp>
        <p:nvSpPr>
          <p:cNvPr id="10" name="テキスト ボックス 2">
            <a:extLst>
              <a:ext uri="{FF2B5EF4-FFF2-40B4-BE49-F238E27FC236}">
                <a16:creationId xmlns:a16="http://schemas.microsoft.com/office/drawing/2014/main" id="{BB40B5EA-97F7-4D83-A654-76457A0A8CC1}"/>
              </a:ext>
            </a:extLst>
          </p:cNvPr>
          <p:cNvSpPr txBox="1">
            <a:spLocks noChangeArrowheads="1"/>
          </p:cNvSpPr>
          <p:nvPr/>
        </p:nvSpPr>
        <p:spPr bwMode="auto">
          <a:xfrm>
            <a:off x="5685248" y="3398021"/>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実際の食育だより</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5E82970-C0C4-DBB2-A1EC-94CDF3E30B6E}"/>
              </a:ext>
            </a:extLst>
          </p:cNvPr>
          <p:cNvSpPr txBox="1">
            <a:spLocks/>
          </p:cNvSpPr>
          <p:nvPr/>
        </p:nvSpPr>
        <p:spPr>
          <a:xfrm>
            <a:off x="1026087" y="581377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保育園における給与栄養目標値（</a:t>
            </a:r>
            <a:r>
              <a:rPr lang="en-US" altLang="ja-JP" sz="1000" b="1" kern="0" dirty="0">
                <a:effectLst/>
                <a:latin typeface="+mn-ea"/>
                <a:ea typeface="+mn-ea"/>
                <a:cs typeface="Meiryo UI" pitchFamily="50" charset="-128"/>
              </a:rPr>
              <a:t>1~2</a:t>
            </a:r>
            <a:r>
              <a:rPr lang="ja-JP" altLang="en-US" sz="1000" b="1" kern="0" dirty="0">
                <a:effectLst/>
                <a:latin typeface="+mn-ea"/>
                <a:ea typeface="+mn-ea"/>
                <a:cs typeface="Meiryo UI" pitchFamily="50" charset="-128"/>
              </a:rPr>
              <a:t>歳児）</a:t>
            </a:r>
            <a:r>
              <a:rPr lang="en-US" altLang="ja-JP" sz="1000" b="1" kern="0" dirty="0">
                <a:effectLst/>
                <a:latin typeface="+mn-ea"/>
                <a:ea typeface="+mn-ea"/>
                <a:cs typeface="Meiryo UI" pitchFamily="50" charset="-128"/>
              </a:rPr>
              <a:t>】</a:t>
            </a:r>
          </a:p>
        </p:txBody>
      </p:sp>
      <p:sp>
        <p:nvSpPr>
          <p:cNvPr id="12" name="テキスト ボックス 2">
            <a:extLst>
              <a:ext uri="{FF2B5EF4-FFF2-40B4-BE49-F238E27FC236}">
                <a16:creationId xmlns:a16="http://schemas.microsoft.com/office/drawing/2014/main" id="{02E9AC55-87DF-91F1-C622-3758084C1CB4}"/>
              </a:ext>
            </a:extLst>
          </p:cNvPr>
          <p:cNvSpPr txBox="1">
            <a:spLocks noChangeArrowheads="1"/>
          </p:cNvSpPr>
          <p:nvPr/>
        </p:nvSpPr>
        <p:spPr bwMode="auto">
          <a:xfrm>
            <a:off x="2203373" y="3398021"/>
            <a:ext cx="19003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実際のレシピ提供（食育だよりに掲載）</a:t>
            </a:r>
            <a:endParaRPr lang="en-US" altLang="ja-JP" sz="900"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70359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24</a:t>
            </a:fld>
            <a:endParaRPr lang="en-US" altLang="ja-JP" dirty="0"/>
          </a:p>
        </p:txBody>
      </p:sp>
      <p:graphicFrame>
        <p:nvGraphicFramePr>
          <p:cNvPr id="197" name="Group 55">
            <a:extLst>
              <a:ext uri="{FF2B5EF4-FFF2-40B4-BE49-F238E27FC236}">
                <a16:creationId xmlns:a16="http://schemas.microsoft.com/office/drawing/2014/main" id="{4C9A42F1-EAFA-400D-BCC3-4199740A51E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給食調理業務の教育体制</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50" y="616068"/>
            <a:ext cx="3571024"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具体的な手順が分かるような</a:t>
            </a:r>
            <a:r>
              <a:rPr lang="ja-JP" altLang="en-US" sz="1100" b="1" kern="0" spc="50" dirty="0">
                <a:solidFill>
                  <a:schemeClr val="accent6"/>
                </a:solidFill>
                <a:effectLst/>
                <a:latin typeface="+mn-ea"/>
                <a:ea typeface="+mn-ea"/>
                <a:cs typeface="Meiryo UI" pitchFamily="50" charset="-128"/>
              </a:rPr>
              <a:t>マニュアル</a:t>
            </a:r>
            <a:r>
              <a:rPr lang="ja-JP" altLang="en-US" sz="1100" kern="0" spc="50" dirty="0">
                <a:effectLst/>
                <a:latin typeface="+mn-ea"/>
                <a:ea typeface="+mn-ea"/>
                <a:cs typeface="Meiryo UI" pitchFamily="50" charset="-128"/>
              </a:rPr>
              <a:t>と</a:t>
            </a:r>
            <a:r>
              <a:rPr lang="ja-JP" altLang="en-US" sz="1100" b="1" kern="0" spc="50" dirty="0">
                <a:solidFill>
                  <a:schemeClr val="accent6"/>
                </a:solidFill>
                <a:effectLst/>
                <a:latin typeface="+mn-ea"/>
                <a:ea typeface="+mn-ea"/>
                <a:cs typeface="Meiryo UI" pitchFamily="50" charset="-128"/>
              </a:rPr>
              <a:t>研修動画</a:t>
            </a:r>
            <a:r>
              <a:rPr lang="ja-JP" altLang="en-US" sz="1100" kern="0" spc="50" dirty="0">
                <a:effectLst/>
                <a:latin typeface="+mn-ea"/>
                <a:ea typeface="+mn-ea"/>
                <a:cs typeface="Meiryo UI" pitchFamily="50" charset="-128"/>
              </a:rPr>
              <a:t>を作成しています。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業務手順をわかりやすく伝えるように心がけています。</a:t>
            </a:r>
          </a:p>
        </p:txBody>
      </p:sp>
      <p:grpSp>
        <p:nvGrpSpPr>
          <p:cNvPr id="17" name="グループ化 16">
            <a:extLst>
              <a:ext uri="{FF2B5EF4-FFF2-40B4-BE49-F238E27FC236}">
                <a16:creationId xmlns:a16="http://schemas.microsoft.com/office/drawing/2014/main" id="{DA467572-765C-3F4B-20B6-3C753A0D6C40}"/>
              </a:ext>
            </a:extLst>
          </p:cNvPr>
          <p:cNvGrpSpPr/>
          <p:nvPr/>
        </p:nvGrpSpPr>
        <p:grpSpPr>
          <a:xfrm>
            <a:off x="4505093" y="616068"/>
            <a:ext cx="2767246" cy="2040032"/>
            <a:chOff x="3709352" y="1667034"/>
            <a:chExt cx="5033786" cy="3710940"/>
          </a:xfrm>
        </p:grpSpPr>
        <p:pic>
          <p:nvPicPr>
            <p:cNvPr id="14" name="図 13" descr="タイムライン が含まれている画像&#10;&#10;自動的に生成された説明">
              <a:extLst>
                <a:ext uri="{FF2B5EF4-FFF2-40B4-BE49-F238E27FC236}">
                  <a16:creationId xmlns:a16="http://schemas.microsoft.com/office/drawing/2014/main" id="{29AF728D-7D93-1F7E-8A67-A4FBEE611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9352" y="1667034"/>
              <a:ext cx="2385071" cy="3710940"/>
            </a:xfrm>
            <a:prstGeom prst="rect">
              <a:avLst/>
            </a:prstGeom>
            <a:ln w="6350">
              <a:solidFill>
                <a:schemeClr val="tx1"/>
              </a:solidFill>
            </a:ln>
          </p:spPr>
        </p:pic>
        <p:pic>
          <p:nvPicPr>
            <p:cNvPr id="15" name="図 14" descr="グラフィカル ユーザー インターフェイス&#10;&#10;自動的に生成された説明">
              <a:extLst>
                <a:ext uri="{FF2B5EF4-FFF2-40B4-BE49-F238E27FC236}">
                  <a16:creationId xmlns:a16="http://schemas.microsoft.com/office/drawing/2014/main" id="{EE490C52-4B6B-26D3-3DCD-70FB76135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533" y="1667034"/>
              <a:ext cx="2530605" cy="3710940"/>
            </a:xfrm>
            <a:prstGeom prst="rect">
              <a:avLst/>
            </a:prstGeom>
            <a:ln w="6350">
              <a:solidFill>
                <a:schemeClr val="tx1"/>
              </a:solidFill>
            </a:ln>
          </p:spPr>
        </p:pic>
      </p:grpSp>
      <p:grpSp>
        <p:nvGrpSpPr>
          <p:cNvPr id="26" name="グループ化 25">
            <a:extLst>
              <a:ext uri="{FF2B5EF4-FFF2-40B4-BE49-F238E27FC236}">
                <a16:creationId xmlns:a16="http://schemas.microsoft.com/office/drawing/2014/main" id="{076E4C0E-B09F-A470-093B-4444C123F661}"/>
              </a:ext>
            </a:extLst>
          </p:cNvPr>
          <p:cNvGrpSpPr/>
          <p:nvPr/>
        </p:nvGrpSpPr>
        <p:grpSpPr>
          <a:xfrm>
            <a:off x="755649" y="1667976"/>
            <a:ext cx="3582537" cy="990724"/>
            <a:chOff x="755650" y="5857767"/>
            <a:chExt cx="5988518" cy="1656080"/>
          </a:xfrm>
        </p:grpSpPr>
        <p:pic>
          <p:nvPicPr>
            <p:cNvPr id="24" name="図 23" descr="テキスト&#10;&#10;自動的に生成された説明">
              <a:extLst>
                <a:ext uri="{FF2B5EF4-FFF2-40B4-BE49-F238E27FC236}">
                  <a16:creationId xmlns:a16="http://schemas.microsoft.com/office/drawing/2014/main" id="{75712AEE-357E-5A13-938B-CD4395C8C2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7284" y="5857767"/>
              <a:ext cx="2936884" cy="1651634"/>
            </a:xfrm>
            <a:prstGeom prst="rect">
              <a:avLst/>
            </a:prstGeom>
            <a:noFill/>
            <a:ln>
              <a:noFill/>
            </a:ln>
          </p:spPr>
        </p:pic>
        <p:pic>
          <p:nvPicPr>
            <p:cNvPr id="25" name="図 24" descr="食品 が含まれている画像&#10;&#10;自動的に生成された説明">
              <a:extLst>
                <a:ext uri="{FF2B5EF4-FFF2-40B4-BE49-F238E27FC236}">
                  <a16:creationId xmlns:a16="http://schemas.microsoft.com/office/drawing/2014/main" id="{546E4154-CBE3-44EE-6687-7DD126393A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650" y="5862212"/>
              <a:ext cx="2936875" cy="1651635"/>
            </a:xfrm>
            <a:prstGeom prst="rect">
              <a:avLst/>
            </a:prstGeom>
          </p:spPr>
        </p:pic>
      </p:grpSp>
      <p:sp>
        <p:nvSpPr>
          <p:cNvPr id="5" name="テキスト ボックス 2">
            <a:extLst>
              <a:ext uri="{FF2B5EF4-FFF2-40B4-BE49-F238E27FC236}">
                <a16:creationId xmlns:a16="http://schemas.microsoft.com/office/drawing/2014/main" id="{17E26BAD-DF25-5825-D71A-FD5277A790EF}"/>
              </a:ext>
            </a:extLst>
          </p:cNvPr>
          <p:cNvSpPr txBox="1">
            <a:spLocks noChangeArrowheads="1"/>
          </p:cNvSpPr>
          <p:nvPr/>
        </p:nvSpPr>
        <p:spPr bwMode="auto">
          <a:xfrm>
            <a:off x="4728117" y="2736973"/>
            <a:ext cx="2566515"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業務手順がわかりやすくまとまっているマニュアル</a:t>
            </a:r>
            <a:endParaRPr lang="en-US" altLang="ja-JP" sz="900" dirty="0">
              <a:effectLst/>
              <a:latin typeface="Meiryo UI" pitchFamily="50" charset="-128"/>
              <a:ea typeface="Meiryo UI" pitchFamily="50" charset="-128"/>
              <a:cs typeface="Meiryo UI" pitchFamily="50" charset="-128"/>
            </a:endParaRPr>
          </a:p>
        </p:txBody>
      </p:sp>
      <p:sp>
        <p:nvSpPr>
          <p:cNvPr id="6" name="テキスト ボックス 2">
            <a:extLst>
              <a:ext uri="{FF2B5EF4-FFF2-40B4-BE49-F238E27FC236}">
                <a16:creationId xmlns:a16="http://schemas.microsoft.com/office/drawing/2014/main" id="{A1BA5245-EBE6-29EE-25D8-AB0DB1F60DC3}"/>
              </a:ext>
            </a:extLst>
          </p:cNvPr>
          <p:cNvSpPr txBox="1">
            <a:spLocks noChangeArrowheads="1"/>
          </p:cNvSpPr>
          <p:nvPr/>
        </p:nvSpPr>
        <p:spPr bwMode="auto">
          <a:xfrm>
            <a:off x="1773043" y="2736973"/>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研修動画（キッズカレッジ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　一例</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6610F47D-18D7-F0D4-C325-E3556577C9C8}"/>
              </a:ext>
            </a:extLst>
          </p:cNvPr>
          <p:cNvSpPr txBox="1">
            <a:spLocks/>
          </p:cNvSpPr>
          <p:nvPr/>
        </p:nvSpPr>
        <p:spPr>
          <a:xfrm>
            <a:off x="755649" y="3375152"/>
            <a:ext cx="6516689"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給食品質管理課</a:t>
            </a:r>
            <a:r>
              <a:rPr lang="ja-JP" altLang="en-US" sz="1100" kern="0" spc="50" dirty="0">
                <a:effectLst/>
                <a:latin typeface="+mn-ea"/>
                <a:ea typeface="+mn-ea"/>
                <a:cs typeface="Meiryo UI" pitchFamily="50" charset="-128"/>
              </a:rPr>
              <a:t>の担当者が自園調理の園を</a:t>
            </a:r>
            <a:r>
              <a:rPr lang="ja-JP" altLang="en-US" sz="1100" b="1" kern="0" spc="50" dirty="0">
                <a:solidFill>
                  <a:schemeClr val="accent6"/>
                </a:solidFill>
                <a:effectLst/>
                <a:latin typeface="+mn-ea"/>
                <a:ea typeface="+mn-ea"/>
                <a:cs typeface="Meiryo UI" pitchFamily="50" charset="-128"/>
              </a:rPr>
              <a:t>定期訪問</a:t>
            </a:r>
            <a:r>
              <a:rPr lang="ja-JP" altLang="en-US" sz="1100" kern="0" spc="50" dirty="0">
                <a:effectLst/>
                <a:latin typeface="+mn-ea"/>
                <a:ea typeface="+mn-ea"/>
                <a:cs typeface="Meiryo UI" pitchFamily="50" charset="-128"/>
              </a:rPr>
              <a:t>することで、直営や他社での運営時よりも調理環境が大幅に改善した事例がございます。</a:t>
            </a:r>
          </a:p>
        </p:txBody>
      </p:sp>
      <p:pic>
        <p:nvPicPr>
          <p:cNvPr id="8" name="図 7" descr="屋内, 器具, 家電, 冷蔵庫 が含まれている画像&#10;&#10;自動的に生成された説明">
            <a:extLst>
              <a:ext uri="{FF2B5EF4-FFF2-40B4-BE49-F238E27FC236}">
                <a16:creationId xmlns:a16="http://schemas.microsoft.com/office/drawing/2014/main" id="{6ECEF5AF-3463-6D3F-ECC8-A262D7133CA4}"/>
              </a:ext>
            </a:extLst>
          </p:cNvPr>
          <p:cNvPicPr>
            <a:picLocks noChangeAspect="1"/>
          </p:cNvPicPr>
          <p:nvPr/>
        </p:nvPicPr>
        <p:blipFill rotWithShape="1">
          <a:blip r:embed="rId6"/>
          <a:srcRect l="51716" t="950" r="18913" b="19802"/>
          <a:stretch/>
        </p:blipFill>
        <p:spPr bwMode="auto">
          <a:xfrm rot="5400000">
            <a:off x="1520672" y="3345083"/>
            <a:ext cx="1494142" cy="3024186"/>
          </a:xfrm>
          <a:prstGeom prst="rect">
            <a:avLst/>
          </a:prstGeom>
          <a:ln>
            <a:noFill/>
          </a:ln>
          <a:extLst>
            <a:ext uri="{53640926-AAD7-44D8-BBD7-CCE9431645EC}">
              <a14:shadowObscured xmlns:a14="http://schemas.microsoft.com/office/drawing/2010/main"/>
            </a:ext>
          </a:extLst>
        </p:spPr>
      </p:pic>
      <p:pic>
        <p:nvPicPr>
          <p:cNvPr id="9" name="図 8" descr="冷蔵庫の中身&#10;&#10;中程度の精度で自動的に生成された説明">
            <a:extLst>
              <a:ext uri="{FF2B5EF4-FFF2-40B4-BE49-F238E27FC236}">
                <a16:creationId xmlns:a16="http://schemas.microsoft.com/office/drawing/2014/main" id="{EA24FEF6-4247-78F1-06B2-773A81149D6C}"/>
              </a:ext>
            </a:extLst>
          </p:cNvPr>
          <p:cNvPicPr>
            <a:picLocks noChangeAspect="1"/>
          </p:cNvPicPr>
          <p:nvPr/>
        </p:nvPicPr>
        <p:blipFill rotWithShape="1">
          <a:blip r:embed="rId7"/>
          <a:srcRect l="11002" t="54055" r="20337" b="1169"/>
          <a:stretch/>
        </p:blipFill>
        <p:spPr bwMode="auto">
          <a:xfrm>
            <a:off x="4264394" y="4110105"/>
            <a:ext cx="3024186" cy="1479098"/>
          </a:xfrm>
          <a:prstGeom prst="rect">
            <a:avLst/>
          </a:prstGeom>
          <a:ln>
            <a:noFill/>
          </a:ln>
          <a:extLst>
            <a:ext uri="{53640926-AAD7-44D8-BBD7-CCE9431645EC}">
              <a14:shadowObscured xmlns:a14="http://schemas.microsoft.com/office/drawing/2010/main"/>
            </a:ext>
          </a:extLst>
        </p:spPr>
      </p:pic>
      <p:sp>
        <p:nvSpPr>
          <p:cNvPr id="10" name="コンテンツ プレースホルダ 1">
            <a:extLst>
              <a:ext uri="{FF2B5EF4-FFF2-40B4-BE49-F238E27FC236}">
                <a16:creationId xmlns:a16="http://schemas.microsoft.com/office/drawing/2014/main" id="{D4976DB3-CF52-6999-DB77-F238063F8A1C}"/>
              </a:ext>
            </a:extLst>
          </p:cNvPr>
          <p:cNvSpPr txBox="1">
            <a:spLocks/>
          </p:cNvSpPr>
          <p:nvPr/>
        </p:nvSpPr>
        <p:spPr>
          <a:xfrm>
            <a:off x="755650" y="3819892"/>
            <a:ext cx="3024187" cy="246922"/>
          </a:xfrm>
          <a:prstGeom prst="rect">
            <a:avLst/>
          </a:prstGeom>
          <a:solidFill>
            <a:schemeClr val="bg1">
              <a:lumMod val="50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前受託会社</a:t>
            </a:r>
          </a:p>
        </p:txBody>
      </p:sp>
      <p:sp>
        <p:nvSpPr>
          <p:cNvPr id="11" name="三角形 10">
            <a:extLst>
              <a:ext uri="{FF2B5EF4-FFF2-40B4-BE49-F238E27FC236}">
                <a16:creationId xmlns:a16="http://schemas.microsoft.com/office/drawing/2014/main" id="{035208FD-A9A8-2680-8484-813822971272}"/>
              </a:ext>
            </a:extLst>
          </p:cNvPr>
          <p:cNvSpPr/>
          <p:nvPr/>
        </p:nvSpPr>
        <p:spPr bwMode="auto">
          <a:xfrm rot="5400000">
            <a:off x="3776750" y="4601858"/>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2" name="コンテンツ プレースホルダ 1">
            <a:extLst>
              <a:ext uri="{FF2B5EF4-FFF2-40B4-BE49-F238E27FC236}">
                <a16:creationId xmlns:a16="http://schemas.microsoft.com/office/drawing/2014/main" id="{092BD183-82F1-3CC4-FF3D-F489B747B26D}"/>
              </a:ext>
            </a:extLst>
          </p:cNvPr>
          <p:cNvSpPr txBox="1">
            <a:spLocks/>
          </p:cNvSpPr>
          <p:nvPr/>
        </p:nvSpPr>
        <p:spPr>
          <a:xfrm>
            <a:off x="755649" y="5670720"/>
            <a:ext cx="3168651"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麦茶に蓋をしないまま冷蔵庫に保管</a:t>
            </a:r>
          </a:p>
        </p:txBody>
      </p:sp>
      <p:sp>
        <p:nvSpPr>
          <p:cNvPr id="16" name="コンテンツ プレースホルダ 1">
            <a:extLst>
              <a:ext uri="{FF2B5EF4-FFF2-40B4-BE49-F238E27FC236}">
                <a16:creationId xmlns:a16="http://schemas.microsoft.com/office/drawing/2014/main" id="{97CA7DAE-355C-D0E0-C644-6BDA6EF38A90}"/>
              </a:ext>
            </a:extLst>
          </p:cNvPr>
          <p:cNvSpPr txBox="1">
            <a:spLocks/>
          </p:cNvSpPr>
          <p:nvPr/>
        </p:nvSpPr>
        <p:spPr>
          <a:xfrm>
            <a:off x="4264395" y="3819892"/>
            <a:ext cx="3024187" cy="246922"/>
          </a:xfrm>
          <a:prstGeom prst="rect">
            <a:avLst/>
          </a:prstGeom>
          <a:solidFill>
            <a:schemeClr val="accent6"/>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当社受託後</a:t>
            </a:r>
          </a:p>
        </p:txBody>
      </p:sp>
      <p:sp>
        <p:nvSpPr>
          <p:cNvPr id="27" name="コンテンツ プレースホルダ 1">
            <a:extLst>
              <a:ext uri="{FF2B5EF4-FFF2-40B4-BE49-F238E27FC236}">
                <a16:creationId xmlns:a16="http://schemas.microsoft.com/office/drawing/2014/main" id="{F6F476C8-7ADC-EFC2-0D60-49CE2CA31E45}"/>
              </a:ext>
            </a:extLst>
          </p:cNvPr>
          <p:cNvSpPr txBox="1">
            <a:spLocks/>
          </p:cNvSpPr>
          <p:nvPr/>
        </p:nvSpPr>
        <p:spPr>
          <a:xfrm>
            <a:off x="4264395" y="5670720"/>
            <a:ext cx="3024186" cy="338554"/>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異物混入の危険があるため、蓋つきの入れ物に変更して冷蔵庫に保管</a:t>
            </a:r>
          </a:p>
        </p:txBody>
      </p:sp>
      <p:graphicFrame>
        <p:nvGraphicFramePr>
          <p:cNvPr id="28" name="Group 55">
            <a:extLst>
              <a:ext uri="{FF2B5EF4-FFF2-40B4-BE49-F238E27FC236}">
                <a16:creationId xmlns:a16="http://schemas.microsoft.com/office/drawing/2014/main" id="{D5E0F8A8-4C2B-60EF-AFFD-84250FFF8BE9}"/>
              </a:ext>
            </a:extLst>
          </p:cNvPr>
          <p:cNvGraphicFramePr>
            <a:graphicFrameLocks noGrp="1"/>
          </p:cNvGraphicFramePr>
          <p:nvPr/>
        </p:nvGraphicFramePr>
        <p:xfrm>
          <a:off x="755649" y="29978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受託開始時からの改善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36F3E18C-DB6D-8B7B-9BA5-7B16D24DA169}"/>
              </a:ext>
            </a:extLst>
          </p:cNvPr>
          <p:cNvSpPr txBox="1">
            <a:spLocks/>
          </p:cNvSpPr>
          <p:nvPr/>
        </p:nvSpPr>
        <p:spPr>
          <a:xfrm>
            <a:off x="755649" y="675159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研修動画（キッズカレッジ</a:t>
            </a:r>
            <a:r>
              <a:rPr lang="en-US" altLang="ja-JP" sz="1000" b="1" kern="0" dirty="0">
                <a:effectLst/>
                <a:latin typeface="+mn-ea"/>
                <a:ea typeface="+mn-ea"/>
                <a:cs typeface="Meiryo UI" pitchFamily="50" charset="-128"/>
              </a:rPr>
              <a:t>TV</a:t>
            </a:r>
            <a:r>
              <a:rPr lang="ja-JP" altLang="en-US" sz="1000" b="1" kern="0" dirty="0">
                <a:effectLst/>
                <a:latin typeface="+mn-ea"/>
                <a:ea typeface="+mn-ea"/>
                <a:cs typeface="Meiryo UI" pitchFamily="50" charset="-128"/>
              </a:rPr>
              <a:t>）　一例</a:t>
            </a:r>
            <a:r>
              <a:rPr lang="en-US" altLang="ja-JP" sz="1000" b="1" kern="0" dirty="0">
                <a:effectLst/>
                <a:latin typeface="+mn-ea"/>
                <a:ea typeface="+mn-ea"/>
                <a:cs typeface="Meiryo UI" pitchFamily="50" charset="-128"/>
              </a:rPr>
              <a:t>】</a:t>
            </a:r>
          </a:p>
        </p:txBody>
      </p:sp>
      <p:sp>
        <p:nvSpPr>
          <p:cNvPr id="31" name="三角形 30">
            <a:extLst>
              <a:ext uri="{FF2B5EF4-FFF2-40B4-BE49-F238E27FC236}">
                <a16:creationId xmlns:a16="http://schemas.microsoft.com/office/drawing/2014/main" id="{75F8039F-95B5-DDF3-D32E-94B346827488}"/>
              </a:ext>
            </a:extLst>
          </p:cNvPr>
          <p:cNvSpPr/>
          <p:nvPr/>
        </p:nvSpPr>
        <p:spPr bwMode="auto">
          <a:xfrm rot="5400000">
            <a:off x="3776750" y="7319340"/>
            <a:ext cx="529494" cy="234395"/>
          </a:xfrm>
          <a:prstGeom prst="triangle">
            <a:avLst/>
          </a:prstGeom>
          <a:solidFill>
            <a:schemeClr val="bg1">
              <a:lumMod val="7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3" name="図 32" descr="屋内, テーブル, キッチン, 散らかった が含まれている画像&#10;&#10;自動的に生成された説明">
            <a:extLst>
              <a:ext uri="{FF2B5EF4-FFF2-40B4-BE49-F238E27FC236}">
                <a16:creationId xmlns:a16="http://schemas.microsoft.com/office/drawing/2014/main" id="{1470006B-3DC4-23F7-CACD-71B91421CAD4}"/>
              </a:ext>
            </a:extLst>
          </p:cNvPr>
          <p:cNvPicPr>
            <a:picLocks noChangeAspect="1"/>
          </p:cNvPicPr>
          <p:nvPr/>
        </p:nvPicPr>
        <p:blipFill rotWithShape="1">
          <a:blip r:embed="rId8"/>
          <a:srcRect l="15132"/>
          <a:stretch/>
        </p:blipFill>
        <p:spPr>
          <a:xfrm rot="5400000">
            <a:off x="556620" y="6324041"/>
            <a:ext cx="3422244" cy="3024186"/>
          </a:xfrm>
          <a:prstGeom prst="rect">
            <a:avLst/>
          </a:prstGeom>
        </p:spPr>
      </p:pic>
      <p:pic>
        <p:nvPicPr>
          <p:cNvPr id="34" name="図 33" descr="屋内, キッチン, テーブル, 流し が含まれている画像&#10;&#10;自動的に生成された説明">
            <a:extLst>
              <a:ext uri="{FF2B5EF4-FFF2-40B4-BE49-F238E27FC236}">
                <a16:creationId xmlns:a16="http://schemas.microsoft.com/office/drawing/2014/main" id="{156B1005-C8C4-9059-08F7-910418A5B532}"/>
              </a:ext>
            </a:extLst>
          </p:cNvPr>
          <p:cNvPicPr>
            <a:picLocks noChangeAspect="1"/>
          </p:cNvPicPr>
          <p:nvPr/>
        </p:nvPicPr>
        <p:blipFill rotWithShape="1">
          <a:blip r:embed="rId9"/>
          <a:srcRect l="15132"/>
          <a:stretch/>
        </p:blipFill>
        <p:spPr>
          <a:xfrm rot="5400000">
            <a:off x="4065364" y="6324042"/>
            <a:ext cx="3422246" cy="3024186"/>
          </a:xfrm>
          <a:prstGeom prst="rect">
            <a:avLst/>
          </a:prstGeom>
        </p:spPr>
      </p:pic>
      <p:sp>
        <p:nvSpPr>
          <p:cNvPr id="35" name="角丸四角形 34">
            <a:extLst>
              <a:ext uri="{FF2B5EF4-FFF2-40B4-BE49-F238E27FC236}">
                <a16:creationId xmlns:a16="http://schemas.microsoft.com/office/drawing/2014/main" id="{6CC35B74-7943-CBA9-4735-81B7808A6CC6}"/>
              </a:ext>
            </a:extLst>
          </p:cNvPr>
          <p:cNvSpPr/>
          <p:nvPr/>
        </p:nvSpPr>
        <p:spPr bwMode="auto">
          <a:xfrm>
            <a:off x="2396918" y="6235737"/>
            <a:ext cx="783709" cy="225083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6" name="角丸四角形 35">
            <a:extLst>
              <a:ext uri="{FF2B5EF4-FFF2-40B4-BE49-F238E27FC236}">
                <a16:creationId xmlns:a16="http://schemas.microsoft.com/office/drawing/2014/main" id="{D4CC15F0-5D95-F1E3-DF99-058BBC7FD8B8}"/>
              </a:ext>
            </a:extLst>
          </p:cNvPr>
          <p:cNvSpPr/>
          <p:nvPr/>
        </p:nvSpPr>
        <p:spPr bwMode="auto">
          <a:xfrm>
            <a:off x="849472" y="7171789"/>
            <a:ext cx="860294" cy="614291"/>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7" name="角丸四角形 36">
            <a:extLst>
              <a:ext uri="{FF2B5EF4-FFF2-40B4-BE49-F238E27FC236}">
                <a16:creationId xmlns:a16="http://schemas.microsoft.com/office/drawing/2014/main" id="{5396B370-24DE-F0A7-AF11-EB3ABC521B2B}"/>
              </a:ext>
            </a:extLst>
          </p:cNvPr>
          <p:cNvSpPr/>
          <p:nvPr/>
        </p:nvSpPr>
        <p:spPr bwMode="auto">
          <a:xfrm>
            <a:off x="919811" y="8086189"/>
            <a:ext cx="1130826" cy="1393425"/>
          </a:xfrm>
          <a:prstGeom prst="roundRect">
            <a:avLst>
              <a:gd name="adj" fmla="val 7576"/>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角丸四角形 37">
            <a:extLst>
              <a:ext uri="{FF2B5EF4-FFF2-40B4-BE49-F238E27FC236}">
                <a16:creationId xmlns:a16="http://schemas.microsoft.com/office/drawing/2014/main" id="{234E9067-D1E0-0627-9307-96C6D8406F87}"/>
              </a:ext>
            </a:extLst>
          </p:cNvPr>
          <p:cNvSpPr/>
          <p:nvPr/>
        </p:nvSpPr>
        <p:spPr bwMode="auto">
          <a:xfrm>
            <a:off x="4415091" y="6255242"/>
            <a:ext cx="783709" cy="2446893"/>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9" name="角丸四角形 38">
            <a:extLst>
              <a:ext uri="{FF2B5EF4-FFF2-40B4-BE49-F238E27FC236}">
                <a16:creationId xmlns:a16="http://schemas.microsoft.com/office/drawing/2014/main" id="{452E3079-0E93-75B6-EB51-93C56A13D9F9}"/>
              </a:ext>
            </a:extLst>
          </p:cNvPr>
          <p:cNvSpPr/>
          <p:nvPr/>
        </p:nvSpPr>
        <p:spPr bwMode="auto">
          <a:xfrm>
            <a:off x="6211427" y="6414297"/>
            <a:ext cx="1022614" cy="730072"/>
          </a:xfrm>
          <a:prstGeom prst="roundRect">
            <a:avLst/>
          </a:prstGeom>
          <a:noFill/>
          <a:ln w="28575">
            <a:solidFill>
              <a:schemeClr val="accent4"/>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0" name="コンテンツ プレースホルダ 1">
            <a:extLst>
              <a:ext uri="{FF2B5EF4-FFF2-40B4-BE49-F238E27FC236}">
                <a16:creationId xmlns:a16="http://schemas.microsoft.com/office/drawing/2014/main" id="{E14B9C43-3C36-1153-1762-DE7A57436404}"/>
              </a:ext>
            </a:extLst>
          </p:cNvPr>
          <p:cNvSpPr txBox="1">
            <a:spLocks/>
          </p:cNvSpPr>
          <p:nvPr/>
        </p:nvSpPr>
        <p:spPr>
          <a:xfrm>
            <a:off x="755649" y="9570741"/>
            <a:ext cx="3168651" cy="507831"/>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扉が開きっぱなし、ゴミ箱が開けっ放し、調理器具が出しっぱなし、、、作業工程が定まっておらず、ルールがない給食室</a:t>
            </a:r>
          </a:p>
        </p:txBody>
      </p:sp>
      <p:sp>
        <p:nvSpPr>
          <p:cNvPr id="41" name="コンテンツ プレースホルダ 1">
            <a:extLst>
              <a:ext uri="{FF2B5EF4-FFF2-40B4-BE49-F238E27FC236}">
                <a16:creationId xmlns:a16="http://schemas.microsoft.com/office/drawing/2014/main" id="{CE6F7058-2659-74D8-F017-937A909362A7}"/>
              </a:ext>
            </a:extLst>
          </p:cNvPr>
          <p:cNvSpPr txBox="1">
            <a:spLocks/>
          </p:cNvSpPr>
          <p:nvPr/>
        </p:nvSpPr>
        <p:spPr>
          <a:xfrm>
            <a:off x="4264395" y="9570741"/>
            <a:ext cx="3024186" cy="169277"/>
          </a:xfrm>
          <a:prstGeom prst="rect">
            <a:avLst/>
          </a:prstGeom>
        </p:spPr>
        <p:txBody>
          <a:bodyPr wrap="square" lIns="0" tIns="0" rIns="0" bIns="0">
            <a:spAutoFit/>
          </a:bodyPr>
          <a:lstStyle/>
          <a:p>
            <a:pPr algn="l">
              <a:spcAft>
                <a:spcPts val="600"/>
              </a:spcAft>
              <a:buClr>
                <a:schemeClr val="accent5"/>
              </a:buClr>
              <a:defRPr/>
            </a:pPr>
            <a:r>
              <a:rPr lang="ja-JP" altLang="en-US" sz="1100" kern="0" spc="50">
                <a:effectLst/>
                <a:latin typeface="+mn-ea"/>
                <a:ea typeface="+mn-ea"/>
                <a:cs typeface="Meiryo UI" pitchFamily="50" charset="-128"/>
              </a:rPr>
              <a:t>作業工程を決めて、衛生教育を実施</a:t>
            </a:r>
          </a:p>
        </p:txBody>
      </p:sp>
    </p:spTree>
    <p:extLst>
      <p:ext uri="{BB962C8B-B14F-4D97-AF65-F5344CB8AC3E}">
        <p14:creationId xmlns:p14="http://schemas.microsoft.com/office/powerpoint/2010/main" val="426632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25</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647395"/>
            <a:ext cx="4583995"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事関連・食物アレルギー対応マニュアルを完備しており、食中毒や感染性胃腸炎などの対応、原材料の管理、調理室の衛生管理を記載し、不測の事態においても保育士が冷静、かつ、適切に判断できるよう、教育・研修を定期的に行っており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食中毒発生時の対応</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9A463EAC-53AE-1CFB-39F8-E82E73264D23}"/>
              </a:ext>
            </a:extLst>
          </p:cNvPr>
          <p:cNvSpPr txBox="1">
            <a:spLocks/>
          </p:cNvSpPr>
          <p:nvPr/>
        </p:nvSpPr>
        <p:spPr>
          <a:xfrm>
            <a:off x="755649" y="2048727"/>
            <a:ext cx="4583995" cy="107330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食中毒の可能性が疑われる場合、園長からエリアパートナーに報告し、エリアパートナーが会社に報告、共有を致します。また、法人様に連絡（報告・相談）し、管轄の保健所への報告を行っていただくようにしております。エリアパートナーから園への具体的な指示も行いますが、管轄の保健所に指示に従うように致します。</a:t>
            </a:r>
          </a:p>
        </p:txBody>
      </p:sp>
      <p:graphicFrame>
        <p:nvGraphicFramePr>
          <p:cNvPr id="5" name="Group 55">
            <a:extLst>
              <a:ext uri="{FF2B5EF4-FFF2-40B4-BE49-F238E27FC236}">
                <a16:creationId xmlns:a16="http://schemas.microsoft.com/office/drawing/2014/main" id="{D0C101C4-B502-E70A-999F-3A636A45A424}"/>
              </a:ext>
            </a:extLst>
          </p:cNvPr>
          <p:cNvGraphicFramePr>
            <a:graphicFrameLocks noGrp="1"/>
          </p:cNvGraphicFramePr>
          <p:nvPr/>
        </p:nvGraphicFramePr>
        <p:xfrm>
          <a:off x="755649" y="1706418"/>
          <a:ext cx="4470019" cy="265135"/>
        </p:xfrm>
        <a:graphic>
          <a:graphicData uri="http://schemas.openxmlformats.org/drawingml/2006/table">
            <a:tbl>
              <a:tblPr/>
              <a:tblGrid>
                <a:gridCol w="447001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調理中に食中毒が疑われた場合</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3D700C93-C561-7895-9D8A-0BF46194B2D4}"/>
              </a:ext>
            </a:extLst>
          </p:cNvPr>
          <p:cNvSpPr txBox="1">
            <a:spLocks noChangeArrowheads="1"/>
          </p:cNvSpPr>
          <p:nvPr/>
        </p:nvSpPr>
        <p:spPr bwMode="auto">
          <a:xfrm>
            <a:off x="4728117" y="3145959"/>
            <a:ext cx="2566515"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ノロウィルス発生時のフロー</a:t>
            </a:r>
            <a:endParaRPr lang="en-US" altLang="ja-JP" sz="900" dirty="0">
              <a:effectLst/>
              <a:latin typeface="Meiryo UI" pitchFamily="50" charset="-128"/>
              <a:ea typeface="Meiryo UI" pitchFamily="50" charset="-128"/>
              <a:cs typeface="Meiryo UI" pitchFamily="50" charset="-128"/>
            </a:endParaRPr>
          </a:p>
        </p:txBody>
      </p:sp>
      <p:sp>
        <p:nvSpPr>
          <p:cNvPr id="11" name="コンテンツ プレースホルダ 1">
            <a:extLst>
              <a:ext uri="{FF2B5EF4-FFF2-40B4-BE49-F238E27FC236}">
                <a16:creationId xmlns:a16="http://schemas.microsoft.com/office/drawing/2014/main" id="{6278188F-EAE4-08F2-D2D7-00966F98B45F}"/>
              </a:ext>
            </a:extLst>
          </p:cNvPr>
          <p:cNvSpPr txBox="1">
            <a:spLocks/>
          </p:cNvSpPr>
          <p:nvPr/>
        </p:nvSpPr>
        <p:spPr>
          <a:xfrm>
            <a:off x="755649" y="3912118"/>
            <a:ext cx="6516689" cy="1077218"/>
          </a:xfrm>
          <a:prstGeom prst="rect">
            <a:avLst/>
          </a:prstGeom>
        </p:spPr>
        <p:txBody>
          <a:bodyPr wrap="square" lIns="0" tIns="0" rIns="0" bIns="0">
            <a:spAutoFit/>
          </a:bodyPr>
          <a:lstStyle/>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当社運営の保育園では、子どもの健やかな成長のために午前と午後におやつを提供しています。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子どもが苦手な野菜や食材を手作りおやつに取り入れて、食べられるようになる機会を提供したり、昼食だけでは不足する栄養素を含む食材を午後おやつに取り入れて、栄養素の充足に努めたりしています。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中には</a:t>
            </a:r>
            <a:r>
              <a:rPr lang="ja-JP" altLang="en-US" sz="1100" b="1" kern="0" spc="50" dirty="0">
                <a:solidFill>
                  <a:schemeClr val="accent6"/>
                </a:solidFill>
                <a:effectLst/>
                <a:latin typeface="+mn-ea"/>
                <a:ea typeface="+mn-ea"/>
                <a:cs typeface="Meiryo UI" pitchFamily="50" charset="-128"/>
              </a:rPr>
              <a:t>菜園活動</a:t>
            </a:r>
            <a:r>
              <a:rPr lang="ja-JP" altLang="en-US" sz="1100" kern="0" spc="50" dirty="0">
                <a:effectLst/>
                <a:latin typeface="+mn-ea"/>
                <a:ea typeface="+mn-ea"/>
                <a:cs typeface="Meiryo UI" pitchFamily="50" charset="-128"/>
              </a:rPr>
              <a:t>で収穫した食材を手作りおやつに取り入れている園もあります。</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自園調理の場合には、</a:t>
            </a:r>
            <a:r>
              <a:rPr lang="ja-JP" altLang="en-US" sz="1100" b="1" kern="0" spc="50" dirty="0">
                <a:solidFill>
                  <a:schemeClr val="accent6"/>
                </a:solidFill>
                <a:effectLst/>
                <a:latin typeface="+mn-ea"/>
                <a:ea typeface="+mn-ea"/>
                <a:cs typeface="Meiryo UI" pitchFamily="50" charset="-128"/>
              </a:rPr>
              <a:t>栄養価の高い手作りのおやつ</a:t>
            </a:r>
            <a:r>
              <a:rPr lang="ja-JP" altLang="en-US" sz="1100" kern="0" spc="50" dirty="0">
                <a:effectLst/>
                <a:latin typeface="+mn-ea"/>
                <a:ea typeface="+mn-ea"/>
                <a:cs typeface="Meiryo UI" pitchFamily="50" charset="-128"/>
              </a:rPr>
              <a:t>（午後）を毎日提供いたします。</a:t>
            </a:r>
          </a:p>
        </p:txBody>
      </p:sp>
      <p:graphicFrame>
        <p:nvGraphicFramePr>
          <p:cNvPr id="12" name="Group 55">
            <a:extLst>
              <a:ext uri="{FF2B5EF4-FFF2-40B4-BE49-F238E27FC236}">
                <a16:creationId xmlns:a16="http://schemas.microsoft.com/office/drawing/2014/main" id="{8527A4FA-CBE3-1D3A-C012-2E5E427671B0}"/>
              </a:ext>
            </a:extLst>
          </p:cNvPr>
          <p:cNvGraphicFramePr>
            <a:graphicFrameLocks noGrp="1"/>
          </p:cNvGraphicFramePr>
          <p:nvPr/>
        </p:nvGraphicFramePr>
        <p:xfrm>
          <a:off x="755649" y="35347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おやつについて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3" name="正方形/長方形 12">
            <a:extLst>
              <a:ext uri="{FF2B5EF4-FFF2-40B4-BE49-F238E27FC236}">
                <a16:creationId xmlns:a16="http://schemas.microsoft.com/office/drawing/2014/main" id="{5C7569F4-F1CF-5172-3212-AE72C977DC5D}"/>
              </a:ext>
            </a:extLst>
          </p:cNvPr>
          <p:cNvSpPr/>
          <p:nvPr/>
        </p:nvSpPr>
        <p:spPr bwMode="auto">
          <a:xfrm>
            <a:off x="770275" y="5149411"/>
            <a:ext cx="6516687" cy="85156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コンテンツ プレースホルダ 1">
            <a:extLst>
              <a:ext uri="{FF2B5EF4-FFF2-40B4-BE49-F238E27FC236}">
                <a16:creationId xmlns:a16="http://schemas.microsoft.com/office/drawing/2014/main" id="{72AE0B50-3959-A21C-330C-AC77A30D333D}"/>
              </a:ext>
            </a:extLst>
          </p:cNvPr>
          <p:cNvSpPr txBox="1">
            <a:spLocks/>
          </p:cNvSpPr>
          <p:nvPr/>
        </p:nvSpPr>
        <p:spPr>
          <a:xfrm>
            <a:off x="971887" y="5242587"/>
            <a:ext cx="6086475" cy="193066"/>
          </a:xfrm>
          <a:prstGeom prst="rect">
            <a:avLst/>
          </a:prstGeom>
        </p:spPr>
        <p:txBody>
          <a:bodyPr wrap="square" lIns="0" tIns="0" rIns="0" bIns="0">
            <a:spAutoFit/>
          </a:bodyPr>
          <a:lstStyle/>
          <a:p>
            <a:pPr algn="l">
              <a:lnSpc>
                <a:spcPct val="130000"/>
              </a:lnSpc>
              <a:spcAft>
                <a:spcPts val="600"/>
              </a:spcAft>
              <a:defRPr/>
            </a:pPr>
            <a:r>
              <a:rPr lang="ja-JP" altLang="en-US" sz="1100" kern="0" spc="50">
                <a:effectLst/>
                <a:latin typeface="+mn-ea"/>
                <a:ea typeface="+mn-ea"/>
                <a:cs typeface="Meiryo UI" pitchFamily="50" charset="-128"/>
              </a:rPr>
              <a:t>設備の関係で手作りおやつが難しい場合には、以下ルールを定めて市販のおやつを購入いたします。</a:t>
            </a:r>
          </a:p>
        </p:txBody>
      </p:sp>
      <p:sp>
        <p:nvSpPr>
          <p:cNvPr id="15" name="コンテンツ プレースホルダ 1">
            <a:extLst>
              <a:ext uri="{FF2B5EF4-FFF2-40B4-BE49-F238E27FC236}">
                <a16:creationId xmlns:a16="http://schemas.microsoft.com/office/drawing/2014/main" id="{81FE0233-325E-349B-48E5-36BC83CC954C}"/>
              </a:ext>
            </a:extLst>
          </p:cNvPr>
          <p:cNvSpPr txBox="1">
            <a:spLocks/>
          </p:cNvSpPr>
          <p:nvPr/>
        </p:nvSpPr>
        <p:spPr>
          <a:xfrm>
            <a:off x="638966" y="5528828"/>
            <a:ext cx="6086475"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チョコレート菓子、スナック菓子は禁止</a:t>
            </a:r>
          </a:p>
          <a:p>
            <a:pPr marL="361950" indent="-138113" algn="l">
              <a:lnSpc>
                <a:spcPct val="110000"/>
              </a:lnSpc>
              <a:spcAft>
                <a:spcPts val="300"/>
              </a:spcAft>
              <a:buFont typeface="Arial" panose="020B0604020202020204" pitchFamily="34" charset="0"/>
              <a:buChar char="•"/>
              <a:defRPr/>
            </a:pPr>
            <a:r>
              <a:rPr lang="ja-JP" altLang="en-US" sz="1050" kern="0" spc="50">
                <a:effectLst/>
                <a:latin typeface="+mn-ea"/>
                <a:ea typeface="+mn-ea"/>
                <a:cs typeface="Meiryo UI" pitchFamily="50" charset="-128"/>
              </a:rPr>
              <a:t>できるだけ添加物を使用していないものを選ぶ</a:t>
            </a:r>
          </a:p>
        </p:txBody>
      </p:sp>
      <p:pic>
        <p:nvPicPr>
          <p:cNvPr id="16" name="図 15">
            <a:extLst>
              <a:ext uri="{FF2B5EF4-FFF2-40B4-BE49-F238E27FC236}">
                <a16:creationId xmlns:a16="http://schemas.microsoft.com/office/drawing/2014/main" id="{88DAD223-D17A-5DB6-2893-45332F0EAE1F}"/>
              </a:ext>
            </a:extLst>
          </p:cNvPr>
          <p:cNvPicPr>
            <a:picLocks noChangeAspect="1"/>
          </p:cNvPicPr>
          <p:nvPr/>
        </p:nvPicPr>
        <p:blipFill rotWithShape="1">
          <a:blip r:embed="rId2"/>
          <a:srcRect l="3031" t="13414" r="67557" b="54327"/>
          <a:stretch/>
        </p:blipFill>
        <p:spPr>
          <a:xfrm>
            <a:off x="757153"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26" name="コンテンツ プレースホルダ 1">
            <a:extLst>
              <a:ext uri="{FF2B5EF4-FFF2-40B4-BE49-F238E27FC236}">
                <a16:creationId xmlns:a16="http://schemas.microsoft.com/office/drawing/2014/main" id="{E8A4846B-4EF1-55C8-2852-C06E040DCBBD}"/>
              </a:ext>
            </a:extLst>
          </p:cNvPr>
          <p:cNvSpPr txBox="1">
            <a:spLocks/>
          </p:cNvSpPr>
          <p:nvPr/>
        </p:nvSpPr>
        <p:spPr>
          <a:xfrm>
            <a:off x="755649" y="634151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実際の手作りおやつの例（午後）</a:t>
            </a:r>
            <a:r>
              <a:rPr lang="en-US" altLang="ja-JP" sz="1000" b="1" kern="0" dirty="0">
                <a:effectLst/>
                <a:latin typeface="+mn-ea"/>
                <a:ea typeface="+mn-ea"/>
                <a:cs typeface="Meiryo UI" pitchFamily="50" charset="-128"/>
              </a:rPr>
              <a:t>】</a:t>
            </a:r>
          </a:p>
        </p:txBody>
      </p:sp>
      <p:sp>
        <p:nvSpPr>
          <p:cNvPr id="27" name="テキスト ボックス 2">
            <a:extLst>
              <a:ext uri="{FF2B5EF4-FFF2-40B4-BE49-F238E27FC236}">
                <a16:creationId xmlns:a16="http://schemas.microsoft.com/office/drawing/2014/main" id="{C6ADD892-51D4-80C2-2DD7-7C3DCE1D8179}"/>
              </a:ext>
            </a:extLst>
          </p:cNvPr>
          <p:cNvSpPr txBox="1">
            <a:spLocks noChangeArrowheads="1"/>
          </p:cNvSpPr>
          <p:nvPr/>
        </p:nvSpPr>
        <p:spPr bwMode="auto">
          <a:xfrm>
            <a:off x="1176757"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スイートパンプキン</a:t>
            </a:r>
            <a:endParaRPr lang="en-US" altLang="ja-JP" sz="900" dirty="0">
              <a:effectLst/>
              <a:latin typeface="Meiryo UI" pitchFamily="50" charset="-128"/>
              <a:ea typeface="Meiryo UI" pitchFamily="50" charset="-128"/>
              <a:cs typeface="Meiryo UI" pitchFamily="50" charset="-128"/>
            </a:endParaRPr>
          </a:p>
        </p:txBody>
      </p:sp>
      <p:sp>
        <p:nvSpPr>
          <p:cNvPr id="28" name="テキスト ボックス 2">
            <a:extLst>
              <a:ext uri="{FF2B5EF4-FFF2-40B4-BE49-F238E27FC236}">
                <a16:creationId xmlns:a16="http://schemas.microsoft.com/office/drawing/2014/main" id="{DF36E60F-AC71-E25F-B475-262FF23502CB}"/>
              </a:ext>
            </a:extLst>
          </p:cNvPr>
          <p:cNvSpPr txBox="1">
            <a:spLocks noChangeArrowheads="1"/>
          </p:cNvSpPr>
          <p:nvPr/>
        </p:nvSpPr>
        <p:spPr bwMode="auto">
          <a:xfrm>
            <a:off x="3428750"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焼きビーフン</a:t>
            </a:r>
            <a:endParaRPr lang="en-US" altLang="ja-JP" sz="900" dirty="0">
              <a:effectLst/>
              <a:latin typeface="Meiryo UI" pitchFamily="50" charset="-128"/>
              <a:ea typeface="Meiryo UI" pitchFamily="50" charset="-128"/>
              <a:cs typeface="Meiryo UI" pitchFamily="50" charset="-128"/>
            </a:endParaRPr>
          </a:p>
        </p:txBody>
      </p:sp>
      <p:sp>
        <p:nvSpPr>
          <p:cNvPr id="29" name="テキスト ボックス 2">
            <a:extLst>
              <a:ext uri="{FF2B5EF4-FFF2-40B4-BE49-F238E27FC236}">
                <a16:creationId xmlns:a16="http://schemas.microsoft.com/office/drawing/2014/main" id="{1393C9B6-021F-5E9C-A504-D387CBAE0EEC}"/>
              </a:ext>
            </a:extLst>
          </p:cNvPr>
          <p:cNvSpPr txBox="1">
            <a:spLocks noChangeArrowheads="1"/>
          </p:cNvSpPr>
          <p:nvPr/>
        </p:nvSpPr>
        <p:spPr bwMode="auto">
          <a:xfrm>
            <a:off x="5641958" y="7698267"/>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焼きいもと果物</a:t>
            </a:r>
            <a:endParaRPr lang="en-US" altLang="ja-JP" sz="900" dirty="0">
              <a:effectLst/>
              <a:latin typeface="Meiryo UI" pitchFamily="50" charset="-128"/>
              <a:ea typeface="Meiryo UI" pitchFamily="50" charset="-128"/>
              <a:cs typeface="Meiryo UI" pitchFamily="50" charset="-128"/>
            </a:endParaRPr>
          </a:p>
        </p:txBody>
      </p:sp>
      <p:pic>
        <p:nvPicPr>
          <p:cNvPr id="30" name="図 29">
            <a:extLst>
              <a:ext uri="{FF2B5EF4-FFF2-40B4-BE49-F238E27FC236}">
                <a16:creationId xmlns:a16="http://schemas.microsoft.com/office/drawing/2014/main" id="{9D577464-BD5A-64AC-B42F-A540AD0EA795}"/>
              </a:ext>
            </a:extLst>
          </p:cNvPr>
          <p:cNvPicPr>
            <a:picLocks noChangeAspect="1"/>
          </p:cNvPicPr>
          <p:nvPr/>
        </p:nvPicPr>
        <p:blipFill rotWithShape="1">
          <a:blip r:embed="rId2"/>
          <a:srcRect l="35430" t="8798" r="35158" b="58943"/>
          <a:stretch/>
        </p:blipFill>
        <p:spPr>
          <a:xfrm>
            <a:off x="3001589" y="6633560"/>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1" name="図 30">
            <a:extLst>
              <a:ext uri="{FF2B5EF4-FFF2-40B4-BE49-F238E27FC236}">
                <a16:creationId xmlns:a16="http://schemas.microsoft.com/office/drawing/2014/main" id="{938F91DE-FE98-951A-A74B-B352130355E5}"/>
              </a:ext>
            </a:extLst>
          </p:cNvPr>
          <p:cNvPicPr>
            <a:picLocks noChangeAspect="1"/>
          </p:cNvPicPr>
          <p:nvPr/>
        </p:nvPicPr>
        <p:blipFill rotWithShape="1">
          <a:blip r:embed="rId2"/>
          <a:srcRect l="67578" t="13414" r="3010" b="54327"/>
          <a:stretch/>
        </p:blipFill>
        <p:spPr>
          <a:xfrm>
            <a:off x="5225669" y="6661831"/>
            <a:ext cx="2054060" cy="1018755"/>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2" name="図 31">
            <a:extLst>
              <a:ext uri="{FF2B5EF4-FFF2-40B4-BE49-F238E27FC236}">
                <a16:creationId xmlns:a16="http://schemas.microsoft.com/office/drawing/2014/main" id="{B224581B-4E80-A0A5-CB21-DA09848DE959}"/>
              </a:ext>
            </a:extLst>
          </p:cNvPr>
          <p:cNvPicPr>
            <a:picLocks noChangeAspect="1"/>
          </p:cNvPicPr>
          <p:nvPr/>
        </p:nvPicPr>
        <p:blipFill rotWithShape="1">
          <a:blip r:embed="rId2"/>
          <a:srcRect l="3031" t="56438" r="67557" b="13537"/>
          <a:stretch/>
        </p:blipFill>
        <p:spPr>
          <a:xfrm>
            <a:off x="791242"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3" name="テキスト ボックス 2">
            <a:extLst>
              <a:ext uri="{FF2B5EF4-FFF2-40B4-BE49-F238E27FC236}">
                <a16:creationId xmlns:a16="http://schemas.microsoft.com/office/drawing/2014/main" id="{54938775-4789-11C3-7FBC-1F2D18519FA4}"/>
              </a:ext>
            </a:extLst>
          </p:cNvPr>
          <p:cNvSpPr txBox="1">
            <a:spLocks noChangeArrowheads="1"/>
          </p:cNvSpPr>
          <p:nvPr/>
        </p:nvSpPr>
        <p:spPr bwMode="auto">
          <a:xfrm>
            <a:off x="1210846"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きなこトースト</a:t>
            </a:r>
            <a:endParaRPr lang="en-US" altLang="ja-JP" sz="900" dirty="0">
              <a:effectLst/>
              <a:latin typeface="Meiryo UI" pitchFamily="50" charset="-128"/>
              <a:ea typeface="Meiryo UI" pitchFamily="50" charset="-128"/>
              <a:cs typeface="Meiryo UI" pitchFamily="50" charset="-128"/>
            </a:endParaRPr>
          </a:p>
        </p:txBody>
      </p:sp>
      <p:sp>
        <p:nvSpPr>
          <p:cNvPr id="34" name="テキスト ボックス 2">
            <a:extLst>
              <a:ext uri="{FF2B5EF4-FFF2-40B4-BE49-F238E27FC236}">
                <a16:creationId xmlns:a16="http://schemas.microsoft.com/office/drawing/2014/main" id="{AF705B5B-C16D-A1B4-D46B-14F2B1BD591E}"/>
              </a:ext>
            </a:extLst>
          </p:cNvPr>
          <p:cNvSpPr txBox="1">
            <a:spLocks noChangeArrowheads="1"/>
          </p:cNvSpPr>
          <p:nvPr/>
        </p:nvSpPr>
        <p:spPr bwMode="auto">
          <a:xfrm>
            <a:off x="3462839"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黒糖蒸しパン</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17D6EE7D-61E6-81E8-87AC-891D3C51AD81}"/>
              </a:ext>
            </a:extLst>
          </p:cNvPr>
          <p:cNvSpPr txBox="1">
            <a:spLocks noChangeArrowheads="1"/>
          </p:cNvSpPr>
          <p:nvPr/>
        </p:nvSpPr>
        <p:spPr bwMode="auto">
          <a:xfrm>
            <a:off x="5676047" y="9077898"/>
            <a:ext cx="161120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とうもろこしご飯</a:t>
            </a:r>
            <a:endParaRPr lang="en-US" altLang="ja-JP" sz="900" dirty="0">
              <a:effectLst/>
              <a:latin typeface="Meiryo UI" pitchFamily="50" charset="-128"/>
              <a:ea typeface="Meiryo UI" pitchFamily="50" charset="-128"/>
              <a:cs typeface="Meiryo UI" pitchFamily="50" charset="-128"/>
            </a:endParaRPr>
          </a:p>
        </p:txBody>
      </p:sp>
      <p:pic>
        <p:nvPicPr>
          <p:cNvPr id="36" name="図 35">
            <a:extLst>
              <a:ext uri="{FF2B5EF4-FFF2-40B4-BE49-F238E27FC236}">
                <a16:creationId xmlns:a16="http://schemas.microsoft.com/office/drawing/2014/main" id="{6093A44E-69D6-92AE-752E-C5C1B65C4549}"/>
              </a:ext>
            </a:extLst>
          </p:cNvPr>
          <p:cNvPicPr>
            <a:picLocks noChangeAspect="1"/>
          </p:cNvPicPr>
          <p:nvPr/>
        </p:nvPicPr>
        <p:blipFill rotWithShape="1">
          <a:blip r:embed="rId2"/>
          <a:srcRect l="35430" t="64134" r="35158" b="5841"/>
          <a:stretch/>
        </p:blipFill>
        <p:spPr>
          <a:xfrm>
            <a:off x="303567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pic>
        <p:nvPicPr>
          <p:cNvPr id="37" name="図 36">
            <a:extLst>
              <a:ext uri="{FF2B5EF4-FFF2-40B4-BE49-F238E27FC236}">
                <a16:creationId xmlns:a16="http://schemas.microsoft.com/office/drawing/2014/main" id="{801078A4-F219-F7EE-E128-E6FF6DF65EC8}"/>
              </a:ext>
            </a:extLst>
          </p:cNvPr>
          <p:cNvPicPr>
            <a:picLocks noChangeAspect="1"/>
          </p:cNvPicPr>
          <p:nvPr/>
        </p:nvPicPr>
        <p:blipFill rotWithShape="1">
          <a:blip r:embed="rId2"/>
          <a:srcRect l="67578" t="59605" r="3010" b="10370"/>
          <a:stretch/>
        </p:blipFill>
        <p:spPr>
          <a:xfrm>
            <a:off x="5259758" y="8083736"/>
            <a:ext cx="2054060" cy="948210"/>
          </a:xfrm>
          <a:custGeom>
            <a:avLst/>
            <a:gdLst>
              <a:gd name="connsiteX0" fmla="*/ 0 w 2054060"/>
              <a:gd name="connsiteY0" fmla="*/ 0 h 1197731"/>
              <a:gd name="connsiteX1" fmla="*/ 2054060 w 2054060"/>
              <a:gd name="connsiteY1" fmla="*/ 0 h 1197731"/>
              <a:gd name="connsiteX2" fmla="*/ 2054060 w 2054060"/>
              <a:gd name="connsiteY2" fmla="*/ 1197731 h 1197731"/>
              <a:gd name="connsiteX3" fmla="*/ 0 w 2054060"/>
              <a:gd name="connsiteY3" fmla="*/ 1197731 h 1197731"/>
            </a:gdLst>
            <a:ahLst/>
            <a:cxnLst>
              <a:cxn ang="0">
                <a:pos x="connsiteX0" y="connsiteY0"/>
              </a:cxn>
              <a:cxn ang="0">
                <a:pos x="connsiteX1" y="connsiteY1"/>
              </a:cxn>
              <a:cxn ang="0">
                <a:pos x="connsiteX2" y="connsiteY2"/>
              </a:cxn>
              <a:cxn ang="0">
                <a:pos x="connsiteX3" y="connsiteY3"/>
              </a:cxn>
            </a:cxnLst>
            <a:rect l="l" t="t" r="r" b="b"/>
            <a:pathLst>
              <a:path w="2054060" h="1197731">
                <a:moveTo>
                  <a:pt x="0" y="0"/>
                </a:moveTo>
                <a:lnTo>
                  <a:pt x="2054060" y="0"/>
                </a:lnTo>
                <a:lnTo>
                  <a:pt x="2054060" y="1197731"/>
                </a:lnTo>
                <a:lnTo>
                  <a:pt x="0" y="1197731"/>
                </a:lnTo>
                <a:close/>
              </a:path>
            </a:pathLst>
          </a:custGeom>
        </p:spPr>
      </p:pic>
      <p:sp>
        <p:nvSpPr>
          <p:cNvPr id="39" name="コンテンツ プレースホルダ 1">
            <a:extLst>
              <a:ext uri="{FF2B5EF4-FFF2-40B4-BE49-F238E27FC236}">
                <a16:creationId xmlns:a16="http://schemas.microsoft.com/office/drawing/2014/main" id="{570FAB10-5578-CC7F-8939-9E8E3F67BDBA}"/>
              </a:ext>
            </a:extLst>
          </p:cNvPr>
          <p:cNvSpPr txBox="1">
            <a:spLocks/>
          </p:cNvSpPr>
          <p:nvPr/>
        </p:nvSpPr>
        <p:spPr>
          <a:xfrm>
            <a:off x="3433187" y="5528828"/>
            <a:ext cx="3975659" cy="376257"/>
          </a:xfrm>
          <a:prstGeom prst="rect">
            <a:avLst/>
          </a:prstGeom>
        </p:spPr>
        <p:txBody>
          <a:bodyPr wrap="square" lIns="0" tIns="0" rIns="0" bIns="0">
            <a:spAutoFit/>
          </a:bodyPr>
          <a:lstStyle/>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不足しやすい栄養を補う目線で選ぶ</a:t>
            </a:r>
          </a:p>
          <a:p>
            <a:pPr marL="361950" indent="-138113" algn="l">
              <a:lnSpc>
                <a:spcPct val="110000"/>
              </a:lnSpc>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原材料、アレルゲン成分など表示を確認できるものを使用する</a:t>
            </a:r>
          </a:p>
        </p:txBody>
      </p:sp>
      <p:pic>
        <p:nvPicPr>
          <p:cNvPr id="8" name="図 7" descr="ダイアグラム&#10;&#10;AI によって生成されたコンテンツは間違っている可能性があります。">
            <a:extLst>
              <a:ext uri="{FF2B5EF4-FFF2-40B4-BE49-F238E27FC236}">
                <a16:creationId xmlns:a16="http://schemas.microsoft.com/office/drawing/2014/main" id="{4D3444BC-DFCF-41F2-CEC4-20B88AA676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5128" y="610415"/>
            <a:ext cx="1791834" cy="2487942"/>
          </a:xfrm>
          <a:prstGeom prst="rect">
            <a:avLst/>
          </a:prstGeom>
        </p:spPr>
      </p:pic>
    </p:spTree>
    <p:extLst>
      <p:ext uri="{BB962C8B-B14F-4D97-AF65-F5344CB8AC3E}">
        <p14:creationId xmlns:p14="http://schemas.microsoft.com/office/powerpoint/2010/main" val="211442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8E14D32-D531-4E84-7CEC-80228F47BA51}"/>
              </a:ext>
            </a:extLst>
          </p:cNvPr>
          <p:cNvSpPr>
            <a:spLocks noGrp="1"/>
          </p:cNvSpPr>
          <p:nvPr>
            <p:ph type="sldNum" sz="quarter" idx="10"/>
          </p:nvPr>
        </p:nvSpPr>
        <p:spPr/>
        <p:txBody>
          <a:bodyPr/>
          <a:lstStyle/>
          <a:p>
            <a:pPr>
              <a:defRPr/>
            </a:pPr>
            <a:fld id="{241ED152-6EA1-4D9A-823A-1E4C1B586740}" type="slidenum">
              <a:rPr lang="en-US" altLang="ja-JP" smtClean="0"/>
              <a:pPr>
                <a:defRPr/>
              </a:pPr>
              <a:t>26</a:t>
            </a:fld>
            <a:endParaRPr lang="en-US" altLang="ja-JP" dirty="0"/>
          </a:p>
        </p:txBody>
      </p:sp>
      <p:pic>
        <p:nvPicPr>
          <p:cNvPr id="3081" name="図 45" descr="スクリーンショットの画面&#10;&#10;自動的に生成された説明">
            <a:extLst>
              <a:ext uri="{FF2B5EF4-FFF2-40B4-BE49-F238E27FC236}">
                <a16:creationId xmlns:a16="http://schemas.microsoft.com/office/drawing/2014/main" id="{33E6A75E-C95A-F03F-3BAA-2AAEDE529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70" y="1317668"/>
            <a:ext cx="6554788" cy="3794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図 31" descr="テキスト&#10;&#10;自動的に生成された説明">
            <a:extLst>
              <a:ext uri="{FF2B5EF4-FFF2-40B4-BE49-F238E27FC236}">
                <a16:creationId xmlns:a16="http://schemas.microsoft.com/office/drawing/2014/main" id="{CE21313D-D0EA-E0B8-2496-632E3BD70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45" y="5580020"/>
            <a:ext cx="6678613" cy="38147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1">
            <a:extLst>
              <a:ext uri="{FF2B5EF4-FFF2-40B4-BE49-F238E27FC236}">
                <a16:creationId xmlns:a16="http://schemas.microsoft.com/office/drawing/2014/main" id="{05D68CBC-C11B-3096-7E17-3591C20DBC60}"/>
              </a:ext>
            </a:extLst>
          </p:cNvPr>
          <p:cNvSpPr>
            <a:spLocks noChangeArrowheads="1"/>
          </p:cNvSpPr>
          <p:nvPr/>
        </p:nvSpPr>
        <p:spPr bwMode="auto">
          <a:xfrm>
            <a:off x="517358" y="926431"/>
            <a:ext cx="7559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コンテンツ プレースホルダ 1">
            <a:extLst>
              <a:ext uri="{FF2B5EF4-FFF2-40B4-BE49-F238E27FC236}">
                <a16:creationId xmlns:a16="http://schemas.microsoft.com/office/drawing/2014/main" id="{D4F5C9C7-83EB-AD0D-A7A1-1E71DDD79756}"/>
              </a:ext>
            </a:extLst>
          </p:cNvPr>
          <p:cNvSpPr txBox="1">
            <a:spLocks/>
          </p:cNvSpPr>
          <p:nvPr/>
        </p:nvSpPr>
        <p:spPr>
          <a:xfrm>
            <a:off x="755649" y="647395"/>
            <a:ext cx="6516689" cy="71013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調理室が小さく、人員配置が難しい場合には当社が提携する企業から離乳食・幼児食キットの配送を行い、下処理などを省き、少ない作業で給食が提供できる体制つくりをいたします。</a:t>
            </a: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9" name="Group 55">
            <a:extLst>
              <a:ext uri="{FF2B5EF4-FFF2-40B4-BE49-F238E27FC236}">
                <a16:creationId xmlns:a16="http://schemas.microsoft.com/office/drawing/2014/main" id="{EF5E6D95-E7EE-676A-A6DA-1118915F7181}"/>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自園調理が難しい場合の対応➀　ｰ</a:t>
                      </a:r>
                      <a:r>
                        <a:rPr lang="en-US" altLang="ja-JP" sz="1400" b="1" dirty="0">
                          <a:solidFill>
                            <a:schemeClr val="bg1"/>
                          </a:solidFill>
                          <a:effectLst/>
                          <a:latin typeface="Meiryo UI 本文"/>
                        </a:rPr>
                        <a:t>baby</a:t>
                      </a:r>
                      <a:r>
                        <a:rPr lang="en-US" altLang="ja-JP" sz="1400" b="1" i="0" dirty="0">
                          <a:solidFill>
                            <a:schemeClr val="bg1"/>
                          </a:solidFill>
                          <a:effectLst/>
                          <a:latin typeface="Meiryo UI 本文"/>
                        </a:rPr>
                        <a:t>’s fun</a:t>
                      </a:r>
                      <a:r>
                        <a:rPr lang="ja-JP" altLang="en-US" sz="1400" b="1" i="0" dirty="0">
                          <a:solidFill>
                            <a:schemeClr val="bg1"/>
                          </a:solidFill>
                          <a:effectLst/>
                          <a:latin typeface="Meiryo UI 本文"/>
                        </a:rPr>
                        <a:t>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98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82C10C0-5E0C-1A65-BA66-4D62A413BF97}"/>
              </a:ext>
            </a:extLst>
          </p:cNvPr>
          <p:cNvSpPr>
            <a:spLocks noGrp="1"/>
          </p:cNvSpPr>
          <p:nvPr>
            <p:ph type="sldNum" sz="quarter" idx="10"/>
          </p:nvPr>
        </p:nvSpPr>
        <p:spPr/>
        <p:txBody>
          <a:bodyPr/>
          <a:lstStyle/>
          <a:p>
            <a:pPr>
              <a:defRPr/>
            </a:pPr>
            <a:fld id="{241ED152-6EA1-4D9A-823A-1E4C1B586740}" type="slidenum">
              <a:rPr lang="en-US" altLang="ja-JP" smtClean="0"/>
              <a:pPr>
                <a:defRPr/>
              </a:pPr>
              <a:t>27</a:t>
            </a:fld>
            <a:endParaRPr lang="en-US" altLang="ja-JP" dirty="0"/>
          </a:p>
        </p:txBody>
      </p:sp>
      <p:pic>
        <p:nvPicPr>
          <p:cNvPr id="3" name="図 2" descr="ダイアグラム が含まれている画像&#10;&#10;自動的に生成された説明">
            <a:extLst>
              <a:ext uri="{FF2B5EF4-FFF2-40B4-BE49-F238E27FC236}">
                <a16:creationId xmlns:a16="http://schemas.microsoft.com/office/drawing/2014/main" id="{8585CC18-0284-9BAA-8AE3-2F9C20621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33" y="994127"/>
            <a:ext cx="6630670" cy="3835400"/>
          </a:xfrm>
          <a:prstGeom prst="rect">
            <a:avLst/>
          </a:prstGeom>
        </p:spPr>
      </p:pic>
      <p:pic>
        <p:nvPicPr>
          <p:cNvPr id="4" name="図 3" descr="テキスト&#10;&#10;自動的に生成された説明">
            <a:extLst>
              <a:ext uri="{FF2B5EF4-FFF2-40B4-BE49-F238E27FC236}">
                <a16:creationId xmlns:a16="http://schemas.microsoft.com/office/drawing/2014/main" id="{E17C9639-428F-BEA6-A542-A1F353921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73" y="5435759"/>
            <a:ext cx="6653530" cy="3824605"/>
          </a:xfrm>
          <a:prstGeom prst="rect">
            <a:avLst/>
          </a:prstGeom>
        </p:spPr>
      </p:pic>
    </p:spTree>
    <p:extLst>
      <p:ext uri="{BB962C8B-B14F-4D97-AF65-F5344CB8AC3E}">
        <p14:creationId xmlns:p14="http://schemas.microsoft.com/office/powerpoint/2010/main" val="262859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423C9B0-EAE4-ADA1-7C97-60EDADE35CAE}"/>
              </a:ext>
            </a:extLst>
          </p:cNvPr>
          <p:cNvSpPr>
            <a:spLocks noGrp="1"/>
          </p:cNvSpPr>
          <p:nvPr>
            <p:ph type="sldNum" sz="quarter" idx="10"/>
          </p:nvPr>
        </p:nvSpPr>
        <p:spPr/>
        <p:txBody>
          <a:bodyPr/>
          <a:lstStyle/>
          <a:p>
            <a:pPr>
              <a:defRPr/>
            </a:pPr>
            <a:fld id="{241ED152-6EA1-4D9A-823A-1E4C1B586740}" type="slidenum">
              <a:rPr lang="en-US" altLang="ja-JP" smtClean="0"/>
              <a:pPr>
                <a:defRPr/>
              </a:pPr>
              <a:t>28</a:t>
            </a:fld>
            <a:endParaRPr lang="en-US" altLang="ja-JP" dirty="0"/>
          </a:p>
        </p:txBody>
      </p:sp>
      <p:graphicFrame>
        <p:nvGraphicFramePr>
          <p:cNvPr id="3" name="Group 55">
            <a:extLst>
              <a:ext uri="{FF2B5EF4-FFF2-40B4-BE49-F238E27FC236}">
                <a16:creationId xmlns:a16="http://schemas.microsoft.com/office/drawing/2014/main" id="{F218150F-579B-2442-C8A5-0FD816D87809}"/>
              </a:ext>
            </a:extLst>
          </p:cNvPr>
          <p:cNvGraphicFramePr>
            <a:graphicFrameLocks noGrp="1"/>
          </p:cNvGraphicFramePr>
          <p:nvPr/>
        </p:nvGraphicFramePr>
        <p:xfrm>
          <a:off x="755649" y="2700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自園調理が難しい場合の対応②　ｰ株式会社</a:t>
                      </a: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ジョイントｰ</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5" name="図 4">
            <a:extLst>
              <a:ext uri="{FF2B5EF4-FFF2-40B4-BE49-F238E27FC236}">
                <a16:creationId xmlns:a16="http://schemas.microsoft.com/office/drawing/2014/main" id="{F174465B-A985-7EA4-5E72-F9A4F1D75A72}"/>
              </a:ext>
            </a:extLst>
          </p:cNvPr>
          <p:cNvPicPr>
            <a:picLocks noChangeAspect="1"/>
          </p:cNvPicPr>
          <p:nvPr/>
        </p:nvPicPr>
        <p:blipFill>
          <a:blip r:embed="rId2"/>
          <a:stretch>
            <a:fillRect/>
          </a:stretch>
        </p:blipFill>
        <p:spPr>
          <a:xfrm>
            <a:off x="3179617" y="6035946"/>
            <a:ext cx="3967571" cy="2441581"/>
          </a:xfrm>
          <a:prstGeom prst="rect">
            <a:avLst/>
          </a:prstGeom>
        </p:spPr>
      </p:pic>
      <p:sp>
        <p:nvSpPr>
          <p:cNvPr id="6" name="コンテンツ プレースホルダ 1">
            <a:extLst>
              <a:ext uri="{FF2B5EF4-FFF2-40B4-BE49-F238E27FC236}">
                <a16:creationId xmlns:a16="http://schemas.microsoft.com/office/drawing/2014/main" id="{5BC37767-60DE-247C-B2DD-15B88CFCED1E}"/>
              </a:ext>
            </a:extLst>
          </p:cNvPr>
          <p:cNvSpPr txBox="1">
            <a:spLocks/>
          </p:cNvSpPr>
          <p:nvPr/>
        </p:nvSpPr>
        <p:spPr>
          <a:xfrm>
            <a:off x="884691" y="646464"/>
            <a:ext cx="6516689"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当社が提携する企業から冷凍弁当の配送を行い、保育園で温めるだけの簡単調理が可能です。</a:t>
            </a:r>
            <a:endParaRPr lang="en-US" altLang="ja-JP" sz="1100" kern="0" spc="50" dirty="0">
              <a:effectLst/>
              <a:latin typeface="+mn-ea"/>
              <a:ea typeface="+mn-ea"/>
              <a:cs typeface="Meiryo UI" pitchFamily="50" charset="-128"/>
            </a:endParaRPr>
          </a:p>
        </p:txBody>
      </p:sp>
      <p:pic>
        <p:nvPicPr>
          <p:cNvPr id="7" name="図 6">
            <a:extLst>
              <a:ext uri="{FF2B5EF4-FFF2-40B4-BE49-F238E27FC236}">
                <a16:creationId xmlns:a16="http://schemas.microsoft.com/office/drawing/2014/main" id="{552EABBE-6E2D-EDF0-2A4A-0CD875F752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52" y="8645808"/>
            <a:ext cx="1294067" cy="1159422"/>
          </a:xfrm>
          <a:prstGeom prst="rect">
            <a:avLst/>
          </a:prstGeom>
        </p:spPr>
      </p:pic>
      <p:pic>
        <p:nvPicPr>
          <p:cNvPr id="8" name="図 7">
            <a:extLst>
              <a:ext uri="{FF2B5EF4-FFF2-40B4-BE49-F238E27FC236}">
                <a16:creationId xmlns:a16="http://schemas.microsoft.com/office/drawing/2014/main" id="{BD4EC187-6ED2-AC1B-7BDE-82F30860D2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3481" y="8645758"/>
            <a:ext cx="1294066" cy="1159472"/>
          </a:xfrm>
          <a:prstGeom prst="rect">
            <a:avLst/>
          </a:prstGeom>
        </p:spPr>
      </p:pic>
      <p:pic>
        <p:nvPicPr>
          <p:cNvPr id="9" name="図 8">
            <a:extLst>
              <a:ext uri="{FF2B5EF4-FFF2-40B4-BE49-F238E27FC236}">
                <a16:creationId xmlns:a16="http://schemas.microsoft.com/office/drawing/2014/main" id="{9B0251CF-7B74-7E36-C78B-9B77D7317F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22657" y="8642463"/>
            <a:ext cx="1271423" cy="1140197"/>
          </a:xfrm>
          <a:prstGeom prst="rect">
            <a:avLst/>
          </a:prstGeom>
        </p:spPr>
      </p:pic>
      <p:pic>
        <p:nvPicPr>
          <p:cNvPr id="10" name="図 9">
            <a:extLst>
              <a:ext uri="{FF2B5EF4-FFF2-40B4-BE49-F238E27FC236}">
                <a16:creationId xmlns:a16="http://schemas.microsoft.com/office/drawing/2014/main" id="{2566E6F5-6FBF-1259-E9E2-07F6243353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33545" y="8656320"/>
            <a:ext cx="1294066" cy="1148910"/>
          </a:xfrm>
          <a:prstGeom prst="rect">
            <a:avLst/>
          </a:prstGeom>
        </p:spPr>
      </p:pic>
      <p:sp>
        <p:nvSpPr>
          <p:cNvPr id="11" name="コンテンツ プレースホルダ 1">
            <a:extLst>
              <a:ext uri="{FF2B5EF4-FFF2-40B4-BE49-F238E27FC236}">
                <a16:creationId xmlns:a16="http://schemas.microsoft.com/office/drawing/2014/main" id="{E9F31FBC-D462-442C-9FF0-E023D96C15A6}"/>
              </a:ext>
            </a:extLst>
          </p:cNvPr>
          <p:cNvSpPr txBox="1">
            <a:spLocks/>
          </p:cNvSpPr>
          <p:nvPr/>
        </p:nvSpPr>
        <p:spPr>
          <a:xfrm>
            <a:off x="6311206" y="9907514"/>
            <a:ext cx="643574"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メニュー例</a:t>
            </a:r>
          </a:p>
        </p:txBody>
      </p:sp>
      <p:grpSp>
        <p:nvGrpSpPr>
          <p:cNvPr id="29" name="グループ化 28">
            <a:extLst>
              <a:ext uri="{FF2B5EF4-FFF2-40B4-BE49-F238E27FC236}">
                <a16:creationId xmlns:a16="http://schemas.microsoft.com/office/drawing/2014/main" id="{4CB7B089-D5BC-9BC2-6B8F-6FD2A4E00F9A}"/>
              </a:ext>
            </a:extLst>
          </p:cNvPr>
          <p:cNvGrpSpPr/>
          <p:nvPr/>
        </p:nvGrpSpPr>
        <p:grpSpPr>
          <a:xfrm>
            <a:off x="1986791" y="1014437"/>
            <a:ext cx="3815643" cy="2607205"/>
            <a:chOff x="1838441" y="2743060"/>
            <a:chExt cx="3815643" cy="2607205"/>
          </a:xfrm>
        </p:grpSpPr>
        <p:pic>
          <p:nvPicPr>
            <p:cNvPr id="24" name="図 23">
              <a:extLst>
                <a:ext uri="{FF2B5EF4-FFF2-40B4-BE49-F238E27FC236}">
                  <a16:creationId xmlns:a16="http://schemas.microsoft.com/office/drawing/2014/main" id="{601B6AD0-E13C-80F0-9CEE-6899C74A9DB5}"/>
                </a:ext>
              </a:extLst>
            </p:cNvPr>
            <p:cNvPicPr>
              <a:picLocks noChangeAspect="1"/>
            </p:cNvPicPr>
            <p:nvPr/>
          </p:nvPicPr>
          <p:blipFill rotWithShape="1">
            <a:blip r:embed="rId7"/>
            <a:srcRect l="42762" t="67549" r="37874" b="336"/>
            <a:stretch/>
          </p:blipFill>
          <p:spPr>
            <a:xfrm>
              <a:off x="2935260" y="4208997"/>
              <a:ext cx="995997" cy="1141268"/>
            </a:xfrm>
            <a:prstGeom prst="rect">
              <a:avLst/>
            </a:prstGeom>
          </p:spPr>
        </p:pic>
        <p:pic>
          <p:nvPicPr>
            <p:cNvPr id="20" name="図 19">
              <a:extLst>
                <a:ext uri="{FF2B5EF4-FFF2-40B4-BE49-F238E27FC236}">
                  <a16:creationId xmlns:a16="http://schemas.microsoft.com/office/drawing/2014/main" id="{DD2CEA53-B56C-2C65-B315-42DFD4DDDD7A}"/>
                </a:ext>
              </a:extLst>
            </p:cNvPr>
            <p:cNvPicPr>
              <a:picLocks noChangeAspect="1"/>
            </p:cNvPicPr>
            <p:nvPr/>
          </p:nvPicPr>
          <p:blipFill rotWithShape="1">
            <a:blip r:embed="rId7"/>
            <a:srcRect l="62041" t="48814" b="1"/>
            <a:stretch/>
          </p:blipFill>
          <p:spPr>
            <a:xfrm>
              <a:off x="3741716" y="2743060"/>
              <a:ext cx="1912368" cy="1781637"/>
            </a:xfrm>
            <a:prstGeom prst="rect">
              <a:avLst/>
            </a:prstGeom>
          </p:spPr>
        </p:pic>
        <p:grpSp>
          <p:nvGrpSpPr>
            <p:cNvPr id="27" name="グループ化 26">
              <a:extLst>
                <a:ext uri="{FF2B5EF4-FFF2-40B4-BE49-F238E27FC236}">
                  <a16:creationId xmlns:a16="http://schemas.microsoft.com/office/drawing/2014/main" id="{14B90D79-F55D-2771-140B-A8C1D85DE2CB}"/>
                </a:ext>
              </a:extLst>
            </p:cNvPr>
            <p:cNvGrpSpPr/>
            <p:nvPr/>
          </p:nvGrpSpPr>
          <p:grpSpPr>
            <a:xfrm>
              <a:off x="1838441" y="2872297"/>
              <a:ext cx="1733630" cy="1402076"/>
              <a:chOff x="528320" y="3230884"/>
              <a:chExt cx="1733630" cy="1402076"/>
            </a:xfrm>
          </p:grpSpPr>
          <p:pic>
            <p:nvPicPr>
              <p:cNvPr id="19" name="図 18">
                <a:extLst>
                  <a:ext uri="{FF2B5EF4-FFF2-40B4-BE49-F238E27FC236}">
                    <a16:creationId xmlns:a16="http://schemas.microsoft.com/office/drawing/2014/main" id="{BF404C11-1CE6-D1D8-E5A0-095100B43B7E}"/>
                  </a:ext>
                </a:extLst>
              </p:cNvPr>
              <p:cNvPicPr>
                <a:picLocks noChangeAspect="1"/>
              </p:cNvPicPr>
              <p:nvPr/>
            </p:nvPicPr>
            <p:blipFill rotWithShape="1">
              <a:blip r:embed="rId7"/>
              <a:srcRect l="11501" t="18323" r="50540" b="39315"/>
              <a:stretch/>
            </p:blipFill>
            <p:spPr>
              <a:xfrm>
                <a:off x="528320" y="3230884"/>
                <a:ext cx="1733630" cy="1336700"/>
              </a:xfrm>
              <a:prstGeom prst="rect">
                <a:avLst/>
              </a:prstGeom>
            </p:spPr>
          </p:pic>
          <p:sp>
            <p:nvSpPr>
              <p:cNvPr id="26" name="正方形/長方形 25">
                <a:extLst>
                  <a:ext uri="{FF2B5EF4-FFF2-40B4-BE49-F238E27FC236}">
                    <a16:creationId xmlns:a16="http://schemas.microsoft.com/office/drawing/2014/main" id="{E49FC469-3F23-984B-1AA5-B90CD01B787C}"/>
                  </a:ext>
                </a:extLst>
              </p:cNvPr>
              <p:cNvSpPr/>
              <p:nvPr/>
            </p:nvSpPr>
            <p:spPr bwMode="auto">
              <a:xfrm>
                <a:off x="528320" y="4348480"/>
                <a:ext cx="965200" cy="284480"/>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grpSp>
      <p:sp>
        <p:nvSpPr>
          <p:cNvPr id="37" name="矢印: 下 36">
            <a:extLst>
              <a:ext uri="{FF2B5EF4-FFF2-40B4-BE49-F238E27FC236}">
                <a16:creationId xmlns:a16="http://schemas.microsoft.com/office/drawing/2014/main" id="{39DEC19C-7166-60DF-4D47-806894C1B133}"/>
              </a:ext>
            </a:extLst>
          </p:cNvPr>
          <p:cNvSpPr/>
          <p:nvPr/>
        </p:nvSpPr>
        <p:spPr bwMode="auto">
          <a:xfrm>
            <a:off x="3444339" y="3600988"/>
            <a:ext cx="450274" cy="420904"/>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8" name="コンテンツ プレースホルダ 1">
            <a:extLst>
              <a:ext uri="{FF2B5EF4-FFF2-40B4-BE49-F238E27FC236}">
                <a16:creationId xmlns:a16="http://schemas.microsoft.com/office/drawing/2014/main" id="{2B5DD67E-68C0-7E2E-CD25-A5852C42150F}"/>
              </a:ext>
            </a:extLst>
          </p:cNvPr>
          <p:cNvSpPr txBox="1">
            <a:spLocks/>
          </p:cNvSpPr>
          <p:nvPr/>
        </p:nvSpPr>
        <p:spPr>
          <a:xfrm>
            <a:off x="884691" y="4158088"/>
            <a:ext cx="6516689" cy="1678088"/>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冷凍で届くため、人件費はもちろん、食材ロスも削減できます。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専用のスチーマーで一度に温めることができ、園児全員が同じタイミングで温かい食事を召し上がれます。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面倒な下処理、食器洗浄が不要になり時間を削減できます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管理栄養士が作成した献立により、バランスのよい食事をご提供できます。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アレルギーなどの個別対応も可能です。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おかずのみ </a:t>
            </a:r>
            <a:r>
              <a:rPr lang="en-US" altLang="ja-JP" sz="1100" kern="0" spc="50" dirty="0">
                <a:effectLst/>
                <a:latin typeface="+mn-ea"/>
                <a:ea typeface="+mn-ea"/>
                <a:cs typeface="Meiryo UI" pitchFamily="50" charset="-128"/>
              </a:rPr>
              <a:t>270</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、ご飯の追加 </a:t>
            </a:r>
            <a:r>
              <a:rPr lang="en-US" altLang="ja-JP" sz="1100" kern="0" spc="50" dirty="0">
                <a:effectLst/>
                <a:highlight>
                  <a:srgbClr val="FFFF00"/>
                </a:highlight>
                <a:latin typeface="+mn-ea"/>
                <a:ea typeface="+mn-ea"/>
                <a:cs typeface="Meiryo UI" pitchFamily="50" charset="-128"/>
              </a:rPr>
              <a:t>77</a:t>
            </a:r>
            <a:r>
              <a:rPr lang="ja-JP" altLang="en-US" sz="1100" kern="0" spc="50" dirty="0">
                <a:effectLst/>
                <a:latin typeface="+mn-ea"/>
                <a:ea typeface="+mn-ea"/>
                <a:cs typeface="Meiryo UI" pitchFamily="50" charset="-128"/>
              </a:rPr>
              <a:t>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税</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 のため、費用面での負担も抑えられます。</a:t>
            </a:r>
            <a:endParaRPr lang="en-US" altLang="ja-JP" sz="1100" kern="0" spc="50" dirty="0">
              <a:effectLst/>
              <a:latin typeface="+mn-ea"/>
              <a:ea typeface="+mn-ea"/>
              <a:cs typeface="Meiryo UI" pitchFamily="50" charset="-128"/>
            </a:endParaRPr>
          </a:p>
        </p:txBody>
      </p:sp>
      <p:pic>
        <p:nvPicPr>
          <p:cNvPr id="40" name="図 39" descr="ipod, コンピュータ が含まれている画像&#10;&#10;自動的に生成された説明">
            <a:extLst>
              <a:ext uri="{FF2B5EF4-FFF2-40B4-BE49-F238E27FC236}">
                <a16:creationId xmlns:a16="http://schemas.microsoft.com/office/drawing/2014/main" id="{AA9D54E6-614E-82E4-FFAE-2A684DD2CB0D}"/>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32034" y="7109353"/>
            <a:ext cx="1013945" cy="1055275"/>
          </a:xfrm>
          <a:prstGeom prst="rect">
            <a:avLst/>
          </a:prstGeom>
        </p:spPr>
      </p:pic>
      <p:pic>
        <p:nvPicPr>
          <p:cNvPr id="42" name="図 41" descr="アイコン が含まれている画像&#10;&#10;自動的に生成された説明">
            <a:extLst>
              <a:ext uri="{FF2B5EF4-FFF2-40B4-BE49-F238E27FC236}">
                <a16:creationId xmlns:a16="http://schemas.microsoft.com/office/drawing/2014/main" id="{91A42329-89AB-6462-A1A4-3C21156818FC}"/>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783976" y="7097381"/>
            <a:ext cx="1168015" cy="1038032"/>
          </a:xfrm>
          <a:prstGeom prst="rect">
            <a:avLst/>
          </a:prstGeom>
        </p:spPr>
      </p:pic>
      <p:sp>
        <p:nvSpPr>
          <p:cNvPr id="44" name="コンテンツ プレースホルダ 1">
            <a:extLst>
              <a:ext uri="{FF2B5EF4-FFF2-40B4-BE49-F238E27FC236}">
                <a16:creationId xmlns:a16="http://schemas.microsoft.com/office/drawing/2014/main" id="{3C2CB47E-0DB2-09E6-A6D3-96954B37F02E}"/>
              </a:ext>
            </a:extLst>
          </p:cNvPr>
          <p:cNvSpPr txBox="1">
            <a:spLocks/>
          </p:cNvSpPr>
          <p:nvPr/>
        </p:nvSpPr>
        <p:spPr>
          <a:xfrm>
            <a:off x="558070" y="6590866"/>
            <a:ext cx="2621547" cy="251317"/>
          </a:xfrm>
          <a:prstGeom prst="rect">
            <a:avLst/>
          </a:prstGeom>
          <a:ln>
            <a:noFill/>
          </a:ln>
        </p:spPr>
        <p:txBody>
          <a:bodyPr wrap="square" lIns="0" tIns="0" rIns="0" bIns="0">
            <a:spAutoFit/>
          </a:bodyPr>
          <a:lstStyle/>
          <a:p>
            <a:pPr algn="l">
              <a:lnSpc>
                <a:spcPct val="13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人件費・食材ロス、削減できます！</a:t>
            </a:r>
            <a:endParaRPr lang="en-US" altLang="ja-JP" sz="1400" b="1" kern="0" spc="5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423458148"/>
      </p:ext>
    </p:extLst>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10A8E62-1302-AB36-D9C2-9240BD59886D}"/>
              </a:ext>
            </a:extLst>
          </p:cNvPr>
          <p:cNvSpPr>
            <a:spLocks noGrp="1"/>
          </p:cNvSpPr>
          <p:nvPr>
            <p:ph type="title"/>
          </p:nvPr>
        </p:nvSpPr>
        <p:spPr/>
        <p:txBody>
          <a:bodyPr/>
          <a:lstStyle/>
          <a:p>
            <a:r>
              <a:rPr lang="ja-JP" altLang="en-US" dirty="0"/>
              <a:t>園児および職員に対する健康管理について</a:t>
            </a:r>
          </a:p>
        </p:txBody>
      </p:sp>
      <p:sp>
        <p:nvSpPr>
          <p:cNvPr id="2" name="スライド番号プレースホルダー 1">
            <a:extLst>
              <a:ext uri="{FF2B5EF4-FFF2-40B4-BE49-F238E27FC236}">
                <a16:creationId xmlns:a16="http://schemas.microsoft.com/office/drawing/2014/main" id="{A910FAA8-6BEF-5C89-27DC-14D9E77F5DBD}"/>
              </a:ext>
            </a:extLst>
          </p:cNvPr>
          <p:cNvSpPr>
            <a:spLocks noGrp="1"/>
          </p:cNvSpPr>
          <p:nvPr>
            <p:ph type="sldNum" sz="quarter" idx="10"/>
          </p:nvPr>
        </p:nvSpPr>
        <p:spPr/>
        <p:txBody>
          <a:bodyPr/>
          <a:lstStyle/>
          <a:p>
            <a:pPr>
              <a:defRPr/>
            </a:pPr>
            <a:fld id="{241ED152-6EA1-4D9A-823A-1E4C1B586740}" type="slidenum">
              <a:rPr lang="en-US" altLang="ja-JP" smtClean="0"/>
              <a:pPr>
                <a:defRPr/>
              </a:pPr>
              <a:t>29</a:t>
            </a:fld>
            <a:endParaRPr lang="en-US" altLang="ja-JP" dirty="0"/>
          </a:p>
        </p:txBody>
      </p:sp>
      <p:sp>
        <p:nvSpPr>
          <p:cNvPr id="4" name="テキスト プレースホルダー 3">
            <a:extLst>
              <a:ext uri="{FF2B5EF4-FFF2-40B4-BE49-F238E27FC236}">
                <a16:creationId xmlns:a16="http://schemas.microsoft.com/office/drawing/2014/main" id="{81D47599-0AF7-35AE-06EC-B377A99C0D3F}"/>
              </a:ext>
            </a:extLst>
          </p:cNvPr>
          <p:cNvSpPr>
            <a:spLocks noGrp="1"/>
          </p:cNvSpPr>
          <p:nvPr>
            <p:ph type="body" sz="quarter" idx="11"/>
          </p:nvPr>
        </p:nvSpPr>
        <p:spPr/>
        <p:txBody>
          <a:bodyPr/>
          <a:lstStyle/>
          <a:p>
            <a:r>
              <a:rPr lang="ja-JP" altLang="en-US" dirty="0"/>
              <a:t>⑥ 健康管理、衛生管理</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子どもの健康管理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8" name="表 27">
            <a:extLst>
              <a:ext uri="{FF2B5EF4-FFF2-40B4-BE49-F238E27FC236}">
                <a16:creationId xmlns:a16="http://schemas.microsoft.com/office/drawing/2014/main" id="{E4CACAE3-D69C-5FAE-D2B6-0B86CF330C0C}"/>
              </a:ext>
            </a:extLst>
          </p:cNvPr>
          <p:cNvGraphicFramePr>
            <a:graphicFrameLocks noGrp="1"/>
          </p:cNvGraphicFramePr>
          <p:nvPr/>
        </p:nvGraphicFramePr>
        <p:xfrm>
          <a:off x="755650" y="1923328"/>
          <a:ext cx="6516687" cy="770124"/>
        </p:xfrm>
        <a:graphic>
          <a:graphicData uri="http://schemas.openxmlformats.org/drawingml/2006/table">
            <a:tbl>
              <a:tblPr/>
              <a:tblGrid>
                <a:gridCol w="333699">
                  <a:extLst>
                    <a:ext uri="{9D8B030D-6E8A-4147-A177-3AD203B41FA5}">
                      <a16:colId xmlns:a16="http://schemas.microsoft.com/office/drawing/2014/main" val="20000"/>
                    </a:ext>
                  </a:extLst>
                </a:gridCol>
                <a:gridCol w="3028326">
                  <a:extLst>
                    <a:ext uri="{9D8B030D-6E8A-4147-A177-3AD203B41FA5}">
                      <a16:colId xmlns:a16="http://schemas.microsoft.com/office/drawing/2014/main" val="20003"/>
                    </a:ext>
                  </a:extLst>
                </a:gridCol>
                <a:gridCol w="195533">
                  <a:extLst>
                    <a:ext uri="{9D8B030D-6E8A-4147-A177-3AD203B41FA5}">
                      <a16:colId xmlns:a16="http://schemas.microsoft.com/office/drawing/2014/main" val="1151043236"/>
                    </a:ext>
                  </a:extLst>
                </a:gridCol>
                <a:gridCol w="2959129">
                  <a:extLst>
                    <a:ext uri="{9D8B030D-6E8A-4147-A177-3AD203B41FA5}">
                      <a16:colId xmlns:a16="http://schemas.microsoft.com/office/drawing/2014/main" val="1751192444"/>
                    </a:ext>
                  </a:extLst>
                </a:gridCol>
              </a:tblGrid>
              <a:tr h="116911">
                <a:tc gridSpan="4">
                  <a:txBody>
                    <a:bodyPr/>
                    <a:lstStyle/>
                    <a:p>
                      <a:pPr algn="ctr" rtl="0" fontAlgn="ctr">
                        <a:lnSpc>
                          <a:spcPct val="130000"/>
                        </a:lnSpc>
                        <a:spcAft>
                          <a:spcPts val="300"/>
                        </a:spcAft>
                      </a:pPr>
                      <a:r>
                        <a:rPr lang="ja-JP" altLang="en-US" sz="1050" b="1" i="0" u="none" strike="noStrike" dirty="0">
                          <a:solidFill>
                            <a:schemeClr val="bg1"/>
                          </a:solidFill>
                          <a:latin typeface="+mn-ea"/>
                          <a:ea typeface="+mn-ea"/>
                        </a:rPr>
                        <a:t>保健計画</a:t>
                      </a:r>
                      <a:endParaRPr lang="en-US" altLang="ja-JP"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526098">
                <a:tc>
                  <a:txBody>
                    <a:bodyPr/>
                    <a:lstStyle/>
                    <a:p>
                      <a:pPr algn="ctr" rtl="0" fontAlgn="ctr">
                        <a:lnSpc>
                          <a:spcPct val="100000"/>
                        </a:lnSpc>
                        <a:spcAft>
                          <a:spcPts val="300"/>
                        </a:spcAft>
                      </a:pPr>
                      <a:r>
                        <a:rPr lang="ja-JP" altLang="en-US" sz="800" b="0" i="0" u="none" strike="noStrike">
                          <a:solidFill>
                            <a:schemeClr val="tx1"/>
                          </a:solidFill>
                          <a:latin typeface="+mn-ea"/>
                          <a:ea typeface="+mn-ea"/>
                        </a:rPr>
                        <a:t>年間目標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生活リズムを整え、基本的生活習慣を身につける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体のしくみを知り、命の大切さを学ぶ</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戸外で体を使って十分遊び、丈夫な体をつくる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1007943" rtl="0" eaLnBrk="1" fontAlgn="ctr" latinLnBrk="0" hangingPunct="1">
                        <a:lnSpc>
                          <a:spcPct val="100000"/>
                        </a:lnSpc>
                        <a:spcBef>
                          <a:spcPts val="0"/>
                        </a:spcBef>
                        <a:spcAft>
                          <a:spcPts val="300"/>
                        </a:spcAft>
                        <a:buClrTx/>
                        <a:buSzTx/>
                        <a:buFont typeface="Arial" panose="020B0604020202020204" pitchFamily="34" charset="0"/>
                        <a:buNone/>
                        <a:tabLst/>
                        <a:defRPr/>
                      </a:pPr>
                      <a:r>
                        <a:rPr kumimoji="1" lang="ja-JP" altLang="en-US" sz="800" b="0" i="0" u="none" strike="noStrike" kern="1200" cap="none" spc="0" normalizeH="0" baseline="0" noProof="0">
                          <a:ln>
                            <a:noFill/>
                          </a:ln>
                          <a:solidFill>
                            <a:srgbClr val="000000"/>
                          </a:solidFill>
                          <a:effectLst/>
                          <a:uLnTx/>
                          <a:uFillTx/>
                          <a:latin typeface="+mn-lt"/>
                          <a:ea typeface="+mn-ea"/>
                          <a:cs typeface="+mn-cs"/>
                        </a:rPr>
                        <a:t>健康管理</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疾病の早期発見と感染予防　・心身の発達を助長する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事故防止、安全衛生に留意し、健康増進に関する指導</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職員の健康の維持と推進　・安全衛生　・知識の普及</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4" name="コンテンツ プレースホルダ 1">
            <a:extLst>
              <a:ext uri="{FF2B5EF4-FFF2-40B4-BE49-F238E27FC236}">
                <a16:creationId xmlns:a16="http://schemas.microsoft.com/office/drawing/2014/main" id="{22C11762-68E2-A3CF-9326-E75851B607F9}"/>
              </a:ext>
            </a:extLst>
          </p:cNvPr>
          <p:cNvSpPr txBox="1">
            <a:spLocks/>
          </p:cNvSpPr>
          <p:nvPr/>
        </p:nvSpPr>
        <p:spPr>
          <a:xfrm>
            <a:off x="755650" y="7470350"/>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年２回の健康診断以外にも、園内で感染症が流行した際やケガをした際の相談に乗ってもらうことができ、保護者様や保育士の心理的安心にもつながります。</a:t>
            </a:r>
          </a:p>
        </p:txBody>
      </p:sp>
      <p:graphicFrame>
        <p:nvGraphicFramePr>
          <p:cNvPr id="45" name="Group 55">
            <a:extLst>
              <a:ext uri="{FF2B5EF4-FFF2-40B4-BE49-F238E27FC236}">
                <a16:creationId xmlns:a16="http://schemas.microsoft.com/office/drawing/2014/main" id="{5FB0B8E2-2D2F-91D3-DAFF-FE3C2AD46AA2}"/>
              </a:ext>
            </a:extLst>
          </p:cNvPr>
          <p:cNvGraphicFramePr>
            <a:graphicFrameLocks noGrp="1"/>
          </p:cNvGraphicFramePr>
          <p:nvPr/>
        </p:nvGraphicFramePr>
        <p:xfrm>
          <a:off x="755649" y="712804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嘱託医の必要性について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FBEAEDC8-3FDC-988F-8D1E-6F1911FC1243}"/>
              </a:ext>
            </a:extLst>
          </p:cNvPr>
          <p:cNvGraphicFramePr>
            <a:graphicFrameLocks noGrp="1"/>
          </p:cNvGraphicFramePr>
          <p:nvPr/>
        </p:nvGraphicFramePr>
        <p:xfrm>
          <a:off x="755648" y="813080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急病や発熱時の配慮（運営の基本姿勢）</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9" name="コンテンツ プレースホルダ 1">
            <a:extLst>
              <a:ext uri="{FF2B5EF4-FFF2-40B4-BE49-F238E27FC236}">
                <a16:creationId xmlns:a16="http://schemas.microsoft.com/office/drawing/2014/main" id="{344AC933-1A5F-E77E-CEAF-48F6A6E87AC7}"/>
              </a:ext>
            </a:extLst>
          </p:cNvPr>
          <p:cNvSpPr txBox="1">
            <a:spLocks/>
          </p:cNvSpPr>
          <p:nvPr/>
        </p:nvSpPr>
        <p:spPr>
          <a:xfrm>
            <a:off x="755649" y="8471805"/>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発熱（平熱</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度）、または感染症の症状がみられる場合など、緊急連絡先</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保護者様</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へ連絡いたします。</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「〇〇度」と一律で発熱を定義するのではなく「個人差のある平熱</a:t>
            </a:r>
            <a:r>
              <a:rPr lang="en-US" altLang="ja-JP" sz="1100" b="1" kern="0" spc="50" dirty="0">
                <a:solidFill>
                  <a:schemeClr val="accent6"/>
                </a:solidFill>
                <a:effectLst/>
                <a:latin typeface="+mn-ea"/>
                <a:ea typeface="+mn-ea"/>
                <a:cs typeface="Meiryo UI" pitchFamily="50" charset="-128"/>
              </a:rPr>
              <a:t>+1</a:t>
            </a:r>
            <a:r>
              <a:rPr lang="ja-JP" altLang="en-US" sz="1100" b="1" kern="0" spc="50" dirty="0">
                <a:solidFill>
                  <a:schemeClr val="accent6"/>
                </a:solidFill>
                <a:effectLst/>
                <a:latin typeface="+mn-ea"/>
                <a:ea typeface="+mn-ea"/>
                <a:cs typeface="Meiryo UI" pitchFamily="50" charset="-128"/>
              </a:rPr>
              <a:t>度」</a:t>
            </a:r>
            <a:r>
              <a:rPr lang="ja-JP" altLang="en-US" sz="1100" kern="0" spc="50" dirty="0">
                <a:effectLst/>
                <a:latin typeface="+mn-ea"/>
                <a:ea typeface="+mn-ea"/>
                <a:cs typeface="Meiryo UI" pitchFamily="50" charset="-128"/>
              </a:rPr>
              <a:t>とすることで、極力お仕事の負担にならないように配慮いたします。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中のため、すぐにはお迎えに来られないケースも想定できます。お迎えに来られるまでの間は症状に応じ、他の子どもたちとは離れて過ごすなどの対応をいたします。また、緊急性のある場合は、保護者様の許可を受けた上で</a:t>
            </a:r>
            <a:r>
              <a:rPr lang="ja-JP" altLang="en-US" sz="1100" b="1" kern="0" spc="50" dirty="0">
                <a:solidFill>
                  <a:schemeClr val="accent6"/>
                </a:solidFill>
                <a:effectLst/>
                <a:latin typeface="+mn-ea"/>
                <a:ea typeface="+mn-ea"/>
                <a:cs typeface="Meiryo UI" pitchFamily="50" charset="-128"/>
              </a:rPr>
              <a:t>当社にて直接医師への受診対応</a:t>
            </a:r>
            <a:r>
              <a:rPr lang="ja-JP" altLang="en-US" sz="1100" kern="0" spc="50" dirty="0">
                <a:effectLst/>
                <a:latin typeface="+mn-ea"/>
                <a:ea typeface="+mn-ea"/>
                <a:cs typeface="Meiryo UI" pitchFamily="50" charset="-128"/>
              </a:rPr>
              <a:t>をいたします。</a:t>
            </a:r>
          </a:p>
        </p:txBody>
      </p:sp>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認可保育園同様に</a:t>
            </a:r>
            <a:r>
              <a:rPr lang="ja-JP" altLang="en-US" sz="1100" b="1" kern="0" spc="-30" dirty="0">
                <a:solidFill>
                  <a:schemeClr val="accent6"/>
                </a:solidFill>
                <a:effectLst/>
                <a:latin typeface="+mn-ea"/>
                <a:ea typeface="+mn-ea"/>
                <a:cs typeface="Meiryo UI" pitchFamily="50" charset="-128"/>
              </a:rPr>
              <a:t>保育園保健計画</a:t>
            </a:r>
            <a:r>
              <a:rPr lang="ja-JP" altLang="en-US" sz="1100" kern="0" spc="-30" dirty="0">
                <a:effectLst/>
                <a:latin typeface="+mn-ea"/>
                <a:ea typeface="+mn-ea"/>
                <a:cs typeface="Meiryo UI" pitchFamily="50" charset="-128"/>
              </a:rPr>
              <a:t>の作成・運用と共に、ガイドラインを基準に健康管理対策を徹底しております。</a:t>
            </a:r>
          </a:p>
        </p:txBody>
      </p:sp>
      <p:graphicFrame>
        <p:nvGraphicFramePr>
          <p:cNvPr id="22" name="表 21">
            <a:extLst>
              <a:ext uri="{FF2B5EF4-FFF2-40B4-BE49-F238E27FC236}">
                <a16:creationId xmlns:a16="http://schemas.microsoft.com/office/drawing/2014/main" id="{A76A2F89-2A11-C4BF-4334-DEF35AC72688}"/>
              </a:ext>
            </a:extLst>
          </p:cNvPr>
          <p:cNvGraphicFramePr>
            <a:graphicFrameLocks noGrp="1"/>
          </p:cNvGraphicFramePr>
          <p:nvPr/>
        </p:nvGraphicFramePr>
        <p:xfrm>
          <a:off x="755650" y="2693452"/>
          <a:ext cx="6516688" cy="4338809"/>
        </p:xfrm>
        <a:graphic>
          <a:graphicData uri="http://schemas.openxmlformats.org/drawingml/2006/table">
            <a:tbl>
              <a:tblPr/>
              <a:tblGrid>
                <a:gridCol w="253520">
                  <a:extLst>
                    <a:ext uri="{9D8B030D-6E8A-4147-A177-3AD203B41FA5}">
                      <a16:colId xmlns:a16="http://schemas.microsoft.com/office/drawing/2014/main" val="20000"/>
                    </a:ext>
                  </a:extLst>
                </a:gridCol>
                <a:gridCol w="1565792">
                  <a:extLst>
                    <a:ext uri="{9D8B030D-6E8A-4147-A177-3AD203B41FA5}">
                      <a16:colId xmlns:a16="http://schemas.microsoft.com/office/drawing/2014/main" val="20003"/>
                    </a:ext>
                  </a:extLst>
                </a:gridCol>
                <a:gridCol w="1565792">
                  <a:extLst>
                    <a:ext uri="{9D8B030D-6E8A-4147-A177-3AD203B41FA5}">
                      <a16:colId xmlns:a16="http://schemas.microsoft.com/office/drawing/2014/main" val="2281491960"/>
                    </a:ext>
                  </a:extLst>
                </a:gridCol>
                <a:gridCol w="1565792">
                  <a:extLst>
                    <a:ext uri="{9D8B030D-6E8A-4147-A177-3AD203B41FA5}">
                      <a16:colId xmlns:a16="http://schemas.microsoft.com/office/drawing/2014/main" val="1151043236"/>
                    </a:ext>
                  </a:extLst>
                </a:gridCol>
                <a:gridCol w="1565792">
                  <a:extLst>
                    <a:ext uri="{9D8B030D-6E8A-4147-A177-3AD203B41FA5}">
                      <a16:colId xmlns:a16="http://schemas.microsoft.com/office/drawing/2014/main" val="1751192444"/>
                    </a:ext>
                  </a:extLst>
                </a:gridCol>
              </a:tblGrid>
              <a:tr h="116911">
                <a:tc>
                  <a:txBody>
                    <a:bodyPr/>
                    <a:lstStyle/>
                    <a:p>
                      <a:pPr algn="ctr" rtl="0" fontAlgn="ctr">
                        <a:lnSpc>
                          <a:spcPct val="130000"/>
                        </a:lnSpc>
                        <a:spcAft>
                          <a:spcPts val="300"/>
                        </a:spcAft>
                      </a:pP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I</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(4</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~6</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endParaRPr lang="ja-JP" altLang="en-US" sz="105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Ⅱ</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(7</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~9</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Ⅲ</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(10</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~12</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spcAft>
                          <a:spcPts val="300"/>
                        </a:spcAft>
                      </a:pPr>
                      <a:r>
                        <a:rPr lang="en-US" altLang="ja-JP" sz="1050" b="1" i="0" u="none" strike="noStrike" dirty="0">
                          <a:solidFill>
                            <a:schemeClr val="bg1"/>
                          </a:solidFill>
                          <a:latin typeface="+mn-ea"/>
                          <a:ea typeface="+mn-ea"/>
                        </a:rPr>
                        <a:t>Ⅳ</a:t>
                      </a:r>
                      <a:r>
                        <a:rPr lang="ja-JP" altLang="en-US" sz="1050" b="1" i="0" u="none" strike="noStrike">
                          <a:solidFill>
                            <a:schemeClr val="bg1"/>
                          </a:solidFill>
                          <a:latin typeface="+mn-ea"/>
                          <a:ea typeface="+mn-ea"/>
                        </a:rPr>
                        <a:t>期</a:t>
                      </a:r>
                      <a:r>
                        <a:rPr lang="en-US" altLang="ja-JP" sz="1050" b="1" i="0" u="none" strike="noStrike" dirty="0">
                          <a:solidFill>
                            <a:schemeClr val="bg1"/>
                          </a:solidFill>
                          <a:latin typeface="+mn-ea"/>
                          <a:ea typeface="+mn-ea"/>
                        </a:rPr>
                        <a:t>(1</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~3</a:t>
                      </a:r>
                      <a:r>
                        <a:rPr lang="ja-JP" altLang="en-US" sz="1050" b="1" i="0" u="none" strike="noStrike">
                          <a:solidFill>
                            <a:schemeClr val="bg1"/>
                          </a:solidFill>
                          <a:latin typeface="+mn-ea"/>
                          <a:ea typeface="+mn-ea"/>
                        </a:rPr>
                        <a:t>月</a:t>
                      </a:r>
                      <a:r>
                        <a:rPr lang="en-US" altLang="ja-JP" sz="1050" b="1" i="0" u="none" strike="noStrike" dirty="0">
                          <a:solidFill>
                            <a:schemeClr val="bg1"/>
                          </a:solidFill>
                          <a:latin typeface="+mn-ea"/>
                          <a:ea typeface="+mn-ea"/>
                        </a:rPr>
                        <a:t>) </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344804">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感染症対策</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新しい環境に慣れ、生活リズムを整える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戸外で元気に遊ぶ</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梅雨期の衛生に気をつける</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避難訓練に参加し、身を守り、生きる力を培う</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夏の暑さに留意し、 暑さに負けない体をつくる </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適度な運動、休息をとり、心身の疲れが癒されるようにする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戸外遊びを通して、体力の増進を図る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風邪の予防に努め、積極的に健康増進を図ることが出来るようにする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薄着で過ごしたり、 戸外で全身運動をし、寒さに負けない体力づくりをする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2957">
                <a:tc>
                  <a:txBody>
                    <a:bodyPr/>
                    <a:lstStyle/>
                    <a:p>
                      <a:pPr algn="ctr" rtl="0" fontAlgn="ctr">
                        <a:lnSpc>
                          <a:spcPct val="100000"/>
                        </a:lnSpc>
                        <a:spcAft>
                          <a:spcPts val="300"/>
                        </a:spcAft>
                      </a:pPr>
                      <a:r>
                        <a:rPr lang="ja-JP" altLang="en-US" sz="800" b="0" i="0" u="none" strike="noStrike">
                          <a:solidFill>
                            <a:schemeClr val="tx1"/>
                          </a:solidFill>
                          <a:latin typeface="+mn-ea"/>
                          <a:ea typeface="+mn-ea"/>
                        </a:rPr>
                        <a:t>活動内容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内科検診・歯科検診・手洗い指導</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昼食後の歯磨き </a:t>
                      </a:r>
                      <a:r>
                        <a:rPr lang="en-US" altLang="ja-JP" sz="700" b="0" i="0" u="none" strike="noStrike" dirty="0">
                          <a:solidFill>
                            <a:schemeClr val="tx1"/>
                          </a:solidFill>
                          <a:latin typeface="+mn-ea"/>
                          <a:ea typeface="+mn-ea"/>
                        </a:rPr>
                        <a:t>( 2</a:t>
                      </a:r>
                      <a:r>
                        <a:rPr lang="ja-JP" altLang="en-US" sz="700" b="0" i="0" u="none" strike="noStrike">
                          <a:solidFill>
                            <a:schemeClr val="tx1"/>
                          </a:solidFill>
                          <a:latin typeface="+mn-ea"/>
                          <a:ea typeface="+mn-ea"/>
                        </a:rPr>
                        <a:t>歳児以上</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身体測定</a:t>
                      </a:r>
                      <a:r>
                        <a:rPr lang="en-US" altLang="ja-JP" sz="700" b="0" i="0" u="none" strike="noStrike" dirty="0">
                          <a:solidFill>
                            <a:schemeClr val="tx1"/>
                          </a:solidFill>
                          <a:latin typeface="+mn-ea"/>
                          <a:ea typeface="+mn-ea"/>
                        </a:rPr>
                        <a:t>(</a:t>
                      </a:r>
                      <a:r>
                        <a:rPr lang="ja-JP" altLang="en-US" sz="700" b="0" i="0" u="none" strike="noStrike">
                          <a:solidFill>
                            <a:schemeClr val="tx1"/>
                          </a:solidFill>
                          <a:latin typeface="+mn-ea"/>
                          <a:ea typeface="+mn-ea"/>
                        </a:rPr>
                        <a:t>毎月</a:t>
                      </a:r>
                      <a:r>
                        <a:rPr lang="en-US" altLang="ja-JP" sz="700" b="0" i="0" u="none" strike="noStrike" dirty="0">
                          <a:solidFill>
                            <a:schemeClr val="tx1"/>
                          </a:solidFill>
                          <a:latin typeface="+mn-ea"/>
                          <a:ea typeface="+mn-ea"/>
                        </a:rPr>
                        <a:t>1</a:t>
                      </a:r>
                      <a:r>
                        <a:rPr lang="ja-JP" altLang="en-US" sz="700" b="0" i="0" u="none" strike="noStrike">
                          <a:solidFill>
                            <a:schemeClr val="tx1"/>
                          </a:solidFill>
                          <a:latin typeface="+mn-ea"/>
                          <a:ea typeface="+mn-ea"/>
                        </a:rPr>
                        <a:t>回</a:t>
                      </a:r>
                      <a:r>
                        <a:rPr lang="en-US" altLang="ja-JP" sz="700" b="0" i="0" u="none" strike="noStrike" dirty="0">
                          <a:solidFill>
                            <a:schemeClr val="tx1"/>
                          </a:solidFill>
                          <a:latin typeface="+mn-ea"/>
                          <a:ea typeface="+mn-ea"/>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水遊びの安全衛生管理、健康管理</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生活リズムを整え、 体力の回復に努める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感染症予防や対応確認</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手洗い、うがいの指導・励行</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内科検診</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endParaRPr kumimoji="1" lang="ja-JP" altLang="en-US" sz="700" b="0" i="0" u="none" strike="noStrike" kern="1200" cap="none" spc="0" normalizeH="0" baseline="0" noProof="0">
                        <a:ln>
                          <a:noFill/>
                        </a:ln>
                        <a:solidFill>
                          <a:srgbClr val="000000"/>
                        </a:solidFill>
                        <a:effectLst/>
                        <a:uLnTx/>
                        <a:uFillTx/>
                        <a:latin typeface="+mn-lt"/>
                        <a:ea typeface="+mn-ea"/>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418014"/>
                  </a:ext>
                </a:extLst>
              </a:tr>
              <a:tr h="447023">
                <a:tc>
                  <a:txBody>
                    <a:bodyPr/>
                    <a:lstStyle/>
                    <a:p>
                      <a:pPr algn="ctr" rtl="0" fontAlgn="ctr">
                        <a:lnSpc>
                          <a:spcPct val="100000"/>
                        </a:lnSpc>
                        <a:spcAft>
                          <a:spcPts val="300"/>
                        </a:spcAft>
                      </a:pPr>
                      <a:r>
                        <a:rPr lang="ja-JP" altLang="en-US" sz="800" b="0" i="0" u="none" strike="noStrike">
                          <a:solidFill>
                            <a:schemeClr val="tx1"/>
                          </a:solidFill>
                          <a:latin typeface="+mn-ea"/>
                          <a:ea typeface="+mn-ea"/>
                        </a:rPr>
                        <a:t>留意点</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新入園児の既往症、予防接種履歴、体質、偏食等の状況を把握</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保健的な環境づくりと安全な環境の維持 </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絵本や歯磨きごっこで歯の大切さを知り、健康に関心が持てるようにする</a:t>
                      </a:r>
                      <a:endParaRPr lang="en-US" altLang="ja-JP" sz="700" b="0" i="0" u="none" strike="noStrike" dirty="0">
                        <a:solidFill>
                          <a:schemeClr val="tx1"/>
                        </a:solidFill>
                        <a:latin typeface="+mn-ea"/>
                        <a:ea typeface="+mn-ea"/>
                      </a:endParaRP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保育室の室温・湿度・換気に配慮する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水遊び前に体温、 皮膚、 眼など子どもの状況を確認する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外気温の差から、 体温上昇と水分補給に配慮</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夏の疲れに注意し、 体重減少、食欲不振その他、 健康状態の把握</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気温や運動量によって衣服を調節する。 また体調に合わせ薄着の習慣を身に付け健康な生活を作り出せるようにする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手洗い・うがいの指導を行い、習慣付ける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感染性胃腸炎、</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RS</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ウィルスに注意す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インフルエンザ、流行性嘔吐下痢症等の発生が増える時期なので早期発見・予防に努める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室内遊びが増える為、室内環境、環境整備に特に気をつける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鼻のかみ方、咳の仕方に留意する</a:t>
                      </a:r>
                      <a:endParaRPr kumimoji="1" lang="ja-JP" altLang="en-US" sz="700" b="0" i="0" u="none" strike="noStrike" kern="1200" cap="none" spc="0" normalizeH="0" baseline="0" noProof="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982870"/>
                  </a:ext>
                </a:extLst>
              </a:tr>
              <a:tr h="1094586">
                <a:tc>
                  <a:txBody>
                    <a:bodyPr/>
                    <a:lstStyle/>
                    <a:p>
                      <a:pPr algn="ctr" rtl="0" fontAlgn="ctr">
                        <a:lnSpc>
                          <a:spcPct val="100000"/>
                        </a:lnSpc>
                        <a:spcAft>
                          <a:spcPts val="300"/>
                        </a:spcAft>
                      </a:pPr>
                      <a:r>
                        <a:rPr lang="ja-JP" altLang="en-US" sz="800" b="0" i="0" u="none" strike="noStrike" dirty="0">
                          <a:solidFill>
                            <a:schemeClr val="tx1"/>
                          </a:solidFill>
                          <a:latin typeface="+mn-ea"/>
                          <a:ea typeface="+mn-ea"/>
                        </a:rPr>
                        <a:t>保護者様への保健指導</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発育状況確認票の記入、確認</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食物アレルギーに対する指示書、 診断書の提出</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健康管理の説明 </a:t>
                      </a:r>
                      <a:r>
                        <a:rPr lang="en-US" altLang="ja-JP" sz="700" b="0" i="0" u="none" strike="noStrike" dirty="0">
                          <a:solidFill>
                            <a:schemeClr val="tx1"/>
                          </a:solidFill>
                          <a:latin typeface="+mn-ea"/>
                          <a:ea typeface="+mn-ea"/>
                        </a:rPr>
                        <a:t>(</a:t>
                      </a:r>
                      <a:r>
                        <a:rPr lang="ja-JP" altLang="en-US" sz="700" b="0" i="0" u="none" strike="noStrike" dirty="0">
                          <a:solidFill>
                            <a:schemeClr val="tx1"/>
                          </a:solidFill>
                          <a:latin typeface="+mn-ea"/>
                          <a:ea typeface="+mn-ea"/>
                        </a:rPr>
                        <a:t>与薬・感染症・服装等</a:t>
                      </a:r>
                      <a:r>
                        <a:rPr lang="en-US" altLang="ja-JP" sz="700" b="0" i="0" u="none" strike="noStrike" dirty="0">
                          <a:solidFill>
                            <a:schemeClr val="tx1"/>
                          </a:solidFill>
                          <a:latin typeface="+mn-ea"/>
                          <a:ea typeface="+mn-ea"/>
                        </a:rPr>
                        <a:t>)</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内科検診や歯科検診の結果報告</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dirty="0">
                          <a:solidFill>
                            <a:schemeClr val="tx1"/>
                          </a:solidFill>
                          <a:latin typeface="+mn-ea"/>
                          <a:ea typeface="+mn-ea"/>
                        </a:rPr>
                        <a:t>予防接種の推奨</a:t>
                      </a:r>
                      <a:endParaRPr lang="en-US" altLang="ja-JP" sz="7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夏の感染症や暑い時期の過ごし方について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特に夜間のクーラーや外出時の熱中症対策など</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食事の工夫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冷たいものの摂取に注意</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 </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や生活リズムを整える大切さを伝える</a:t>
                      </a:r>
                      <a:endParaRPr kumimoji="1" lang="en-US" altLang="ja-JP" sz="700" b="0" i="0" u="none" strike="noStrike" kern="1200" cap="none" spc="0" normalizeH="0" baseline="0" noProof="0" dirty="0">
                        <a:ln>
                          <a:noFill/>
                        </a:ln>
                        <a:solidFill>
                          <a:srgbClr val="000000"/>
                        </a:solidFill>
                        <a:effectLst/>
                        <a:uLnTx/>
                        <a:uFillTx/>
                        <a:latin typeface="+mn-lt"/>
                        <a:ea typeface="+mn-ea"/>
                        <a:cs typeface="+mn-cs"/>
                      </a:endParaRP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爪や頭髪の清潔点検を呼び掛ける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薄着の習慣をつけるように働きかける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手洗い、うがい励行の大切さを伝える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活動しやすい衣服、靴を用意して頂く</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暖房使用時の諸注意、熱傷事故の予防などについて知らせる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冬の感染症について知らせ、初期段階での対応、治療を促す</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生活リズムを整え、朝食の大切さを知らせる</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進級、進学にあたり予防接種の漏れはないか確認する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488760"/>
                  </a:ext>
                </a:extLst>
              </a:tr>
              <a:tr h="414167">
                <a:tc>
                  <a:txBody>
                    <a:bodyPr/>
                    <a:lstStyle/>
                    <a:p>
                      <a:pPr algn="ctr" rtl="0" fontAlgn="ctr">
                        <a:lnSpc>
                          <a:spcPct val="100000"/>
                        </a:lnSpc>
                        <a:spcAft>
                          <a:spcPts val="300"/>
                        </a:spcAft>
                      </a:pPr>
                      <a:r>
                        <a:rPr lang="ja-JP" altLang="en-US" sz="800" b="0" i="0" u="none" strike="noStrike">
                          <a:solidFill>
                            <a:schemeClr val="tx1"/>
                          </a:solidFill>
                          <a:latin typeface="+mn-ea"/>
                          <a:ea typeface="+mn-ea"/>
                        </a:rPr>
                        <a:t>環境整備</a:t>
                      </a:r>
                      <a:endParaRPr lang="ja-JP" altLang="en-US" sz="8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救急用品の点検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室内備品や玩具の安全点検</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園庭の固定遊具の安全点検・</a:t>
                      </a:r>
                      <a:br>
                        <a:rPr lang="en-US" altLang="ja-JP" sz="700" b="0" i="0" u="none" strike="noStrike" dirty="0">
                          <a:solidFill>
                            <a:schemeClr val="tx1"/>
                          </a:solidFill>
                          <a:latin typeface="+mn-ea"/>
                          <a:ea typeface="+mn-ea"/>
                        </a:rPr>
                      </a:br>
                      <a:r>
                        <a:rPr lang="ja-JP" altLang="en-US" sz="700" b="0" i="0" u="none" strike="noStrike">
                          <a:solidFill>
                            <a:schemeClr val="tx1"/>
                          </a:solidFill>
                          <a:latin typeface="+mn-ea"/>
                          <a:ea typeface="+mn-ea"/>
                        </a:rPr>
                        <a:t>園庭整備</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布団の日光消毒</a:t>
                      </a:r>
                    </a:p>
                    <a:p>
                      <a:pPr marL="90488" indent="-90488" algn="l" rtl="0" fontAlgn="ctr">
                        <a:lnSpc>
                          <a:spcPct val="100000"/>
                        </a:lnSpc>
                        <a:spcAft>
                          <a:spcPts val="300"/>
                        </a:spcAft>
                        <a:buFont typeface="Arial" panose="020B0604020202020204" pitchFamily="34" charset="0"/>
                        <a:buChar char="•"/>
                        <a:tabLst/>
                      </a:pPr>
                      <a:r>
                        <a:rPr lang="ja-JP" altLang="en-US" sz="700" b="0" i="0" u="none" strike="noStrike">
                          <a:solidFill>
                            <a:schemeClr val="tx1"/>
                          </a:solidFill>
                          <a:latin typeface="+mn-ea"/>
                          <a:ea typeface="+mn-ea"/>
                        </a:rPr>
                        <a:t>保育園周辺の清掃整備</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a:ln>
                            <a:noFill/>
                          </a:ln>
                          <a:solidFill>
                            <a:srgbClr val="000000"/>
                          </a:solidFill>
                          <a:effectLst/>
                          <a:uLnTx/>
                          <a:uFillTx/>
                          <a:latin typeface="+mn-lt"/>
                          <a:ea typeface="+mn-ea"/>
                          <a:cs typeface="+mn-cs"/>
                        </a:rPr>
                        <a:t>水遊び用の玩具は、使用後、日光にあてて乾燥させる</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運動用具の安全点検</a:t>
                      </a:r>
                    </a:p>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嘔吐及び下痢の処理の仕方を確実に行なう </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嘔吐・下痢が</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1</a:t>
                      </a:r>
                      <a:r>
                        <a:rPr kumimoji="1" lang="ja-JP" altLang="en-US" sz="700" b="0" i="0" u="none" strike="noStrike" kern="1200" cap="none" spc="0" normalizeH="0" baseline="0" noProof="0" dirty="0">
                          <a:ln>
                            <a:noFill/>
                          </a:ln>
                          <a:solidFill>
                            <a:srgbClr val="000000"/>
                          </a:solidFill>
                          <a:effectLst/>
                          <a:uLnTx/>
                          <a:uFillTx/>
                          <a:latin typeface="+mn-lt"/>
                          <a:ea typeface="+mn-ea"/>
                          <a:cs typeface="+mn-cs"/>
                        </a:rPr>
                        <a:t>名でも発症したら感染の有無に関わらず消毒液を次亜塩素酸系に変更</a:t>
                      </a:r>
                      <a:r>
                        <a:rPr kumimoji="1" lang="en-US" altLang="ja-JP" sz="700" b="0" i="0" u="none" strike="noStrike" kern="1200" cap="none" spc="0" normalizeH="0" baseline="0" noProof="0" dirty="0">
                          <a:ln>
                            <a:noFill/>
                          </a:ln>
                          <a:solidFill>
                            <a:srgbClr val="000000"/>
                          </a:solidFill>
                          <a:effectLst/>
                          <a:uLnTx/>
                          <a:uFillTx/>
                          <a:latin typeface="+mn-lt"/>
                          <a:ea typeface="+mn-ea"/>
                          <a:cs typeface="+mn-cs"/>
                        </a:rPr>
                        <a:t>)</a:t>
                      </a: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90488" marR="0" lvl="0" indent="-90488" algn="l" defTabSz="1007943" rtl="0" eaLnBrk="1" fontAlgn="ctr" latinLnBrk="0" hangingPunct="1">
                        <a:lnSpc>
                          <a:spcPct val="100000"/>
                        </a:lnSpc>
                        <a:spcBef>
                          <a:spcPts val="0"/>
                        </a:spcBef>
                        <a:spcAft>
                          <a:spcPts val="30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n-lt"/>
                          <a:ea typeface="+mn-ea"/>
                          <a:cs typeface="+mn-cs"/>
                        </a:rPr>
                        <a:t>感染症についての確認・徹底</a:t>
                      </a:r>
                      <a:endParaRPr kumimoji="1" lang="ja-JP" altLang="en-US" sz="700" b="0" i="0" u="none" strike="noStrike" kern="1200" cap="none" spc="0" normalizeH="0" baseline="0" noProof="0" dirty="0">
                        <a:ln>
                          <a:noFill/>
                        </a:ln>
                        <a:solidFill>
                          <a:srgbClr val="000000"/>
                        </a:solidFill>
                        <a:effectLst/>
                        <a:uLnTx/>
                        <a:uFillTx/>
                        <a:latin typeface="Meiryo UI"/>
                        <a:ea typeface="Meiryo UI"/>
                        <a:cs typeface="+mn-cs"/>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47705"/>
                  </a:ext>
                </a:extLst>
              </a:tr>
            </a:tbl>
          </a:graphicData>
        </a:graphic>
      </p:graphicFrame>
      <p:sp>
        <p:nvSpPr>
          <p:cNvPr id="30" name="フリーフォーム 29">
            <a:extLst>
              <a:ext uri="{FF2B5EF4-FFF2-40B4-BE49-F238E27FC236}">
                <a16:creationId xmlns:a16="http://schemas.microsoft.com/office/drawing/2014/main" id="{34F9C77A-C5EA-3791-F2AF-5EE65910B3C5}"/>
              </a:ext>
            </a:extLst>
          </p:cNvPr>
          <p:cNvSpPr/>
          <p:nvPr/>
        </p:nvSpPr>
        <p:spPr bwMode="auto">
          <a:xfrm>
            <a:off x="1377462" y="3563815"/>
            <a:ext cx="5849815" cy="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1" name="フリーフォーム 30">
            <a:extLst>
              <a:ext uri="{FF2B5EF4-FFF2-40B4-BE49-F238E27FC236}">
                <a16:creationId xmlns:a16="http://schemas.microsoft.com/office/drawing/2014/main" id="{7F5EB9C6-0824-C918-2B55-89E9CB7E3C0B}"/>
              </a:ext>
            </a:extLst>
          </p:cNvPr>
          <p:cNvSpPr/>
          <p:nvPr/>
        </p:nvSpPr>
        <p:spPr bwMode="auto">
          <a:xfrm flipV="1">
            <a:off x="5169477" y="3698627"/>
            <a:ext cx="205780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2" name="フリーフォーム 31">
            <a:extLst>
              <a:ext uri="{FF2B5EF4-FFF2-40B4-BE49-F238E27FC236}">
                <a16:creationId xmlns:a16="http://schemas.microsoft.com/office/drawing/2014/main" id="{DB349B53-EB8E-B1EC-C820-09756886CD19}"/>
              </a:ext>
            </a:extLst>
          </p:cNvPr>
          <p:cNvSpPr/>
          <p:nvPr/>
        </p:nvSpPr>
        <p:spPr bwMode="auto">
          <a:xfrm flipV="1">
            <a:off x="5304559" y="3854489"/>
            <a:ext cx="1922718"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3" name="フリーフォーム 32">
            <a:extLst>
              <a:ext uri="{FF2B5EF4-FFF2-40B4-BE49-F238E27FC236}">
                <a16:creationId xmlns:a16="http://schemas.microsoft.com/office/drawing/2014/main" id="{167C1003-8D10-71A1-FEBF-02185BAA3260}"/>
              </a:ext>
            </a:extLst>
          </p:cNvPr>
          <p:cNvSpPr/>
          <p:nvPr/>
        </p:nvSpPr>
        <p:spPr bwMode="auto">
          <a:xfrm>
            <a:off x="2291195" y="3906982"/>
            <a:ext cx="4851883" cy="181841"/>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4" name="フリーフォーム 33">
            <a:extLst>
              <a:ext uri="{FF2B5EF4-FFF2-40B4-BE49-F238E27FC236}">
                <a16:creationId xmlns:a16="http://schemas.microsoft.com/office/drawing/2014/main" id="{B7256F93-F310-4D5C-CEF4-9D982F24B0F6}"/>
              </a:ext>
            </a:extLst>
          </p:cNvPr>
          <p:cNvSpPr/>
          <p:nvPr/>
        </p:nvSpPr>
        <p:spPr bwMode="auto">
          <a:xfrm>
            <a:off x="1906733" y="4021064"/>
            <a:ext cx="5309754" cy="102316"/>
          </a:xfrm>
          <a:custGeom>
            <a:avLst/>
            <a:gdLst>
              <a:gd name="connsiteX0" fmla="*/ 0 w 4925291"/>
              <a:gd name="connsiteY0" fmla="*/ 0 h 181841"/>
              <a:gd name="connsiteX1" fmla="*/ 218210 w 4925291"/>
              <a:gd name="connsiteY1" fmla="*/ 0 h 181841"/>
              <a:gd name="connsiteX2" fmla="*/ 218210 w 4925291"/>
              <a:gd name="connsiteY2" fmla="*/ 181841 h 181841"/>
              <a:gd name="connsiteX3" fmla="*/ 4925291 w 4925291"/>
              <a:gd name="connsiteY3" fmla="*/ 181841 h 181841"/>
            </a:gdLst>
            <a:ahLst/>
            <a:cxnLst>
              <a:cxn ang="0">
                <a:pos x="connsiteX0" y="connsiteY0"/>
              </a:cxn>
              <a:cxn ang="0">
                <a:pos x="connsiteX1" y="connsiteY1"/>
              </a:cxn>
              <a:cxn ang="0">
                <a:pos x="connsiteX2" y="connsiteY2"/>
              </a:cxn>
              <a:cxn ang="0">
                <a:pos x="connsiteX3" y="connsiteY3"/>
              </a:cxn>
            </a:cxnLst>
            <a:rect l="l" t="t" r="r" b="b"/>
            <a:pathLst>
              <a:path w="4925291" h="181841">
                <a:moveTo>
                  <a:pt x="0" y="0"/>
                </a:moveTo>
                <a:lnTo>
                  <a:pt x="218210" y="0"/>
                </a:lnTo>
                <a:lnTo>
                  <a:pt x="218210" y="181841"/>
                </a:lnTo>
                <a:lnTo>
                  <a:pt x="4925291" y="181841"/>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5" name="フリーフォーム 34">
            <a:extLst>
              <a:ext uri="{FF2B5EF4-FFF2-40B4-BE49-F238E27FC236}">
                <a16:creationId xmlns:a16="http://schemas.microsoft.com/office/drawing/2014/main" id="{D8045949-BE30-7787-288B-C2E1F1CEAB80}"/>
              </a:ext>
            </a:extLst>
          </p:cNvPr>
          <p:cNvSpPr/>
          <p:nvPr/>
        </p:nvSpPr>
        <p:spPr bwMode="auto">
          <a:xfrm flipV="1">
            <a:off x="2523157" y="4960486"/>
            <a:ext cx="4704120"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38" name="フリーフォーム 37">
            <a:extLst>
              <a:ext uri="{FF2B5EF4-FFF2-40B4-BE49-F238E27FC236}">
                <a16:creationId xmlns:a16="http://schemas.microsoft.com/office/drawing/2014/main" id="{0289FCBA-F9DD-53C3-90A9-7F7E947DD539}"/>
              </a:ext>
            </a:extLst>
          </p:cNvPr>
          <p:cNvSpPr/>
          <p:nvPr/>
        </p:nvSpPr>
        <p:spPr bwMode="auto">
          <a:xfrm>
            <a:off x="2374006" y="5881352"/>
            <a:ext cx="4820991" cy="197476"/>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39" name="フリーフォーム 38">
            <a:extLst>
              <a:ext uri="{FF2B5EF4-FFF2-40B4-BE49-F238E27FC236}">
                <a16:creationId xmlns:a16="http://schemas.microsoft.com/office/drawing/2014/main" id="{A339237A-0C8A-8CDC-F1D7-DA49E2910675}"/>
              </a:ext>
            </a:extLst>
          </p:cNvPr>
          <p:cNvSpPr/>
          <p:nvPr/>
        </p:nvSpPr>
        <p:spPr bwMode="auto">
          <a:xfrm flipV="1">
            <a:off x="3970985" y="5940982"/>
            <a:ext cx="3256291" cy="45719"/>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0" name="フリーフォーム 39">
            <a:extLst>
              <a:ext uri="{FF2B5EF4-FFF2-40B4-BE49-F238E27FC236}">
                <a16:creationId xmlns:a16="http://schemas.microsoft.com/office/drawing/2014/main" id="{52F37A6A-0EE4-57A3-786C-E5CAE46E5C12}"/>
              </a:ext>
            </a:extLst>
          </p:cNvPr>
          <p:cNvSpPr/>
          <p:nvPr/>
        </p:nvSpPr>
        <p:spPr bwMode="auto">
          <a:xfrm>
            <a:off x="1772992" y="6032318"/>
            <a:ext cx="5422005" cy="102317"/>
          </a:xfrm>
          <a:custGeom>
            <a:avLst/>
            <a:gdLst>
              <a:gd name="connsiteX0" fmla="*/ 0 w 4820991"/>
              <a:gd name="connsiteY0" fmla="*/ 0 h 197476"/>
              <a:gd name="connsiteX1" fmla="*/ 120202 w 4820991"/>
              <a:gd name="connsiteY1" fmla="*/ 0 h 197476"/>
              <a:gd name="connsiteX2" fmla="*/ 120202 w 4820991"/>
              <a:gd name="connsiteY2" fmla="*/ 197476 h 197476"/>
              <a:gd name="connsiteX3" fmla="*/ 287628 w 4820991"/>
              <a:gd name="connsiteY3" fmla="*/ 197476 h 197476"/>
              <a:gd name="connsiteX4" fmla="*/ 4820991 w 4820991"/>
              <a:gd name="connsiteY4" fmla="*/ 197476 h 1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991" h="197476">
                <a:moveTo>
                  <a:pt x="0" y="0"/>
                </a:moveTo>
                <a:lnTo>
                  <a:pt x="120202" y="0"/>
                </a:lnTo>
                <a:lnTo>
                  <a:pt x="120202" y="197476"/>
                </a:lnTo>
                <a:lnTo>
                  <a:pt x="287628" y="197476"/>
                </a:lnTo>
                <a:lnTo>
                  <a:pt x="4820991" y="197476"/>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endParaRPr lang="ja-JP" altLang="en-US"/>
          </a:p>
        </p:txBody>
      </p:sp>
      <p:sp>
        <p:nvSpPr>
          <p:cNvPr id="41" name="フリーフォーム 40">
            <a:extLst>
              <a:ext uri="{FF2B5EF4-FFF2-40B4-BE49-F238E27FC236}">
                <a16:creationId xmlns:a16="http://schemas.microsoft.com/office/drawing/2014/main" id="{C0A423BA-5140-D3E6-2BD9-814FD742E85B}"/>
              </a:ext>
            </a:extLst>
          </p:cNvPr>
          <p:cNvSpPr/>
          <p:nvPr/>
        </p:nvSpPr>
        <p:spPr bwMode="auto">
          <a:xfrm flipV="1">
            <a:off x="4928315" y="6759655"/>
            <a:ext cx="2298962" cy="83510"/>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2" name="右大かっこ 41">
            <a:extLst>
              <a:ext uri="{FF2B5EF4-FFF2-40B4-BE49-F238E27FC236}">
                <a16:creationId xmlns:a16="http://schemas.microsoft.com/office/drawing/2014/main" id="{F24F8FE8-B5AC-1D88-653D-45AAFF37B103}"/>
              </a:ext>
            </a:extLst>
          </p:cNvPr>
          <p:cNvSpPr/>
          <p:nvPr/>
        </p:nvSpPr>
        <p:spPr bwMode="auto">
          <a:xfrm>
            <a:off x="2137893" y="6241763"/>
            <a:ext cx="153302" cy="730000"/>
          </a:xfrm>
          <a:prstGeom prst="rightBracket">
            <a:avLst/>
          </a:pr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
        <p:nvSpPr>
          <p:cNvPr id="43" name="フリーフォーム 42">
            <a:extLst>
              <a:ext uri="{FF2B5EF4-FFF2-40B4-BE49-F238E27FC236}">
                <a16:creationId xmlns:a16="http://schemas.microsoft.com/office/drawing/2014/main" id="{C430C9C6-9693-3E45-68B6-53432234C85E}"/>
              </a:ext>
            </a:extLst>
          </p:cNvPr>
          <p:cNvSpPr/>
          <p:nvPr/>
        </p:nvSpPr>
        <p:spPr bwMode="auto">
          <a:xfrm flipV="1">
            <a:off x="2288145" y="6836927"/>
            <a:ext cx="4928341" cy="113365"/>
          </a:xfrm>
          <a:custGeom>
            <a:avLst/>
            <a:gdLst>
              <a:gd name="connsiteX0" fmla="*/ 0 w 5849815"/>
              <a:gd name="connsiteY0" fmla="*/ 0 h 70339"/>
              <a:gd name="connsiteX1" fmla="*/ 5849815 w 5849815"/>
              <a:gd name="connsiteY1" fmla="*/ 0 h 70339"/>
              <a:gd name="connsiteX2" fmla="*/ 5849815 w 5849815"/>
              <a:gd name="connsiteY2" fmla="*/ 70339 h 70339"/>
              <a:gd name="connsiteX0" fmla="*/ 0 w 5849815"/>
              <a:gd name="connsiteY0" fmla="*/ 0 h 0"/>
              <a:gd name="connsiteX1" fmla="*/ 5849815 w 5849815"/>
              <a:gd name="connsiteY1" fmla="*/ 0 h 0"/>
            </a:gdLst>
            <a:ahLst/>
            <a:cxnLst>
              <a:cxn ang="0">
                <a:pos x="connsiteX0" y="connsiteY0"/>
              </a:cxn>
              <a:cxn ang="0">
                <a:pos x="connsiteX1" y="connsiteY1"/>
              </a:cxn>
            </a:cxnLst>
            <a:rect l="l" t="t" r="r" b="b"/>
            <a:pathLst>
              <a:path w="5849815">
                <a:moveTo>
                  <a:pt x="0" y="0"/>
                </a:moveTo>
                <a:lnTo>
                  <a:pt x="5849815" y="0"/>
                </a:lnTo>
              </a:path>
            </a:pathLst>
          </a:custGeom>
          <a:noFill/>
          <a:ln w="6350">
            <a:solidFill>
              <a:sysClr val="windowText" lastClr="000000"/>
            </a:solidFill>
            <a:miter lim="800000"/>
            <a:headEnd/>
            <a:tailEnd type="arrow" w="sm" len="sm"/>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spTree>
    <p:extLst>
      <p:ext uri="{BB962C8B-B14F-4D97-AF65-F5344CB8AC3E}">
        <p14:creationId xmlns:p14="http://schemas.microsoft.com/office/powerpoint/2010/main" val="416695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30</a:t>
            </a:fld>
            <a:endParaRPr lang="en-US" altLang="ja-JP" dirty="0"/>
          </a:p>
        </p:txBody>
      </p:sp>
      <p:sp>
        <p:nvSpPr>
          <p:cNvPr id="2" name="コンテンツ プレースホルダ 1">
            <a:extLst>
              <a:ext uri="{FF2B5EF4-FFF2-40B4-BE49-F238E27FC236}">
                <a16:creationId xmlns:a16="http://schemas.microsoft.com/office/drawing/2014/main" id="{F5C79E3B-9838-B9F0-0768-8D6C0A7CFB96}"/>
              </a:ext>
            </a:extLst>
          </p:cNvPr>
          <p:cNvSpPr txBox="1">
            <a:spLocks/>
          </p:cNvSpPr>
          <p:nvPr/>
        </p:nvSpPr>
        <p:spPr>
          <a:xfrm>
            <a:off x="755649" y="3167075"/>
            <a:ext cx="6516689"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子ども達と毎日過ごすためには、保育士自身が健康であり、体力も十分でなければなりません。</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健康な保育士が心身ともに健康な子どもを育てるという方針のもと、運営をしてまいります。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当社では、職場環境整備に向けて表のとおり職員が働きやすい環境を整えています。</a:t>
            </a:r>
          </a:p>
        </p:txBody>
      </p:sp>
      <p:graphicFrame>
        <p:nvGraphicFramePr>
          <p:cNvPr id="50" name="Group 55">
            <a:extLst>
              <a:ext uri="{FF2B5EF4-FFF2-40B4-BE49-F238E27FC236}">
                <a16:creationId xmlns:a16="http://schemas.microsoft.com/office/drawing/2014/main" id="{518F9594-779A-7637-C433-2F38C0BC4954}"/>
              </a:ext>
            </a:extLst>
          </p:cNvPr>
          <p:cNvGraphicFramePr>
            <a:graphicFrameLocks noGrp="1"/>
          </p:cNvGraphicFramePr>
          <p:nvPr/>
        </p:nvGraphicFramePr>
        <p:xfrm>
          <a:off x="755649" y="27897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職員の健康管理（ワーク・ライフ・バランス等の推進）</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9" name="表 8">
            <a:extLst>
              <a:ext uri="{FF2B5EF4-FFF2-40B4-BE49-F238E27FC236}">
                <a16:creationId xmlns:a16="http://schemas.microsoft.com/office/drawing/2014/main" id="{89206374-8EF6-50D0-F8B0-E9B9731A82FD}"/>
              </a:ext>
            </a:extLst>
          </p:cNvPr>
          <p:cNvGraphicFramePr>
            <a:graphicFrameLocks noGrp="1"/>
          </p:cNvGraphicFramePr>
          <p:nvPr/>
        </p:nvGraphicFramePr>
        <p:xfrm>
          <a:off x="722948" y="4160662"/>
          <a:ext cx="6549390" cy="5879532"/>
        </p:xfrm>
        <a:graphic>
          <a:graphicData uri="http://schemas.openxmlformats.org/drawingml/2006/table">
            <a:tbl>
              <a:tblPr firstRow="1" firstCol="1" bandRow="1">
                <a:tableStyleId>{5C22544A-7EE6-4342-B048-85BDC9FD1C3A}</a:tableStyleId>
              </a:tblPr>
              <a:tblGrid>
                <a:gridCol w="1829176">
                  <a:extLst>
                    <a:ext uri="{9D8B030D-6E8A-4147-A177-3AD203B41FA5}">
                      <a16:colId xmlns:a16="http://schemas.microsoft.com/office/drawing/2014/main" val="3038233840"/>
                    </a:ext>
                  </a:extLst>
                </a:gridCol>
                <a:gridCol w="4720214">
                  <a:extLst>
                    <a:ext uri="{9D8B030D-6E8A-4147-A177-3AD203B41FA5}">
                      <a16:colId xmlns:a16="http://schemas.microsoft.com/office/drawing/2014/main" val="1222773402"/>
                    </a:ext>
                  </a:extLst>
                </a:gridCol>
              </a:tblGrid>
              <a:tr h="302525">
                <a:tc>
                  <a:txBody>
                    <a:bodyPr/>
                    <a:lstStyle/>
                    <a:p>
                      <a:pPr algn="ctr">
                        <a:tabLst>
                          <a:tab pos="5029200" algn="l"/>
                        </a:tabLst>
                      </a:pPr>
                      <a:r>
                        <a:rPr lang="ja-JP" sz="1050" kern="100" dirty="0">
                          <a:effectLst/>
                          <a:latin typeface="Meiryo" panose="020B0604030504040204" pitchFamily="34" charset="-128"/>
                          <a:ea typeface="Meiryo" panose="020B0604030504040204" pitchFamily="34" charset="-128"/>
                        </a:rPr>
                        <a:t>種類</a:t>
                      </a:r>
                      <a:endParaRPr lang="ja-JP" sz="10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tabLst>
                          <a:tab pos="5029200" algn="l"/>
                        </a:tabLst>
                      </a:pPr>
                      <a:r>
                        <a:rPr lang="ja-JP" sz="1050" kern="100">
                          <a:effectLst/>
                          <a:latin typeface="Meiryo" panose="020B0604030504040204" pitchFamily="34" charset="-128"/>
                          <a:ea typeface="Meiryo" panose="020B0604030504040204" pitchFamily="34" charset="-128"/>
                        </a:rPr>
                        <a:t>特徴</a:t>
                      </a:r>
                      <a:endParaRPr lang="ja-JP" sz="10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7179802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持ち帰り残業の禁止</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持ち帰り残業が発生していないか、業務負担が適正か、エリアパートナーがチェックいたします。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9792249"/>
                  </a:ext>
                </a:extLst>
              </a:tr>
              <a:tr h="907573">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業務効率向上</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altLang="en-US" sz="950" kern="100" dirty="0">
                          <a:effectLst/>
                          <a:latin typeface="Meiryo" panose="020B0604030504040204" pitchFamily="34" charset="-128"/>
                          <a:ea typeface="Meiryo" panose="020B0604030504040204" pitchFamily="34" charset="-128"/>
                        </a:rPr>
                        <a:t>園児の登降園および保育士の勤怠管理システム「</a:t>
                      </a:r>
                      <a:r>
                        <a:rPr lang="en-US" altLang="ja-JP" sz="950" kern="100" dirty="0">
                          <a:effectLst/>
                          <a:latin typeface="Meiryo" panose="020B0604030504040204" pitchFamily="34" charset="-128"/>
                          <a:ea typeface="Meiryo" panose="020B0604030504040204" pitchFamily="34" charset="-128"/>
                        </a:rPr>
                        <a:t>kids</a:t>
                      </a:r>
                      <a:r>
                        <a:rPr lang="ja-JP" altLang="en-US" sz="950" kern="100" dirty="0">
                          <a:effectLst/>
                          <a:latin typeface="Meiryo" panose="020B0604030504040204" pitchFamily="34" charset="-128"/>
                          <a:ea typeface="Meiryo" panose="020B0604030504040204" pitchFamily="34" charset="-128"/>
                        </a:rPr>
                        <a:t>たっち」や、</a:t>
                      </a:r>
                      <a:r>
                        <a:rPr lang="ja-JP" altLang="en-US" sz="950" kern="100" dirty="0">
                          <a:effectLst/>
                          <a:highlight>
                            <a:srgbClr val="FFFF00"/>
                          </a:highlight>
                          <a:latin typeface="Meiryo" panose="020B0604030504040204" pitchFamily="34" charset="-128"/>
                          <a:ea typeface="Meiryo" panose="020B0604030504040204" pitchFamily="34" charset="-128"/>
                        </a:rPr>
                        <a:t>電子連絡帳「かけはしポータル（後述しています）</a:t>
                      </a:r>
                      <a:r>
                        <a:rPr lang="ja-JP" altLang="en-US" sz="950" kern="100" dirty="0">
                          <a:effectLst/>
                          <a:latin typeface="Meiryo" panose="020B0604030504040204" pitchFamily="34" charset="-128"/>
                          <a:ea typeface="Meiryo" panose="020B0604030504040204" pitchFamily="34" charset="-128"/>
                        </a:rPr>
                        <a:t>」、本部と保育士との連絡ツール「キッズサークル」など、当社独自のシステムを専門部署にて開発し、これらの導入による業務効率向上</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874238"/>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休暇</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家族や自身の誕生日など大切な日に使えるアニバーサリー休暇があります。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692189"/>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毎月の健康視察</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エリアパートナーが訪問時に、職員と面談し、身体面、メンタル面の健康状態を把握いたします。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315254"/>
                  </a:ext>
                </a:extLst>
              </a:tr>
              <a:tr h="434096">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健康診断の実施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労働安全衛生法に則り、</a:t>
                      </a:r>
                      <a:r>
                        <a:rPr lang="ja-JP" altLang="en-US" sz="950" kern="100" dirty="0">
                          <a:effectLst/>
                          <a:latin typeface="Meiryo" panose="020B0604030504040204" pitchFamily="34" charset="-128"/>
                          <a:ea typeface="Meiryo" panose="020B0604030504040204" pitchFamily="34" charset="-128"/>
                        </a:rPr>
                        <a:t>対象職員は</a:t>
                      </a:r>
                      <a:r>
                        <a:rPr lang="ja-JP" sz="950" kern="100" dirty="0">
                          <a:effectLst/>
                          <a:latin typeface="Meiryo" panose="020B0604030504040204" pitchFamily="34" charset="-128"/>
                          <a:ea typeface="Meiryo" panose="020B0604030504040204" pitchFamily="34" charset="-128"/>
                        </a:rPr>
                        <a:t>年</a:t>
                      </a:r>
                      <a:r>
                        <a:rPr lang="en-US" sz="950" kern="100" dirty="0">
                          <a:effectLst/>
                          <a:latin typeface="Meiryo" panose="020B0604030504040204" pitchFamily="34" charset="-128"/>
                          <a:ea typeface="Meiryo" panose="020B0604030504040204" pitchFamily="34" charset="-128"/>
                        </a:rPr>
                        <a:t>1</a:t>
                      </a:r>
                      <a:r>
                        <a:rPr lang="ja-JP" sz="950" kern="100" dirty="0">
                          <a:effectLst/>
                          <a:latin typeface="Meiryo" panose="020B0604030504040204" pitchFamily="34" charset="-128"/>
                          <a:ea typeface="Meiryo" panose="020B0604030504040204" pitchFamily="34" charset="-128"/>
                        </a:rPr>
                        <a:t>回</a:t>
                      </a:r>
                      <a:r>
                        <a:rPr lang="ja-JP" altLang="en-US" sz="950" kern="100" dirty="0">
                          <a:effectLst/>
                          <a:latin typeface="Meiryo" panose="020B0604030504040204" pitchFamily="34" charset="-128"/>
                          <a:ea typeface="Meiryo" panose="020B0604030504040204" pitchFamily="34" charset="-128"/>
                        </a:rPr>
                        <a:t>、夜勤者については年</a:t>
                      </a:r>
                      <a:r>
                        <a:rPr lang="en-US" altLang="ja-JP" sz="950" kern="100" dirty="0">
                          <a:effectLst/>
                          <a:latin typeface="Meiryo" panose="020B0604030504040204" pitchFamily="34" charset="-128"/>
                          <a:ea typeface="Meiryo" panose="020B0604030504040204" pitchFamily="34" charset="-128"/>
                        </a:rPr>
                        <a:t>2</a:t>
                      </a:r>
                      <a:r>
                        <a:rPr lang="ja-JP" altLang="en-US" sz="950" kern="100" dirty="0">
                          <a:effectLst/>
                          <a:latin typeface="Meiryo" panose="020B0604030504040204" pitchFamily="34" charset="-128"/>
                          <a:ea typeface="Meiryo" panose="020B0604030504040204" pitchFamily="34" charset="-128"/>
                        </a:rPr>
                        <a:t>回</a:t>
                      </a:r>
                      <a:r>
                        <a:rPr lang="ja-JP" sz="950" kern="100" dirty="0">
                          <a:effectLst/>
                          <a:latin typeface="Meiryo" panose="020B0604030504040204" pitchFamily="34" charset="-128"/>
                          <a:ea typeface="Meiryo" panose="020B0604030504040204" pitchFamily="34" charset="-128"/>
                        </a:rPr>
                        <a:t>定期健康診断を実施いたします。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772632"/>
                  </a:ext>
                </a:extLst>
              </a:tr>
              <a:tr h="302525">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検便の実施</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全職員が毎月</a:t>
                      </a:r>
                      <a:r>
                        <a:rPr lang="en-US" sz="950" kern="100" dirty="0">
                          <a:effectLst/>
                          <a:latin typeface="Meiryo" panose="020B0604030504040204" pitchFamily="34" charset="-128"/>
                          <a:ea typeface="Meiryo" panose="020B0604030504040204" pitchFamily="34" charset="-128"/>
                        </a:rPr>
                        <a:t>1</a:t>
                      </a:r>
                      <a:r>
                        <a:rPr lang="ja-JP" sz="950" kern="100">
                          <a:effectLst/>
                          <a:latin typeface="Meiryo" panose="020B0604030504040204" pitchFamily="34" charset="-128"/>
                          <a:ea typeface="Meiryo" panose="020B0604030504040204" pitchFamily="34" charset="-128"/>
                        </a:rPr>
                        <a:t>回検便を実施いたします。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969572"/>
                  </a:ext>
                </a:extLst>
              </a:tr>
              <a:tr h="605048">
                <a:tc>
                  <a:txBody>
                    <a:bodyPr/>
                    <a:lstStyle/>
                    <a:p>
                      <a:pPr algn="ctr">
                        <a:tabLst>
                          <a:tab pos="5029200" algn="l"/>
                        </a:tabLst>
                      </a:pPr>
                      <a:r>
                        <a:rPr lang="ja-JP" sz="1050" b="0" kern="100">
                          <a:solidFill>
                            <a:schemeClr val="tx1"/>
                          </a:solidFill>
                          <a:effectLst/>
                          <a:latin typeface="Meiryo" panose="020B0604030504040204" pitchFamily="34" charset="-128"/>
                          <a:ea typeface="Meiryo" panose="020B0604030504040204" pitchFamily="34" charset="-128"/>
                        </a:rPr>
                        <a:t>各種予防接種</a:t>
                      </a:r>
                      <a:endParaRPr lang="ja-JP" sz="1050" b="0" kern="10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インフルエンザ</a:t>
                      </a:r>
                      <a:r>
                        <a:rPr lang="ja-JP" altLang="en-US" sz="950" kern="100" dirty="0">
                          <a:effectLst/>
                          <a:latin typeface="Meiryo" panose="020B0604030504040204" pitchFamily="34" charset="-128"/>
                          <a:ea typeface="Meiryo" panose="020B0604030504040204" pitchFamily="34" charset="-128"/>
                        </a:rPr>
                        <a:t>については</a:t>
                      </a:r>
                      <a:r>
                        <a:rPr lang="ja-JP" sz="950" kern="100" dirty="0">
                          <a:effectLst/>
                          <a:latin typeface="Meiryo" panose="020B0604030504040204" pitchFamily="34" charset="-128"/>
                          <a:ea typeface="Meiryo" panose="020B0604030504040204" pitchFamily="34" charset="-128"/>
                        </a:rPr>
                        <a:t>流行時期を考慮し、職員への注意喚起および、費用補助制度などを設け、予防接種実施を促します。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172488"/>
                  </a:ext>
                </a:extLst>
              </a:tr>
              <a:tr h="907573">
                <a:tc>
                  <a:txBody>
                    <a:bodyPr/>
                    <a:lstStyle/>
                    <a:p>
                      <a:pPr algn="ctr">
                        <a:tabLst>
                          <a:tab pos="5029200" algn="l"/>
                        </a:tabLst>
                      </a:pPr>
                      <a:r>
                        <a:rPr lang="ja-JP" sz="1050" b="0" kern="100" dirty="0">
                          <a:solidFill>
                            <a:schemeClr val="tx1"/>
                          </a:solidFill>
                          <a:effectLst/>
                          <a:latin typeface="Meiryo" panose="020B0604030504040204" pitchFamily="34" charset="-128"/>
                          <a:ea typeface="Meiryo" panose="020B0604030504040204" pitchFamily="34" charset="-128"/>
                        </a:rPr>
                        <a:t>社外連携先との電話</a:t>
                      </a:r>
                    </a:p>
                    <a:p>
                      <a:pPr algn="ctr">
                        <a:tabLst>
                          <a:tab pos="5029200" algn="l"/>
                        </a:tabLst>
                      </a:pPr>
                      <a:r>
                        <a:rPr lang="en-US" sz="1050" b="0" kern="100" dirty="0">
                          <a:solidFill>
                            <a:schemeClr val="tx1"/>
                          </a:solidFill>
                          <a:effectLst/>
                          <a:latin typeface="Meiryo" panose="020B0604030504040204" pitchFamily="34" charset="-128"/>
                          <a:ea typeface="Meiryo" panose="020B0604030504040204" pitchFamily="34" charset="-128"/>
                        </a:rPr>
                        <a:t>Or</a:t>
                      </a:r>
                    </a:p>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対面での</a:t>
                      </a:r>
                      <a:r>
                        <a:rPr lang="ja-JP" sz="1050" b="0" kern="100" dirty="0">
                          <a:solidFill>
                            <a:schemeClr val="tx1"/>
                          </a:solidFill>
                          <a:effectLst/>
                          <a:latin typeface="Meiryo" panose="020B0604030504040204" pitchFamily="34" charset="-128"/>
                          <a:ea typeface="Meiryo" panose="020B0604030504040204" pitchFamily="34" charset="-128"/>
                        </a:rPr>
                        <a:t>相談窓口の</a:t>
                      </a:r>
                      <a:br>
                        <a:rPr lang="en-US" altLang="ja-JP" sz="1050" b="0" kern="100" dirty="0">
                          <a:solidFill>
                            <a:schemeClr val="tx1"/>
                          </a:solidFill>
                          <a:effectLst/>
                          <a:latin typeface="Meiryo" panose="020B0604030504040204" pitchFamily="34" charset="-128"/>
                          <a:ea typeface="Meiryo" panose="020B0604030504040204" pitchFamily="34" charset="-128"/>
                        </a:rPr>
                      </a:br>
                      <a:r>
                        <a:rPr lang="ja-JP" sz="1050" b="0" kern="100" dirty="0">
                          <a:solidFill>
                            <a:schemeClr val="tx1"/>
                          </a:solidFill>
                          <a:effectLst/>
                          <a:latin typeface="Meiryo" panose="020B0604030504040204" pitchFamily="34" charset="-128"/>
                          <a:ea typeface="Meiryo" panose="020B0604030504040204" pitchFamily="34" charset="-128"/>
                        </a:rPr>
                        <a:t>設置</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a:effectLst/>
                          <a:latin typeface="Meiryo" panose="020B0604030504040204" pitchFamily="34" charset="-128"/>
                          <a:ea typeface="Meiryo" panose="020B0604030504040204" pitchFamily="34" charset="-128"/>
                        </a:rPr>
                        <a:t>健康や医療に関する内容・介護に関する内容・メンタルケアカウンセリングなど各種悩みを相談できる場を無料で提供しております。</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158525"/>
                  </a:ext>
                </a:extLst>
              </a:tr>
              <a:tr h="605048">
                <a:tc>
                  <a:txBody>
                    <a:bodyPr/>
                    <a:lstStyle/>
                    <a:p>
                      <a:pPr algn="ctr">
                        <a:tabLst>
                          <a:tab pos="5029200" algn="l"/>
                        </a:tabLst>
                      </a:pPr>
                      <a:r>
                        <a:rPr lang="ja-JP" altLang="en-US" sz="1050" b="0" kern="100" dirty="0">
                          <a:solidFill>
                            <a:schemeClr val="tx1"/>
                          </a:solidFill>
                          <a:effectLst/>
                          <a:latin typeface="Meiryo" panose="020B0604030504040204" pitchFamily="34" charset="-128"/>
                          <a:ea typeface="Meiryo" panose="020B0604030504040204" pitchFamily="34" charset="-128"/>
                        </a:rPr>
                        <a:t>食事会補助</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tabLst>
                          <a:tab pos="5029200" algn="l"/>
                        </a:tabLst>
                      </a:pPr>
                      <a:r>
                        <a:rPr lang="ja-JP" sz="950" kern="100" dirty="0">
                          <a:effectLst/>
                          <a:latin typeface="Meiryo" panose="020B0604030504040204" pitchFamily="34" charset="-128"/>
                          <a:ea typeface="Meiryo" panose="020B0604030504040204" pitchFamily="34" charset="-128"/>
                        </a:rPr>
                        <a:t>日頃の慰労とスタッフの懇親を深めるため、として飲食費用の補助を行っております。</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1095498"/>
                  </a:ext>
                </a:extLst>
              </a:tr>
            </a:tbl>
          </a:graphicData>
        </a:graphic>
      </p:graphicFrame>
      <p:sp>
        <p:nvSpPr>
          <p:cNvPr id="18" name="コンテンツ プレースホルダ 1">
            <a:extLst>
              <a:ext uri="{FF2B5EF4-FFF2-40B4-BE49-F238E27FC236}">
                <a16:creationId xmlns:a16="http://schemas.microsoft.com/office/drawing/2014/main" id="{10150914-6C5B-E3C7-8174-8F1BB45E514E}"/>
              </a:ext>
            </a:extLst>
          </p:cNvPr>
          <p:cNvSpPr txBox="1">
            <a:spLocks/>
          </p:cNvSpPr>
          <p:nvPr/>
        </p:nvSpPr>
        <p:spPr>
          <a:xfrm>
            <a:off x="722948" y="691361"/>
            <a:ext cx="6516689" cy="138108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毎日の健康観察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異常発見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発見時の対応</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健康診断</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病気の症状別対応、応急処置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詳細につきましては次ページの安全管理マニュアルの健康管理（一部抜粋）を基に運営をおこなっております。</a:t>
            </a:r>
          </a:p>
        </p:txBody>
      </p:sp>
      <p:graphicFrame>
        <p:nvGraphicFramePr>
          <p:cNvPr id="20" name="Group 55">
            <a:extLst>
              <a:ext uri="{FF2B5EF4-FFF2-40B4-BE49-F238E27FC236}">
                <a16:creationId xmlns:a16="http://schemas.microsoft.com/office/drawing/2014/main" id="{28BB9C89-F50B-0807-C841-85241D6B7D0F}"/>
              </a:ext>
            </a:extLst>
          </p:cNvPr>
          <p:cNvGraphicFramePr>
            <a:graphicFrameLocks noGrp="1"/>
          </p:cNvGraphicFramePr>
          <p:nvPr/>
        </p:nvGraphicFramePr>
        <p:xfrm>
          <a:off x="722948" y="28429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健康管理詳細について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1" name="コンテンツ プレースホルダ 1">
            <a:extLst>
              <a:ext uri="{FF2B5EF4-FFF2-40B4-BE49-F238E27FC236}">
                <a16:creationId xmlns:a16="http://schemas.microsoft.com/office/drawing/2014/main" id="{059CE534-F2A7-F670-B575-6BD9DD31F7F3}"/>
              </a:ext>
            </a:extLst>
          </p:cNvPr>
          <p:cNvSpPr txBox="1">
            <a:spLocks/>
          </p:cNvSpPr>
          <p:nvPr/>
        </p:nvSpPr>
        <p:spPr>
          <a:xfrm>
            <a:off x="876128" y="2096289"/>
            <a:ext cx="1486072"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spTree>
    <p:extLst>
      <p:ext uri="{BB962C8B-B14F-4D97-AF65-F5344CB8AC3E}">
        <p14:creationId xmlns:p14="http://schemas.microsoft.com/office/powerpoint/2010/main" val="103417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31C634-89D3-98E7-FC17-7E29B70B690E}"/>
              </a:ext>
            </a:extLst>
          </p:cNvPr>
          <p:cNvSpPr>
            <a:spLocks noGrp="1"/>
          </p:cNvSpPr>
          <p:nvPr>
            <p:ph type="sldNum" sz="quarter" idx="10"/>
          </p:nvPr>
        </p:nvSpPr>
        <p:spPr/>
        <p:txBody>
          <a:bodyPr/>
          <a:lstStyle/>
          <a:p>
            <a:pPr>
              <a:defRPr/>
            </a:pPr>
            <a:fld id="{241ED152-6EA1-4D9A-823A-1E4C1B586740}" type="slidenum">
              <a:rPr lang="en-US" altLang="ja-JP" smtClean="0"/>
              <a:pPr>
                <a:defRPr/>
              </a:pPr>
              <a:t>31</a:t>
            </a:fld>
            <a:endParaRPr lang="en-US" altLang="ja-JP" dirty="0"/>
          </a:p>
        </p:txBody>
      </p:sp>
      <p:sp>
        <p:nvSpPr>
          <p:cNvPr id="3" name="正方形/長方形 2">
            <a:extLst>
              <a:ext uri="{FF2B5EF4-FFF2-40B4-BE49-F238E27FC236}">
                <a16:creationId xmlns:a16="http://schemas.microsoft.com/office/drawing/2014/main" id="{BA823970-8BD4-E9E6-DD88-75BDFF852DDC}"/>
              </a:ext>
            </a:extLst>
          </p:cNvPr>
          <p:cNvSpPr/>
          <p:nvPr/>
        </p:nvSpPr>
        <p:spPr bwMode="auto">
          <a:xfrm>
            <a:off x="724902" y="1205177"/>
            <a:ext cx="6516687" cy="886268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4" name="Group 55">
            <a:extLst>
              <a:ext uri="{FF2B5EF4-FFF2-40B4-BE49-F238E27FC236}">
                <a16:creationId xmlns:a16="http://schemas.microsoft.com/office/drawing/2014/main" id="{7E0A5E73-449A-ABBC-3264-FD21AF23E2C1}"/>
              </a:ext>
            </a:extLst>
          </p:cNvPr>
          <p:cNvGraphicFramePr>
            <a:graphicFrameLocks noGrp="1"/>
          </p:cNvGraphicFramePr>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C9F7A226-FC42-C05D-FDB5-7E8B58060E9C}"/>
              </a:ext>
            </a:extLst>
          </p:cNvPr>
          <p:cNvSpPr txBox="1">
            <a:spLocks/>
          </p:cNvSpPr>
          <p:nvPr/>
        </p:nvSpPr>
        <p:spPr>
          <a:xfrm>
            <a:off x="765543" y="623948"/>
            <a:ext cx="6516688" cy="49007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保育園運営で大切なことは保育士の育成と定着です。保護者様、子どもが安心して保育園を利用するために、</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また、保育園の質を上げていくために、保育士に継続して勤務していただくことが大切です。</a:t>
            </a:r>
          </a:p>
        </p:txBody>
      </p:sp>
      <p:sp>
        <p:nvSpPr>
          <p:cNvPr id="6" name="コンテンツ プレースホルダ 1">
            <a:extLst>
              <a:ext uri="{FF2B5EF4-FFF2-40B4-BE49-F238E27FC236}">
                <a16:creationId xmlns:a16="http://schemas.microsoft.com/office/drawing/2014/main" id="{47C981A5-C303-A8BE-014D-EC5F8676CF8F}"/>
              </a:ext>
            </a:extLst>
          </p:cNvPr>
          <p:cNvSpPr txBox="1">
            <a:spLocks/>
          </p:cNvSpPr>
          <p:nvPr/>
        </p:nvSpPr>
        <p:spPr>
          <a:xfrm>
            <a:off x="881749" y="1322464"/>
            <a:ext cx="6118491" cy="418576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solidFill>
                  <a:srgbClr val="0B2E8E"/>
                </a:solidFill>
                <a:effectLst/>
                <a:latin typeface="+mn-ea"/>
                <a:ea typeface="+mn-ea"/>
                <a:cs typeface="Meiryo UI" pitchFamily="50" charset="-128"/>
              </a:rPr>
              <a:t>エリアパートナーによる毎月訪問対応</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保育園で個別に発生する事柄から職員個々の悩みまで、エリアパートナーが保育園、職員に寄り添い、解決にあたります。訪問時、職員個々と面談を行い、体調やメンタル面の健康状態を把握します。抱える問題にも丁寧にフォローし、一緒に解決にあたります。だからこそ、職員は業務に専念し、保育の質の向上につながります。　　　　　　　</a:t>
            </a:r>
          </a:p>
          <a:p>
            <a:pPr marL="234950" indent="-228600" algn="l">
              <a:spcAft>
                <a:spcPts val="900"/>
              </a:spcAft>
              <a:buFont typeface="+mj-ea"/>
              <a:buAutoNum type="circleNumDbPlain"/>
              <a:defRPr/>
            </a:pPr>
            <a:r>
              <a:rPr lang="ja-JP" altLang="en-US" sz="1100" b="1" kern="0" spc="50" dirty="0">
                <a:solidFill>
                  <a:schemeClr val="accent6"/>
                </a:solidFill>
                <a:effectLst/>
                <a:latin typeface="+mn-ea"/>
                <a:ea typeface="+mn-ea"/>
                <a:cs typeface="Meiryo UI" pitchFamily="50" charset="-128"/>
              </a:rPr>
              <a:t>就業意欲や職場環境等のアンケート実施（３ヶ月に一度）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３か月に一度、就業意欲や職場環境等に関するアンケートを実施しております。離職の兆候、悩みや</a:t>
            </a:r>
            <a:r>
              <a:rPr lang="ja-JP" altLang="en-US" sz="1100" kern="0" spc="50" dirty="0">
                <a:effectLst/>
                <a:latin typeface="+mn-lt"/>
                <a:ea typeface="+mn-ea"/>
                <a:cs typeface="Meiryo UI" pitchFamily="50" charset="-128"/>
              </a:rPr>
              <a:t>課題を早期に発見・対処することを目的としており、そこで発覚した悩みや課題をエリアパートナーと園長が協力して一人ひとり丁寧に個別面談等を実施しております。</a:t>
            </a:r>
            <a:endParaRPr lang="ja-JP" altLang="en-US"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月から</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ベースアップ</a:t>
            </a:r>
            <a:r>
              <a:rPr lang="ja-JP" altLang="en-US" sz="1100" kern="0" spc="50" dirty="0">
                <a:effectLst/>
                <a:latin typeface="+mn-ea"/>
                <a:ea typeface="+mn-ea"/>
                <a:cs typeface="Meiryo UI" pitchFamily="50" charset="-128"/>
              </a:rPr>
              <a:t>を実施しております。職員の能力や経験だけでなく、地域的な金額（地域相場、他園等）と照らし合わせて、慎重に実施しております。</a:t>
            </a:r>
            <a:endParaRPr lang="en-US" altLang="ja-JP" sz="1100"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元本補償型の企業年金制度の導入　　　　　　　　　　　　　　　　　　　　　　　　　　　　　　　　　　　　　　　　</a:t>
            </a:r>
            <a:r>
              <a:rPr lang="ja-JP" altLang="en-US" sz="1100" kern="0" spc="50" dirty="0">
                <a:effectLst/>
                <a:latin typeface="+mn-ea"/>
                <a:ea typeface="+mn-ea"/>
                <a:cs typeface="Meiryo UI" pitchFamily="50" charset="-128"/>
              </a:rPr>
              <a:t>年金としての受取はもちろん、退職時や休職時にも受取ることができる制度です。　　　　　　　　　　　　元本補償型の企業年金制度の導入により、福利厚生の充実、皆様の資産形成　　　　　　　　　　　　　　をサポートいたします。</a:t>
            </a:r>
            <a:endParaRPr lang="en-US" altLang="ja-JP" sz="1100" b="1" kern="0" spc="50" dirty="0">
              <a:effectLst/>
              <a:latin typeface="+mn-ea"/>
              <a:ea typeface="+mn-ea"/>
              <a:cs typeface="Meiryo UI" pitchFamily="50" charset="-128"/>
            </a:endParaRP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社内</a:t>
            </a:r>
            <a:r>
              <a:rPr lang="en-US" altLang="ja-JP" sz="1100" b="1" kern="0" spc="50" dirty="0">
                <a:effectLst/>
                <a:latin typeface="+mn-ea"/>
                <a:ea typeface="+mn-ea"/>
                <a:cs typeface="Meiryo UI" pitchFamily="50" charset="-128"/>
              </a:rPr>
              <a:t>SNS</a:t>
            </a:r>
            <a:r>
              <a:rPr lang="ja-JP" altLang="en-US" sz="1100" b="1" kern="0" spc="50" dirty="0">
                <a:effectLst/>
                <a:latin typeface="+mn-ea"/>
                <a:ea typeface="+mn-ea"/>
                <a:cs typeface="Meiryo UI" pitchFamily="50" charset="-128"/>
              </a:rPr>
              <a:t>「キッズリンク」の活用　　　　　　　　　　　　　　　　　　　　　　　　　　　　　　　　　　　　　　　　　</a:t>
            </a:r>
            <a:r>
              <a:rPr lang="ja-JP" altLang="en-US" sz="1100" kern="0" spc="50" dirty="0">
                <a:effectLst/>
                <a:latin typeface="+mn-ea"/>
                <a:ea typeface="+mn-ea"/>
                <a:cs typeface="Meiryo UI" pitchFamily="50" charset="-128"/>
              </a:rPr>
              <a:t>保育士のエンゲージメント向上と保育の質の向上を目的に社内</a:t>
            </a:r>
            <a:r>
              <a:rPr lang="en-US" altLang="ja-JP" sz="1100" kern="0" spc="50" dirty="0">
                <a:effectLst/>
                <a:latin typeface="+mn-ea"/>
                <a:ea typeface="+mn-ea"/>
                <a:cs typeface="Meiryo UI" pitchFamily="50" charset="-128"/>
              </a:rPr>
              <a:t>SNS</a:t>
            </a:r>
            <a:r>
              <a:rPr lang="ja-JP" altLang="en-US" sz="1100" kern="0" spc="50" dirty="0">
                <a:effectLst/>
                <a:latin typeface="+mn-ea"/>
                <a:ea typeface="+mn-ea"/>
                <a:cs typeface="Meiryo UI" pitchFamily="50" charset="-128"/>
              </a:rPr>
              <a:t>を開発・運用しています。　　　　　　　　　　　　　　　　　　お子さまの日常の一コマや保育の気づき、実践を職員同士で共有・発信できます。　　　　　　　　　　　　写真や動画で共有することで、遊びの工夫や手作り玩具に関する質問・交流が広がったり、本部職員がコメントを通じて日々の保育への感謝伝えたりすることで、職員間だけではなく本部と現場間での信頼関係も深まっています。</a:t>
            </a:r>
            <a:endParaRPr lang="en-US" altLang="ja-JP" sz="1100" b="1" kern="0" spc="50" dirty="0">
              <a:effectLst/>
              <a:latin typeface="+mn-ea"/>
              <a:ea typeface="+mn-ea"/>
              <a:cs typeface="Meiryo UI" pitchFamily="50" charset="-128"/>
            </a:endParaRPr>
          </a:p>
        </p:txBody>
      </p:sp>
      <p:pic>
        <p:nvPicPr>
          <p:cNvPr id="7" name="図 6" descr="図形 が含まれている画像&#10;&#10;AI によって生成されたコンテンツは間違っている可能性があります。">
            <a:extLst>
              <a:ext uri="{FF2B5EF4-FFF2-40B4-BE49-F238E27FC236}">
                <a16:creationId xmlns:a16="http://schemas.microsoft.com/office/drawing/2014/main" id="{4D4DC216-F950-274A-3F27-5BE9F972FC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5727" y="3553545"/>
            <a:ext cx="1431360" cy="696249"/>
          </a:xfrm>
          <a:prstGeom prst="rect">
            <a:avLst/>
          </a:prstGeom>
        </p:spPr>
      </p:pic>
      <p:pic>
        <p:nvPicPr>
          <p:cNvPr id="9" name="図 8">
            <a:extLst>
              <a:ext uri="{FF2B5EF4-FFF2-40B4-BE49-F238E27FC236}">
                <a16:creationId xmlns:a16="http://schemas.microsoft.com/office/drawing/2014/main" id="{912F3622-7E4E-938B-685B-CF3B7377997B}"/>
              </a:ext>
            </a:extLst>
          </p:cNvPr>
          <p:cNvPicPr>
            <a:picLocks noChangeAspect="1"/>
          </p:cNvPicPr>
          <p:nvPr/>
        </p:nvPicPr>
        <p:blipFill>
          <a:blip r:embed="rId3"/>
          <a:srcRect r="67229"/>
          <a:stretch>
            <a:fillRect/>
          </a:stretch>
        </p:blipFill>
        <p:spPr>
          <a:xfrm>
            <a:off x="909544" y="5599383"/>
            <a:ext cx="1952093" cy="2966405"/>
          </a:xfrm>
          <a:prstGeom prst="rect">
            <a:avLst/>
          </a:prstGeom>
        </p:spPr>
      </p:pic>
      <p:pic>
        <p:nvPicPr>
          <p:cNvPr id="10" name="図 9">
            <a:extLst>
              <a:ext uri="{FF2B5EF4-FFF2-40B4-BE49-F238E27FC236}">
                <a16:creationId xmlns:a16="http://schemas.microsoft.com/office/drawing/2014/main" id="{20148381-C4AC-7226-CBB1-821863FEF3C2}"/>
              </a:ext>
            </a:extLst>
          </p:cNvPr>
          <p:cNvPicPr>
            <a:picLocks noChangeAspect="1"/>
          </p:cNvPicPr>
          <p:nvPr/>
        </p:nvPicPr>
        <p:blipFill>
          <a:blip r:embed="rId3"/>
          <a:srcRect l="64691" t="10906" r="2339" b="45527"/>
          <a:stretch>
            <a:fillRect/>
          </a:stretch>
        </p:blipFill>
        <p:spPr>
          <a:xfrm>
            <a:off x="5011517" y="5599383"/>
            <a:ext cx="2145570" cy="1411925"/>
          </a:xfrm>
          <a:prstGeom prst="rect">
            <a:avLst/>
          </a:prstGeom>
        </p:spPr>
      </p:pic>
      <p:pic>
        <p:nvPicPr>
          <p:cNvPr id="11" name="図 10">
            <a:extLst>
              <a:ext uri="{FF2B5EF4-FFF2-40B4-BE49-F238E27FC236}">
                <a16:creationId xmlns:a16="http://schemas.microsoft.com/office/drawing/2014/main" id="{3BE3E635-35ED-4F03-BB54-86081AD4D967}"/>
              </a:ext>
            </a:extLst>
          </p:cNvPr>
          <p:cNvPicPr>
            <a:picLocks noChangeAspect="1"/>
          </p:cNvPicPr>
          <p:nvPr/>
        </p:nvPicPr>
        <p:blipFill>
          <a:blip r:embed="rId3"/>
          <a:srcRect l="33423" t="10425" r="37224" b="42164"/>
          <a:stretch>
            <a:fillRect/>
          </a:stretch>
        </p:blipFill>
        <p:spPr>
          <a:xfrm>
            <a:off x="2964948" y="5599383"/>
            <a:ext cx="1952092" cy="1570161"/>
          </a:xfrm>
          <a:prstGeom prst="rect">
            <a:avLst/>
          </a:prstGeom>
        </p:spPr>
      </p:pic>
    </p:spTree>
    <p:extLst>
      <p:ext uri="{BB962C8B-B14F-4D97-AF65-F5344CB8AC3E}">
        <p14:creationId xmlns:p14="http://schemas.microsoft.com/office/powerpoint/2010/main" val="565066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0CC4-6480-3B7F-F529-7A82D3342E0B}"/>
            </a:ext>
          </a:extLst>
        </p:cNvPr>
        <p:cNvGrpSpPr/>
        <p:nvPr/>
      </p:nvGrpSpPr>
      <p:grpSpPr>
        <a:xfrm>
          <a:off x="0" y="0"/>
          <a:ext cx="0" cy="0"/>
          <a:chOff x="0" y="0"/>
          <a:chExt cx="0" cy="0"/>
        </a:xfrm>
      </p:grpSpPr>
      <p:sp>
        <p:nvSpPr>
          <p:cNvPr id="23" name="コンテンツ プレースホルダ 1">
            <a:extLst>
              <a:ext uri="{FF2B5EF4-FFF2-40B4-BE49-F238E27FC236}">
                <a16:creationId xmlns:a16="http://schemas.microsoft.com/office/drawing/2014/main" id="{45769E91-D59E-5A2F-D61C-141D0AA222CE}"/>
              </a:ext>
            </a:extLst>
          </p:cNvPr>
          <p:cNvSpPr txBox="1">
            <a:spLocks/>
          </p:cNvSpPr>
          <p:nvPr/>
        </p:nvSpPr>
        <p:spPr>
          <a:xfrm>
            <a:off x="755650" y="5365815"/>
            <a:ext cx="2578816" cy="1084079"/>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衛生管理の詳細マニュアルで定めています。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保育時の衛生管理</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嘔吐物処理についての注意事項</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処理方法</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給食、おやつ提供における衛生管理</a:t>
            </a:r>
          </a:p>
        </p:txBody>
      </p:sp>
      <p:sp>
        <p:nvSpPr>
          <p:cNvPr id="4" name="スライド番号プレースホルダー 3">
            <a:extLst>
              <a:ext uri="{FF2B5EF4-FFF2-40B4-BE49-F238E27FC236}">
                <a16:creationId xmlns:a16="http://schemas.microsoft.com/office/drawing/2014/main" id="{67EB6407-54A5-A3FD-0526-20F90D39CEB8}"/>
              </a:ext>
            </a:extLst>
          </p:cNvPr>
          <p:cNvSpPr>
            <a:spLocks noGrp="1"/>
          </p:cNvSpPr>
          <p:nvPr>
            <p:ph type="sldNum" sz="quarter" idx="10"/>
          </p:nvPr>
        </p:nvSpPr>
        <p:spPr/>
        <p:txBody>
          <a:bodyPr/>
          <a:lstStyle/>
          <a:p>
            <a:pPr>
              <a:defRPr/>
            </a:pPr>
            <a:fld id="{241ED152-6EA1-4D9A-823A-1E4C1B586740}" type="slidenum">
              <a:rPr lang="en-US" altLang="ja-JP" smtClean="0"/>
              <a:pPr>
                <a:defRPr/>
              </a:pPr>
              <a:t>32</a:t>
            </a:fld>
            <a:endParaRPr lang="en-US" altLang="ja-JP" dirty="0"/>
          </a:p>
        </p:txBody>
      </p:sp>
      <p:graphicFrame>
        <p:nvGraphicFramePr>
          <p:cNvPr id="13" name="Group 55">
            <a:extLst>
              <a:ext uri="{FF2B5EF4-FFF2-40B4-BE49-F238E27FC236}">
                <a16:creationId xmlns:a16="http://schemas.microsoft.com/office/drawing/2014/main" id="{B3836202-9E8A-1184-6509-8751007CC8AA}"/>
              </a:ext>
            </a:extLst>
          </p:cNvPr>
          <p:cNvGraphicFramePr>
            <a:graphicFrameLocks noGrp="1"/>
          </p:cNvGraphicFramePr>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A0D2A554-FD6D-DC28-2A80-E7A498A198CF}"/>
              </a:ext>
            </a:extLst>
          </p:cNvPr>
          <p:cNvSpPr txBox="1">
            <a:spLocks/>
          </p:cNvSpPr>
          <p:nvPr/>
        </p:nvSpPr>
        <p:spPr>
          <a:xfrm>
            <a:off x="755649" y="927969"/>
            <a:ext cx="3010023" cy="181043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子どもが健康で快適に生活できるよう環境を整え、保育環境を常に一定の状態に保つため、「安全管理マニュアル」や各チェック表などを活用し、保育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30" dirty="0">
                <a:effectLst/>
                <a:latin typeface="+mn-ea"/>
                <a:ea typeface="+mn-ea"/>
                <a:cs typeface="Meiryo UI" pitchFamily="50" charset="-128"/>
              </a:rPr>
              <a:t>からのアウトブレイクがない管理体制を徹底しております。</a:t>
            </a:r>
          </a:p>
          <a:p>
            <a:pPr marL="171450" indent="-171450" algn="l">
              <a:lnSpc>
                <a:spcPct val="130000"/>
              </a:lnSpc>
              <a:spcAft>
                <a:spcPts val="600"/>
              </a:spcAft>
              <a:buClr>
                <a:schemeClr val="accent5"/>
              </a:buClr>
              <a:buFont typeface="Wingdings" pitchFamily="2" charset="2"/>
              <a:buChar char="l"/>
              <a:defRPr/>
            </a:pPr>
            <a:r>
              <a:rPr lang="ja-JP" altLang="en-US" sz="1100" b="1" kern="0" spc="-30" dirty="0">
                <a:solidFill>
                  <a:schemeClr val="accent6"/>
                </a:solidFill>
                <a:effectLst/>
                <a:latin typeface="+mn-ea"/>
                <a:ea typeface="+mn-ea"/>
                <a:cs typeface="Meiryo UI" pitchFamily="50" charset="-128"/>
              </a:rPr>
              <a:t>エリアパートナーが現地訪問（基本的に月</a:t>
            </a:r>
            <a:r>
              <a:rPr lang="en-US" altLang="ja-JP" sz="1100" b="1" kern="0" spc="-30" dirty="0">
                <a:solidFill>
                  <a:schemeClr val="accent6"/>
                </a:solidFill>
                <a:effectLst/>
                <a:latin typeface="+mn-ea"/>
                <a:ea typeface="+mn-ea"/>
                <a:cs typeface="Meiryo UI" pitchFamily="50" charset="-128"/>
              </a:rPr>
              <a:t>1</a:t>
            </a:r>
            <a:r>
              <a:rPr lang="ja-JP" altLang="en-US" sz="1100" b="1" kern="0" spc="-30" dirty="0">
                <a:solidFill>
                  <a:schemeClr val="accent6"/>
                </a:solidFill>
                <a:effectLst/>
                <a:latin typeface="+mn-ea"/>
                <a:ea typeface="+mn-ea"/>
                <a:cs typeface="Meiryo UI" pitchFamily="50" charset="-128"/>
              </a:rPr>
              <a:t>回）</a:t>
            </a:r>
            <a:r>
              <a:rPr lang="ja-JP" altLang="en-US" sz="1100" kern="0" spc="-30" dirty="0">
                <a:effectLst/>
                <a:latin typeface="+mn-ea"/>
                <a:ea typeface="+mn-ea"/>
                <a:cs typeface="Meiryo UI" pitchFamily="50" charset="-128"/>
              </a:rPr>
              <a:t>しチェックを行い、認可保育園同様に厚生労働省感染症ガイドラインに基づいた感染症対策を徹底しております。　</a:t>
            </a:r>
          </a:p>
        </p:txBody>
      </p:sp>
      <p:graphicFrame>
        <p:nvGraphicFramePr>
          <p:cNvPr id="16" name="Group 55">
            <a:extLst>
              <a:ext uri="{FF2B5EF4-FFF2-40B4-BE49-F238E27FC236}">
                <a16:creationId xmlns:a16="http://schemas.microsoft.com/office/drawing/2014/main" id="{BB2E4230-0B2C-D461-FA6F-E5C27C46C492}"/>
              </a:ext>
            </a:extLst>
          </p:cNvPr>
          <p:cNvGraphicFramePr>
            <a:graphicFrameLocks noGrp="1"/>
          </p:cNvGraphicFramePr>
          <p:nvPr/>
        </p:nvGraphicFramePr>
        <p:xfrm>
          <a:off x="755649" y="58566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衛生管理・感染症対策について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コンテンツ プレースホルダ 1">
            <a:extLst>
              <a:ext uri="{FF2B5EF4-FFF2-40B4-BE49-F238E27FC236}">
                <a16:creationId xmlns:a16="http://schemas.microsoft.com/office/drawing/2014/main" id="{43520133-0392-D356-A273-5B3BA926F218}"/>
              </a:ext>
            </a:extLst>
          </p:cNvPr>
          <p:cNvSpPr txBox="1">
            <a:spLocks/>
          </p:cNvSpPr>
          <p:nvPr/>
        </p:nvSpPr>
        <p:spPr>
          <a:xfrm>
            <a:off x="933981" y="4008526"/>
            <a:ext cx="18736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別添資料「感染対策」</a:t>
            </a:r>
            <a:r>
              <a:rPr lang="ja-JP" altLang="en-US" sz="800" kern="0" spc="50" dirty="0">
                <a:solidFill>
                  <a:schemeClr val="bg1"/>
                </a:solidFill>
                <a:effectLst/>
                <a:latin typeface="+mn-ea"/>
                <a:ea typeface="+mn-ea"/>
                <a:cs typeface="Meiryo UI" pitchFamily="50" charset="-128"/>
              </a:rPr>
              <a:t>参照</a:t>
            </a:r>
          </a:p>
        </p:txBody>
      </p:sp>
      <p:sp>
        <p:nvSpPr>
          <p:cNvPr id="20" name="コンテンツ プレースホルダ 1">
            <a:extLst>
              <a:ext uri="{FF2B5EF4-FFF2-40B4-BE49-F238E27FC236}">
                <a16:creationId xmlns:a16="http://schemas.microsoft.com/office/drawing/2014/main" id="{4A69E3ED-5C74-1BA9-FC5B-458AAEC460BD}"/>
              </a:ext>
            </a:extLst>
          </p:cNvPr>
          <p:cNvSpPr txBox="1">
            <a:spLocks/>
          </p:cNvSpPr>
          <p:nvPr/>
        </p:nvSpPr>
        <p:spPr>
          <a:xfrm>
            <a:off x="755650" y="3144277"/>
            <a:ext cx="2578816" cy="78707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30" dirty="0">
                <a:effectLst/>
                <a:latin typeface="+mn-ea"/>
                <a:ea typeface="+mn-ea"/>
                <a:cs typeface="Meiryo UI" pitchFamily="50" charset="-128"/>
              </a:rPr>
              <a:t>感染症対策の詳細はマニュアルで定めています。</a:t>
            </a:r>
            <a:endParaRPr lang="en-US" altLang="ja-JP" sz="1100" kern="0" spc="-3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感染症対策</a:t>
            </a:r>
            <a:r>
              <a:rPr lang="en-US" altLang="ja-JP" sz="1100" kern="0" spc="-30" dirty="0">
                <a:effectLst/>
                <a:latin typeface="+mn-ea"/>
                <a:ea typeface="+mn-ea"/>
                <a:cs typeface="Meiryo UI" pitchFamily="50" charset="-128"/>
              </a:rPr>
              <a:t>/</a:t>
            </a:r>
            <a:r>
              <a:rPr lang="ja-JP" altLang="en-US" sz="1100" kern="0" spc="-30" dirty="0">
                <a:effectLst/>
                <a:latin typeface="+mn-ea"/>
                <a:ea typeface="+mn-ea"/>
                <a:cs typeface="Meiryo UI" pitchFamily="50" charset="-128"/>
              </a:rPr>
              <a:t>発生時の報告フロー</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感染症別の症状とケアについて</a:t>
            </a:r>
          </a:p>
        </p:txBody>
      </p:sp>
      <p:graphicFrame>
        <p:nvGraphicFramePr>
          <p:cNvPr id="21" name="Group 55">
            <a:extLst>
              <a:ext uri="{FF2B5EF4-FFF2-40B4-BE49-F238E27FC236}">
                <a16:creationId xmlns:a16="http://schemas.microsoft.com/office/drawing/2014/main" id="{CFFEFB07-2220-86B1-726C-A49EECFDEF0E}"/>
              </a:ext>
            </a:extLst>
          </p:cNvPr>
          <p:cNvGraphicFramePr>
            <a:graphicFrameLocks noGrp="1"/>
          </p:cNvGraphicFramePr>
          <p:nvPr/>
        </p:nvGraphicFramePr>
        <p:xfrm>
          <a:off x="755649" y="2801968"/>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感染対策マニュアルについて（一部抜粋）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コンテンツ プレースホルダ 1">
            <a:extLst>
              <a:ext uri="{FF2B5EF4-FFF2-40B4-BE49-F238E27FC236}">
                <a16:creationId xmlns:a16="http://schemas.microsoft.com/office/drawing/2014/main" id="{14A17438-C196-E2B0-A612-95D18049CE5B}"/>
              </a:ext>
            </a:extLst>
          </p:cNvPr>
          <p:cNvSpPr txBox="1">
            <a:spLocks/>
          </p:cNvSpPr>
          <p:nvPr/>
        </p:nvSpPr>
        <p:spPr>
          <a:xfrm>
            <a:off x="933981" y="6502079"/>
            <a:ext cx="194989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別添資料「衛生管理」</a:t>
            </a:r>
            <a:r>
              <a:rPr lang="ja-JP" altLang="en-US" sz="800" kern="0" spc="50" dirty="0">
                <a:solidFill>
                  <a:schemeClr val="bg1"/>
                </a:solidFill>
                <a:effectLst/>
                <a:latin typeface="+mn-ea"/>
                <a:ea typeface="+mn-ea"/>
                <a:cs typeface="Meiryo UI" pitchFamily="50" charset="-128"/>
              </a:rPr>
              <a:t>参照</a:t>
            </a:r>
          </a:p>
        </p:txBody>
      </p:sp>
      <p:graphicFrame>
        <p:nvGraphicFramePr>
          <p:cNvPr id="24" name="Group 55">
            <a:extLst>
              <a:ext uri="{FF2B5EF4-FFF2-40B4-BE49-F238E27FC236}">
                <a16:creationId xmlns:a16="http://schemas.microsoft.com/office/drawing/2014/main" id="{EA880618-9779-1A94-3B71-B10E7BA5062B}"/>
              </a:ext>
            </a:extLst>
          </p:cNvPr>
          <p:cNvGraphicFramePr>
            <a:graphicFrameLocks noGrp="1"/>
          </p:cNvGraphicFramePr>
          <p:nvPr/>
        </p:nvGraphicFramePr>
        <p:xfrm>
          <a:off x="755649" y="50235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衛生管理マニュアルについて（一部抜粋）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コンテンツ プレースホルダ 1">
            <a:extLst>
              <a:ext uri="{FF2B5EF4-FFF2-40B4-BE49-F238E27FC236}">
                <a16:creationId xmlns:a16="http://schemas.microsoft.com/office/drawing/2014/main" id="{D3F985FD-F8B8-481C-00B1-F08F2F3094FE}"/>
              </a:ext>
            </a:extLst>
          </p:cNvPr>
          <p:cNvSpPr txBox="1">
            <a:spLocks/>
          </p:cNvSpPr>
          <p:nvPr/>
        </p:nvSpPr>
        <p:spPr>
          <a:xfrm>
            <a:off x="755650" y="7880415"/>
            <a:ext cx="2578816"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健康状態の把握や対応・応急処置などを定めており、属人的にならないよう運用しています。</a:t>
            </a:r>
          </a:p>
        </p:txBody>
      </p:sp>
      <p:sp>
        <p:nvSpPr>
          <p:cNvPr id="12" name="コンテンツ プレースホルダ 1">
            <a:extLst>
              <a:ext uri="{FF2B5EF4-FFF2-40B4-BE49-F238E27FC236}">
                <a16:creationId xmlns:a16="http://schemas.microsoft.com/office/drawing/2014/main" id="{57990BA5-C8D1-ADEE-2A73-C3782C56D56B}"/>
              </a:ext>
            </a:extLst>
          </p:cNvPr>
          <p:cNvSpPr txBox="1">
            <a:spLocks/>
          </p:cNvSpPr>
          <p:nvPr/>
        </p:nvSpPr>
        <p:spPr>
          <a:xfrm>
            <a:off x="933982" y="9442175"/>
            <a:ext cx="187369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別添資料「健康管理」</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B2F54B93-5D2A-CA2C-6765-839B8403FF22}"/>
              </a:ext>
            </a:extLst>
          </p:cNvPr>
          <p:cNvGraphicFramePr>
            <a:graphicFrameLocks noGrp="1"/>
          </p:cNvGraphicFramePr>
          <p:nvPr/>
        </p:nvGraphicFramePr>
        <p:xfrm>
          <a:off x="755649" y="7538106"/>
          <a:ext cx="2754537" cy="265135"/>
        </p:xfrm>
        <a:graphic>
          <a:graphicData uri="http://schemas.openxmlformats.org/drawingml/2006/table">
            <a:tbl>
              <a:tblPr/>
              <a:tblGrid>
                <a:gridCol w="2754537">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健康管理マニュアルについて（一部抜粋）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9" name="図 18" descr="ロゴ, 会社名&#10;&#10;AI によって生成されたコンテンツは間違っている可能性があります。">
            <a:extLst>
              <a:ext uri="{FF2B5EF4-FFF2-40B4-BE49-F238E27FC236}">
                <a16:creationId xmlns:a16="http://schemas.microsoft.com/office/drawing/2014/main" id="{60F502F0-F835-71E7-E68A-8EF0AA1FD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9637" y="972601"/>
            <a:ext cx="1814263" cy="1130406"/>
          </a:xfrm>
          <a:prstGeom prst="rect">
            <a:avLst/>
          </a:prstGeom>
        </p:spPr>
      </p:pic>
      <p:pic>
        <p:nvPicPr>
          <p:cNvPr id="27" name="図 26" descr="ロゴ, 会社名&#10;&#10;AI によって生成されたコンテンツは間違っている可能性があります。">
            <a:extLst>
              <a:ext uri="{FF2B5EF4-FFF2-40B4-BE49-F238E27FC236}">
                <a16:creationId xmlns:a16="http://schemas.microsoft.com/office/drawing/2014/main" id="{7C8EDDA6-414A-DAD0-63D7-AA58F19FEC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8233" y="1014175"/>
            <a:ext cx="1707624" cy="1051028"/>
          </a:xfrm>
          <a:prstGeom prst="rect">
            <a:avLst/>
          </a:prstGeom>
        </p:spPr>
      </p:pic>
      <p:pic>
        <p:nvPicPr>
          <p:cNvPr id="33" name="図 32" descr="カレンダー&#10;&#10;AI によって生成されたコンテンツは間違っている可能性があります。">
            <a:extLst>
              <a:ext uri="{FF2B5EF4-FFF2-40B4-BE49-F238E27FC236}">
                <a16:creationId xmlns:a16="http://schemas.microsoft.com/office/drawing/2014/main" id="{6BD36C6B-AA07-D0B1-3CC3-221D000BD1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973" y="2574142"/>
            <a:ext cx="1842448" cy="2337383"/>
          </a:xfrm>
          <a:prstGeom prst="rect">
            <a:avLst/>
          </a:prstGeom>
        </p:spPr>
      </p:pic>
      <p:pic>
        <p:nvPicPr>
          <p:cNvPr id="34" name="図 33"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35736FB2-99D2-801E-729A-79F675635D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3761" y="2574131"/>
            <a:ext cx="1909733" cy="2402898"/>
          </a:xfrm>
          <a:prstGeom prst="rect">
            <a:avLst/>
          </a:prstGeom>
        </p:spPr>
      </p:pic>
      <p:pic>
        <p:nvPicPr>
          <p:cNvPr id="36" name="図 35" descr="ダイアグラム&#10;&#10;AI によって生成されたコンテンツは間違っている可能性があります。">
            <a:extLst>
              <a:ext uri="{FF2B5EF4-FFF2-40B4-BE49-F238E27FC236}">
                <a16:creationId xmlns:a16="http://schemas.microsoft.com/office/drawing/2014/main" id="{1EEBB740-B88B-0175-AEB4-EAE7A806F6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0796" y="4947437"/>
            <a:ext cx="1852808" cy="2426317"/>
          </a:xfrm>
          <a:prstGeom prst="rect">
            <a:avLst/>
          </a:prstGeom>
        </p:spPr>
      </p:pic>
      <p:pic>
        <p:nvPicPr>
          <p:cNvPr id="42" name="図 41" descr="テーブル&#10;&#10;AI によって生成されたコンテンツは間違っている可能性があります。">
            <a:extLst>
              <a:ext uri="{FF2B5EF4-FFF2-40B4-BE49-F238E27FC236}">
                <a16:creationId xmlns:a16="http://schemas.microsoft.com/office/drawing/2014/main" id="{9ED43B71-A0C8-C83D-FC72-74B3AC17D0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4405" y="7497067"/>
            <a:ext cx="1814263" cy="2360812"/>
          </a:xfrm>
          <a:prstGeom prst="rect">
            <a:avLst/>
          </a:prstGeom>
        </p:spPr>
      </p:pic>
      <p:pic>
        <p:nvPicPr>
          <p:cNvPr id="38" name="図 37" descr="グラフィカル ユーザー インターフェイス, テキスト&#10;&#10;AI によって生成されたコンテンツは間違っている可能性があります。">
            <a:extLst>
              <a:ext uri="{FF2B5EF4-FFF2-40B4-BE49-F238E27FC236}">
                <a16:creationId xmlns:a16="http://schemas.microsoft.com/office/drawing/2014/main" id="{1589DDF3-C494-6AF7-FFF0-7238996989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4265" y="5011200"/>
            <a:ext cx="1748724" cy="2345461"/>
          </a:xfrm>
          <a:prstGeom prst="rect">
            <a:avLst/>
          </a:prstGeom>
        </p:spPr>
      </p:pic>
      <p:pic>
        <p:nvPicPr>
          <p:cNvPr id="40" name="図 39" descr="テキスト&#10;&#10;AI によって生成されたコンテンツは間違っている可能性があります。">
            <a:extLst>
              <a:ext uri="{FF2B5EF4-FFF2-40B4-BE49-F238E27FC236}">
                <a16:creationId xmlns:a16="http://schemas.microsoft.com/office/drawing/2014/main" id="{C886A06C-882C-29D8-B976-DDC3CD44AF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8546" y="7492545"/>
            <a:ext cx="1812121" cy="2365334"/>
          </a:xfrm>
          <a:prstGeom prst="rect">
            <a:avLst/>
          </a:prstGeom>
        </p:spPr>
      </p:pic>
    </p:spTree>
    <p:extLst>
      <p:ext uri="{BB962C8B-B14F-4D97-AF65-F5344CB8AC3E}">
        <p14:creationId xmlns:p14="http://schemas.microsoft.com/office/powerpoint/2010/main" val="397836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3856452-1E87-10D3-C85E-E4EEBD3C6E3E}"/>
              </a:ext>
            </a:extLst>
          </p:cNvPr>
          <p:cNvSpPr>
            <a:spLocks noGrp="1"/>
          </p:cNvSpPr>
          <p:nvPr>
            <p:ph type="title"/>
          </p:nvPr>
        </p:nvSpPr>
        <p:spPr/>
        <p:txBody>
          <a:bodyPr/>
          <a:lstStyle/>
          <a:p>
            <a:r>
              <a:rPr lang="ja-JP" altLang="en-US" dirty="0"/>
              <a:t>事故、災害発生の予防・防止策、児童虐待について</a:t>
            </a:r>
          </a:p>
        </p:txBody>
      </p:sp>
      <p:sp>
        <p:nvSpPr>
          <p:cNvPr id="2" name="スライド番号プレースホルダー 1">
            <a:extLst>
              <a:ext uri="{FF2B5EF4-FFF2-40B4-BE49-F238E27FC236}">
                <a16:creationId xmlns:a16="http://schemas.microsoft.com/office/drawing/2014/main" id="{B92E2677-5F1F-917D-8A2E-98452DA9C2B7}"/>
              </a:ext>
            </a:extLst>
          </p:cNvPr>
          <p:cNvSpPr>
            <a:spLocks noGrp="1"/>
          </p:cNvSpPr>
          <p:nvPr>
            <p:ph type="sldNum" sz="quarter" idx="10"/>
          </p:nvPr>
        </p:nvSpPr>
        <p:spPr/>
        <p:txBody>
          <a:bodyPr/>
          <a:lstStyle/>
          <a:p>
            <a:pPr>
              <a:defRPr/>
            </a:pPr>
            <a:fld id="{241ED152-6EA1-4D9A-823A-1E4C1B586740}" type="slidenum">
              <a:rPr lang="en-US" altLang="ja-JP" smtClean="0"/>
              <a:pPr>
                <a:defRPr/>
              </a:pPr>
              <a:t>33</a:t>
            </a:fld>
            <a:endParaRPr lang="en-US" altLang="ja-JP" dirty="0"/>
          </a:p>
        </p:txBody>
      </p:sp>
      <p:sp>
        <p:nvSpPr>
          <p:cNvPr id="4" name="テキスト プレースホルダー 3">
            <a:extLst>
              <a:ext uri="{FF2B5EF4-FFF2-40B4-BE49-F238E27FC236}">
                <a16:creationId xmlns:a16="http://schemas.microsoft.com/office/drawing/2014/main" id="{8FA4C84A-4E9F-7A11-B6B7-73323E06ECF9}"/>
              </a:ext>
            </a:extLst>
          </p:cNvPr>
          <p:cNvSpPr>
            <a:spLocks noGrp="1"/>
          </p:cNvSpPr>
          <p:nvPr>
            <p:ph type="body" sz="quarter" idx="11"/>
          </p:nvPr>
        </p:nvSpPr>
        <p:spPr/>
        <p:txBody>
          <a:bodyPr/>
          <a:lstStyle/>
          <a:p>
            <a:r>
              <a:rPr lang="en-US" altLang="ja-JP" dirty="0"/>
              <a:t>⑦ </a:t>
            </a:r>
            <a:r>
              <a:rPr lang="ja-JP" altLang="en-US" dirty="0"/>
              <a:t>安全管理</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706418"/>
            <a:ext cx="6516688"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保育を行う上で一番大切なことは「子どもの安全を守る」ことです。保育士同士で声をかけあい、注意して見守ることを常としております。事故を防止する最善の方法は事前に危険を取り除くことと考え、「</a:t>
            </a:r>
            <a:r>
              <a:rPr lang="ja-JP" altLang="en-US" sz="1100" b="1" kern="0" spc="50" dirty="0">
                <a:solidFill>
                  <a:schemeClr val="accent6"/>
                </a:solidFill>
                <a:effectLst/>
                <a:latin typeface="+mn-ea"/>
                <a:ea typeface="+mn-ea"/>
                <a:cs typeface="Meiryo UI" pitchFamily="50" charset="-128"/>
              </a:rPr>
              <a:t>安全管理マニュアル</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災害対策マニュアル</a:t>
            </a:r>
            <a:r>
              <a:rPr lang="ja-JP" altLang="en-US" sz="1100" kern="0" spc="50" dirty="0">
                <a:effectLst/>
                <a:latin typeface="+mn-ea"/>
                <a:ea typeface="+mn-ea"/>
                <a:cs typeface="Meiryo UI" pitchFamily="50" charset="-128"/>
              </a:rPr>
              <a:t>」などを用い、保育室内外のチェック、応急処置や災害時の対応を徹底しております。</a:t>
            </a:r>
          </a:p>
        </p:txBody>
      </p:sp>
      <p:graphicFrame>
        <p:nvGraphicFramePr>
          <p:cNvPr id="7" name="Group 55">
            <a:extLst>
              <a:ext uri="{FF2B5EF4-FFF2-40B4-BE49-F238E27FC236}">
                <a16:creationId xmlns:a16="http://schemas.microsoft.com/office/drawing/2014/main" id="{87DFE34A-6E3D-68D6-60D7-72792B15D902}"/>
              </a:ext>
            </a:extLst>
          </p:cNvPr>
          <p:cNvGraphicFramePr>
            <a:graphicFrameLocks noGrp="1"/>
          </p:cNvGraphicFramePr>
          <p:nvPr/>
        </p:nvGraphicFramePr>
        <p:xfrm>
          <a:off x="755649" y="136410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事故防止策について</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02E93D11-6F01-F8AD-75C2-E34953C234AD}"/>
              </a:ext>
            </a:extLst>
          </p:cNvPr>
          <p:cNvSpPr txBox="1">
            <a:spLocks/>
          </p:cNvSpPr>
          <p:nvPr/>
        </p:nvSpPr>
        <p:spPr>
          <a:xfrm>
            <a:off x="1326719" y="2382954"/>
            <a:ext cx="372592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詳細は、</a:t>
            </a:r>
            <a:r>
              <a:rPr lang="ja-JP" altLang="en-US" sz="800" b="1" kern="0" spc="50" dirty="0">
                <a:solidFill>
                  <a:schemeClr val="accent4">
                    <a:lumMod val="60000"/>
                    <a:lumOff val="40000"/>
                  </a:schemeClr>
                </a:solidFill>
                <a:effectLst/>
                <a:latin typeface="+mn-ea"/>
                <a:ea typeface="+mn-ea"/>
                <a:cs typeface="Meiryo UI" pitchFamily="50" charset="-128"/>
              </a:rPr>
              <a:t>別添資料「安全・災害」</a:t>
            </a:r>
            <a:r>
              <a:rPr lang="ja-JP" altLang="en-US" sz="800" kern="0" spc="50" dirty="0">
                <a:solidFill>
                  <a:schemeClr val="bg1"/>
                </a:solidFill>
                <a:effectLst/>
                <a:latin typeface="+mn-ea"/>
                <a:ea typeface="+mn-ea"/>
                <a:cs typeface="Meiryo UI" pitchFamily="50" charset="-128"/>
              </a:rPr>
              <a:t>参照</a:t>
            </a:r>
          </a:p>
        </p:txBody>
      </p:sp>
      <p:sp>
        <p:nvSpPr>
          <p:cNvPr id="17" name="正方形/長方形 16">
            <a:extLst>
              <a:ext uri="{FF2B5EF4-FFF2-40B4-BE49-F238E27FC236}">
                <a16:creationId xmlns:a16="http://schemas.microsoft.com/office/drawing/2014/main" id="{9C3AD8EF-7EF1-3418-E627-06B7EE75E3AE}"/>
              </a:ext>
            </a:extLst>
          </p:cNvPr>
          <p:cNvSpPr/>
          <p:nvPr/>
        </p:nvSpPr>
        <p:spPr bwMode="auto">
          <a:xfrm>
            <a:off x="704972" y="2809576"/>
            <a:ext cx="6516687" cy="7217073"/>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8" name="コンテンツ プレースホルダ 1">
            <a:extLst>
              <a:ext uri="{FF2B5EF4-FFF2-40B4-BE49-F238E27FC236}">
                <a16:creationId xmlns:a16="http://schemas.microsoft.com/office/drawing/2014/main" id="{06A2488A-EECE-BEFC-188A-5A46CB961AFC}"/>
              </a:ext>
            </a:extLst>
          </p:cNvPr>
          <p:cNvSpPr txBox="1">
            <a:spLocks/>
          </p:cNvSpPr>
          <p:nvPr/>
        </p:nvSpPr>
        <p:spPr>
          <a:xfrm>
            <a:off x="957263" y="2939571"/>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保育室内</a:t>
            </a:r>
          </a:p>
        </p:txBody>
      </p:sp>
      <p:sp>
        <p:nvSpPr>
          <p:cNvPr id="20" name="コンテンツ プレースホルダ 1">
            <a:extLst>
              <a:ext uri="{FF2B5EF4-FFF2-40B4-BE49-F238E27FC236}">
                <a16:creationId xmlns:a16="http://schemas.microsoft.com/office/drawing/2014/main" id="{C5B7D325-FA8B-280F-6FB4-9C3B39989D98}"/>
              </a:ext>
            </a:extLst>
          </p:cNvPr>
          <p:cNvSpPr txBox="1">
            <a:spLocks/>
          </p:cNvSpPr>
          <p:nvPr/>
        </p:nvSpPr>
        <p:spPr>
          <a:xfrm>
            <a:off x="1012640" y="3311052"/>
            <a:ext cx="5956729" cy="1131079"/>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保育室内に危険な箇所がないかをチェックする。本棚などは固定し、落下を防ぐ。</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施設の出入口、各部屋の扉は必ず施錠を行う。扉、戸棚の危険防止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指はさみなど</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はないかチェックする。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避難場所、避難経路の確認を徹底する。非常口、避難経路に物を置かない。</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ガラス、床などに破損や不具合がないかチェックする。窓、ベランダからの転落の危険がないかチェックする</a:t>
            </a:r>
          </a:p>
        </p:txBody>
      </p:sp>
      <p:sp>
        <p:nvSpPr>
          <p:cNvPr id="26" name="コンテンツ プレースホルダ 1">
            <a:extLst>
              <a:ext uri="{FF2B5EF4-FFF2-40B4-BE49-F238E27FC236}">
                <a16:creationId xmlns:a16="http://schemas.microsoft.com/office/drawing/2014/main" id="{B91FC147-6089-C9D7-4C32-CFF9EFED41E5}"/>
              </a:ext>
            </a:extLst>
          </p:cNvPr>
          <p:cNvSpPr txBox="1">
            <a:spLocks/>
          </p:cNvSpPr>
          <p:nvPr/>
        </p:nvSpPr>
        <p:spPr>
          <a:xfrm>
            <a:off x="957263" y="4628663"/>
            <a:ext cx="6012106"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戸　外</a:t>
            </a:r>
          </a:p>
        </p:txBody>
      </p:sp>
      <p:sp>
        <p:nvSpPr>
          <p:cNvPr id="27" name="コンテンツ プレースホルダ 1">
            <a:extLst>
              <a:ext uri="{FF2B5EF4-FFF2-40B4-BE49-F238E27FC236}">
                <a16:creationId xmlns:a16="http://schemas.microsoft.com/office/drawing/2014/main" id="{A989E00D-58B6-140B-E9B5-282039AD5865}"/>
              </a:ext>
            </a:extLst>
          </p:cNvPr>
          <p:cNvSpPr txBox="1">
            <a:spLocks/>
          </p:cNvSpPr>
          <p:nvPr/>
        </p:nvSpPr>
        <p:spPr>
          <a:xfrm>
            <a:off x="1012640" y="5000144"/>
            <a:ext cx="5956729" cy="1715854"/>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安全管理マニュアルとは別に</a:t>
            </a:r>
            <a:r>
              <a:rPr lang="ja-JP" altLang="en-US" sz="1100" b="1" kern="0" spc="50" dirty="0">
                <a:solidFill>
                  <a:schemeClr val="accent6"/>
                </a:solidFill>
                <a:effectLst/>
                <a:latin typeface="+mn-ea"/>
                <a:ea typeface="+mn-ea"/>
                <a:cs typeface="Meiryo UI" pitchFamily="50" charset="-128"/>
              </a:rPr>
              <a:t>お散歩マニュアル</a:t>
            </a:r>
            <a:r>
              <a:rPr lang="ja-JP" altLang="en-US" sz="1100" kern="0" spc="50" dirty="0">
                <a:effectLst/>
                <a:latin typeface="+mn-ea"/>
                <a:ea typeface="+mn-ea"/>
                <a:cs typeface="Meiryo UI" pitchFamily="50" charset="-128"/>
              </a:rPr>
              <a:t>も作成し、活用。</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散歩道、公園等、危険なものがないよう必ず複数人で下見を行う。避難場所・手洗い場所を確認しておく。</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交通標識に従いながら移動し、なるべく歩行用道路・ガードレールが確保されている通りに誘導する。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都度、人数確認を複数の保育士で行い、共有し合う。</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防災・お散歩マップの作成。お散歩ルートは保育士が事前確認し、歩行用道路・ガードレールの有無や交通量、危険箇所の確認、地域の防災マップなども活用した保育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独自の防災マップを作成する。</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熱中症予防のため熱中症指数計を使用。お散歩先や園庭などで正確な計測を行うことで、より安全で効率的な戸外遊びを行う</a:t>
            </a:r>
          </a:p>
        </p:txBody>
      </p:sp>
      <p:sp>
        <p:nvSpPr>
          <p:cNvPr id="30" name="コンテンツ プレースホルダ 1">
            <a:extLst>
              <a:ext uri="{FF2B5EF4-FFF2-40B4-BE49-F238E27FC236}">
                <a16:creationId xmlns:a16="http://schemas.microsoft.com/office/drawing/2014/main" id="{A0257472-BD6B-2B7A-4E5C-2309FB5CA7B1}"/>
              </a:ext>
            </a:extLst>
          </p:cNvPr>
          <p:cNvSpPr txBox="1">
            <a:spLocks/>
          </p:cNvSpPr>
          <p:nvPr/>
        </p:nvSpPr>
        <p:spPr>
          <a:xfrm>
            <a:off x="904451" y="6981399"/>
            <a:ext cx="6064918" cy="245474"/>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a:solidFill>
                  <a:schemeClr val="bg1"/>
                </a:solidFill>
                <a:effectLst/>
                <a:latin typeface="+mn-ea"/>
                <a:ea typeface="+mn-ea"/>
                <a:cs typeface="Meiryo UI" pitchFamily="50" charset="-128"/>
              </a:rPr>
              <a:t>ヒヤリハット記録・訓練</a:t>
            </a:r>
          </a:p>
        </p:txBody>
      </p:sp>
      <p:sp>
        <p:nvSpPr>
          <p:cNvPr id="31" name="コンテンツ プレースホルダ 1">
            <a:extLst>
              <a:ext uri="{FF2B5EF4-FFF2-40B4-BE49-F238E27FC236}">
                <a16:creationId xmlns:a16="http://schemas.microsoft.com/office/drawing/2014/main" id="{6D1C3C64-B4A5-9CD5-5496-B9866DD77DF9}"/>
              </a:ext>
            </a:extLst>
          </p:cNvPr>
          <p:cNvSpPr txBox="1">
            <a:spLocks/>
          </p:cNvSpPr>
          <p:nvPr/>
        </p:nvSpPr>
        <p:spPr>
          <a:xfrm>
            <a:off x="959827" y="7352880"/>
            <a:ext cx="6142013" cy="715581"/>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ヒヤリハット記録</a:t>
            </a:r>
            <a:r>
              <a:rPr lang="ja-JP" altLang="en-US" sz="1100" kern="0" spc="50" dirty="0">
                <a:effectLst/>
                <a:latin typeface="+mn-ea"/>
                <a:ea typeface="+mn-ea"/>
                <a:cs typeface="Meiryo UI" pitchFamily="50" charset="-128"/>
              </a:rPr>
              <a:t>や過去の事故報告書を全施設で情報共有することで、今後の事故防止につなげております。さらに各園で研修を実施し危険予測をすることにより軽微な事故や重大な事故を未然に防ぐ対策を行っております。</a:t>
            </a:r>
          </a:p>
          <a:p>
            <a:pPr marL="6350" algn="l">
              <a:spcAft>
                <a:spcPts val="300"/>
              </a:spcAft>
              <a:defRPr/>
            </a:pPr>
            <a:endParaRPr lang="en-US" altLang="ja-JP" sz="1100" kern="0" spc="50" dirty="0">
              <a:effectLst/>
              <a:latin typeface="+mn-ea"/>
              <a:ea typeface="+mn-ea"/>
              <a:cs typeface="Meiryo UI" pitchFamily="50" charset="-128"/>
            </a:endParaRPr>
          </a:p>
        </p:txBody>
      </p:sp>
      <p:sp>
        <p:nvSpPr>
          <p:cNvPr id="24" name="テキスト ボックス 2">
            <a:extLst>
              <a:ext uri="{FF2B5EF4-FFF2-40B4-BE49-F238E27FC236}">
                <a16:creationId xmlns:a16="http://schemas.microsoft.com/office/drawing/2014/main" id="{ED50C7F8-5348-7BB2-420A-5535281D5A38}"/>
              </a:ext>
            </a:extLst>
          </p:cNvPr>
          <p:cNvSpPr txBox="1">
            <a:spLocks noChangeArrowheads="1"/>
          </p:cNvSpPr>
          <p:nvPr/>
        </p:nvSpPr>
        <p:spPr bwMode="auto">
          <a:xfrm>
            <a:off x="4484905" y="9747636"/>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お散歩マップ</a:t>
            </a:r>
            <a:endParaRPr lang="en-US" altLang="ja-JP" sz="900" dirty="0">
              <a:effectLst/>
              <a:latin typeface="Meiryo UI" pitchFamily="50" charset="-128"/>
              <a:ea typeface="Meiryo UI" pitchFamily="50" charset="-128"/>
              <a:cs typeface="Meiryo UI" pitchFamily="50" charset="-128"/>
            </a:endParaRPr>
          </a:p>
        </p:txBody>
      </p:sp>
      <p:pic>
        <p:nvPicPr>
          <p:cNvPr id="8" name="図 7" descr="ダイアグラム&#10;&#10;中程度の精度で自動的に生成された説明">
            <a:extLst>
              <a:ext uri="{FF2B5EF4-FFF2-40B4-BE49-F238E27FC236}">
                <a16:creationId xmlns:a16="http://schemas.microsoft.com/office/drawing/2014/main" id="{DCF1948C-0E5E-EBBE-D310-A2F73A5067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13" t="3742" r="6855" b="5190"/>
          <a:stretch/>
        </p:blipFill>
        <p:spPr>
          <a:xfrm>
            <a:off x="3115308" y="7783902"/>
            <a:ext cx="3315756" cy="2147046"/>
          </a:xfrm>
          <a:prstGeom prst="rect">
            <a:avLst/>
          </a:prstGeom>
        </p:spPr>
      </p:pic>
      <p:graphicFrame>
        <p:nvGraphicFramePr>
          <p:cNvPr id="9"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2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65EE250-A835-6E33-B43E-28AD9140F8D2}"/>
              </a:ext>
            </a:extLst>
          </p:cNvPr>
          <p:cNvSpPr>
            <a:spLocks noGrp="1"/>
          </p:cNvSpPr>
          <p:nvPr>
            <p:ph type="sldNum" sz="quarter" idx="10"/>
          </p:nvPr>
        </p:nvSpPr>
        <p:spPr/>
        <p:txBody>
          <a:bodyPr/>
          <a:lstStyle/>
          <a:p>
            <a:pPr>
              <a:defRPr/>
            </a:pPr>
            <a:fld id="{241ED152-6EA1-4D9A-823A-1E4C1B586740}" type="slidenum">
              <a:rPr lang="en-US" altLang="ja-JP" smtClean="0"/>
              <a:pPr>
                <a:defRPr/>
              </a:pPr>
              <a:t>34</a:t>
            </a:fld>
            <a:endParaRPr lang="en-US" altLang="ja-JP" dirty="0"/>
          </a:p>
        </p:txBody>
      </p:sp>
      <p:graphicFrame>
        <p:nvGraphicFramePr>
          <p:cNvPr id="16" name="Group 55">
            <a:extLst>
              <a:ext uri="{FF2B5EF4-FFF2-40B4-BE49-F238E27FC236}">
                <a16:creationId xmlns:a16="http://schemas.microsoft.com/office/drawing/2014/main" id="{21B9D07A-E3FE-7D54-37D1-74E55B481A2A}"/>
              </a:ext>
            </a:extLst>
          </p:cNvPr>
          <p:cNvGraphicFramePr>
            <a:graphicFrameLocks noGrp="1"/>
          </p:cNvGraphicFramePr>
          <p:nvPr>
            <p:extLst>
              <p:ext uri="{D42A27DB-BD31-4B8C-83A1-F6EECF244321}">
                <p14:modId xmlns:p14="http://schemas.microsoft.com/office/powerpoint/2010/main" val="1440836829"/>
              </p:ext>
            </p:extLst>
          </p:nvPr>
        </p:nvGraphicFramePr>
        <p:xfrm>
          <a:off x="755382" y="410169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個人で判断しない取り組み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8" name="コンテンツ プレースホルダ 1">
            <a:extLst>
              <a:ext uri="{FF2B5EF4-FFF2-40B4-BE49-F238E27FC236}">
                <a16:creationId xmlns:a16="http://schemas.microsoft.com/office/drawing/2014/main" id="{B33D998A-5DCF-4BB2-5A25-C02D8BE87AD5}"/>
              </a:ext>
            </a:extLst>
          </p:cNvPr>
          <p:cNvSpPr txBox="1">
            <a:spLocks/>
          </p:cNvSpPr>
          <p:nvPr/>
        </p:nvSpPr>
        <p:spPr>
          <a:xfrm>
            <a:off x="755383" y="4418880"/>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当社では各種マニュアルを策定し最低でも年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度の更新を行います。</a:t>
            </a:r>
          </a:p>
        </p:txBody>
      </p:sp>
      <p:graphicFrame>
        <p:nvGraphicFramePr>
          <p:cNvPr id="19" name="表 18">
            <a:extLst>
              <a:ext uri="{FF2B5EF4-FFF2-40B4-BE49-F238E27FC236}">
                <a16:creationId xmlns:a16="http://schemas.microsoft.com/office/drawing/2014/main" id="{9ABBE37D-5425-9D22-5901-AED0B3FDFB59}"/>
              </a:ext>
            </a:extLst>
          </p:cNvPr>
          <p:cNvGraphicFramePr>
            <a:graphicFrameLocks noGrp="1"/>
          </p:cNvGraphicFramePr>
          <p:nvPr>
            <p:extLst>
              <p:ext uri="{D42A27DB-BD31-4B8C-83A1-F6EECF244321}">
                <p14:modId xmlns:p14="http://schemas.microsoft.com/office/powerpoint/2010/main" val="1681112969"/>
              </p:ext>
            </p:extLst>
          </p:nvPr>
        </p:nvGraphicFramePr>
        <p:xfrm>
          <a:off x="755382" y="4644084"/>
          <a:ext cx="6516687" cy="2308515"/>
        </p:xfrm>
        <a:graphic>
          <a:graphicData uri="http://schemas.openxmlformats.org/drawingml/2006/table">
            <a:tbl>
              <a:tblPr firstRow="1" firstCol="1" bandRow="1">
                <a:tableStyleId>{5C22544A-7EE6-4342-B048-85BDC9FD1C3A}</a:tableStyleId>
              </a:tblPr>
              <a:tblGrid>
                <a:gridCol w="2997632">
                  <a:extLst>
                    <a:ext uri="{9D8B030D-6E8A-4147-A177-3AD203B41FA5}">
                      <a16:colId xmlns:a16="http://schemas.microsoft.com/office/drawing/2014/main" val="3275776347"/>
                    </a:ext>
                  </a:extLst>
                </a:gridCol>
                <a:gridCol w="3519055">
                  <a:extLst>
                    <a:ext uri="{9D8B030D-6E8A-4147-A177-3AD203B41FA5}">
                      <a16:colId xmlns:a16="http://schemas.microsoft.com/office/drawing/2014/main" val="2504669764"/>
                    </a:ext>
                  </a:extLst>
                </a:gridCol>
              </a:tblGrid>
              <a:tr h="251540">
                <a:tc>
                  <a:txBody>
                    <a:bodyPr/>
                    <a:lstStyle/>
                    <a:p>
                      <a:pPr algn="ctr"/>
                      <a:r>
                        <a:rPr lang="ja-JP" sz="1050" kern="100" dirty="0">
                          <a:solidFill>
                            <a:schemeClr val="bg1"/>
                          </a:solidFill>
                          <a:effectLst/>
                          <a:latin typeface="Meiryo" panose="020B0604030504040204" pitchFamily="34" charset="-128"/>
                          <a:ea typeface="Meiryo" panose="020B0604030504040204" pitchFamily="34" charset="-128"/>
                        </a:rPr>
                        <a:t>マニュアル名</a:t>
                      </a:r>
                      <a:endParaRPr lang="ja-JP" sz="1050" kern="100" dirty="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solidFill>
                            <a:schemeClr val="bg1"/>
                          </a:solidFill>
                          <a:effectLst/>
                          <a:latin typeface="Meiryo" panose="020B0604030504040204" pitchFamily="34" charset="-128"/>
                          <a:ea typeface="Meiryo" panose="020B0604030504040204" pitchFamily="34" charset="-128"/>
                        </a:rPr>
                        <a:t>内容</a:t>
                      </a:r>
                      <a:endParaRPr lang="ja-JP" sz="1050" kern="100">
                        <a:solidFill>
                          <a:schemeClr val="bg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3600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996736371"/>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安全管理マニュアル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750" kern="100" dirty="0">
                          <a:effectLst/>
                          <a:latin typeface="Meiryo" panose="020B0604030504040204" pitchFamily="34" charset="-128"/>
                          <a:ea typeface="Meiryo" panose="020B0604030504040204" pitchFamily="34" charset="-128"/>
                        </a:rPr>
                        <a:t>事故発生時の対応と防止策・緊急時の対応・子ども健康管理・感染症対策等</a:t>
                      </a:r>
                      <a:endParaRPr lang="ja-JP" sz="7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3841866"/>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会社・保育ルールマニュアル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当社の保育に対する姿勢や考え方・ルール・マナー等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4514506"/>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災害対策マニュアル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災害時の対応と対策</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57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業務フローマニュアル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保育スケジュール・保育の流れ・保育方法・研修等</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2444371"/>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食事関連・</a:t>
                      </a:r>
                      <a:r>
                        <a:rPr lang="ja-JP" altLang="en-US" sz="1050" b="0" kern="100" dirty="0">
                          <a:solidFill>
                            <a:schemeClr val="tx1"/>
                          </a:solidFill>
                          <a:effectLst/>
                          <a:latin typeface="Meiryo" panose="020B0604030504040204" pitchFamily="34" charset="-128"/>
                          <a:ea typeface="Meiryo" panose="020B0604030504040204" pitchFamily="34" charset="-128"/>
                        </a:rPr>
                        <a:t>食物</a:t>
                      </a:r>
                      <a:r>
                        <a:rPr lang="ja-JP" sz="1050" b="0" kern="100" dirty="0">
                          <a:solidFill>
                            <a:schemeClr val="tx1"/>
                          </a:solidFill>
                          <a:effectLst/>
                          <a:latin typeface="Meiryo" panose="020B0604030504040204" pitchFamily="34" charset="-128"/>
                          <a:ea typeface="Meiryo" panose="020B0604030504040204" pitchFamily="34" charset="-128"/>
                        </a:rPr>
                        <a:t>アレルギー対応マニュアル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給食・おやつ・アレルギー・衛生管理等</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233337"/>
                  </a:ext>
                </a:extLst>
              </a:tr>
              <a:tr h="251540">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虐待対応マニュアル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a:effectLst/>
                          <a:latin typeface="Meiryo" panose="020B0604030504040204" pitchFamily="34" charset="-128"/>
                          <a:ea typeface="Meiryo" panose="020B0604030504040204" pitchFamily="34" charset="-128"/>
                        </a:rPr>
                        <a:t>虐待の発見と対応</a:t>
                      </a:r>
                      <a:endParaRPr lang="ja-JP" sz="950" kern="10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7848718"/>
                  </a:ext>
                </a:extLst>
              </a:tr>
              <a:tr h="260471">
                <a:tc>
                  <a:txBody>
                    <a:bodyPr/>
                    <a:lstStyle/>
                    <a:p>
                      <a:pPr algn="l"/>
                      <a:r>
                        <a:rPr lang="ja-JP" sz="1050" b="0" kern="100" dirty="0">
                          <a:solidFill>
                            <a:schemeClr val="tx1"/>
                          </a:solidFill>
                          <a:effectLst/>
                          <a:latin typeface="Meiryo" panose="020B0604030504040204" pitchFamily="34" charset="-128"/>
                          <a:ea typeface="Meiryo" panose="020B0604030504040204" pitchFamily="34" charset="-128"/>
                        </a:rPr>
                        <a:t>環境マニュアル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rPr>
                        <a:t>最適な保育を行うための環境設定（物的・人的・時間的環境）</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7131088"/>
                  </a:ext>
                </a:extLst>
              </a:tr>
              <a:tr h="260471">
                <a:tc>
                  <a:txBody>
                    <a:bodyPr/>
                    <a:lstStyle/>
                    <a:p>
                      <a:pPr algn="l"/>
                      <a:r>
                        <a:rPr lang="ja-JP" altLang="en-US"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rPr>
                        <a:t>お散歩マニュアル</a:t>
                      </a:r>
                      <a:endParaRPr lang="ja-JP" sz="1050" b="0" kern="100" dirty="0">
                        <a:solidFill>
                          <a:schemeClr val="tx1"/>
                        </a:solidFill>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latin typeface="Meiryo" panose="020B0604030504040204" pitchFamily="34" charset="-128"/>
                          <a:ea typeface="Meiryo" panose="020B0604030504040204" pitchFamily="34" charset="-128"/>
                          <a:cs typeface="Times New Roman" panose="02020603050405020304" pitchFamily="18" charset="0"/>
                        </a:rPr>
                        <a:t>安全にお散歩を行うための事前準備・散歩計画</a:t>
                      </a:r>
                      <a:endParaRPr lang="ja-JP" sz="950" kern="100" dirty="0">
                        <a:effectLst/>
                        <a:latin typeface="Meiryo" panose="020B0604030504040204" pitchFamily="34" charset="-128"/>
                        <a:ea typeface="Meiryo"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032869"/>
                  </a:ext>
                </a:extLst>
              </a:tr>
            </a:tbl>
          </a:graphicData>
        </a:graphic>
      </p:graphicFrame>
      <p:graphicFrame>
        <p:nvGraphicFramePr>
          <p:cNvPr id="20" name="Group 55">
            <a:extLst>
              <a:ext uri="{FF2B5EF4-FFF2-40B4-BE49-F238E27FC236}">
                <a16:creationId xmlns:a16="http://schemas.microsoft.com/office/drawing/2014/main" id="{BB5A2E00-BB88-1F6E-38B2-394B714A79CE}"/>
              </a:ext>
            </a:extLst>
          </p:cNvPr>
          <p:cNvGraphicFramePr>
            <a:graphicFrameLocks noGrp="1"/>
          </p:cNvGraphicFramePr>
          <p:nvPr/>
        </p:nvGraphicFramePr>
        <p:xfrm>
          <a:off x="755649" y="28802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a:lnSpc>
                          <a:spcPct val="130000"/>
                        </a:lnSpc>
                        <a:spcAft>
                          <a:spcPts val="600"/>
                        </a:spcAft>
                        <a:defRPr/>
                      </a:pPr>
                      <a:r>
                        <a:rPr lang="ja-JP" altLang="en-US" sz="1400" b="1" kern="0" spc="50" dirty="0">
                          <a:solidFill>
                            <a:schemeClr val="bg1"/>
                          </a:solidFill>
                          <a:effectLst/>
                          <a:latin typeface="+mn-ea"/>
                          <a:ea typeface="+mn-ea"/>
                          <a:cs typeface="Meiryo UI" pitchFamily="50" charset="-128"/>
                        </a:rPr>
                        <a:t>乳幼児突然死症候群</a:t>
                      </a:r>
                      <a:r>
                        <a:rPr lang="en-US" altLang="ja-JP" sz="1400" b="1" kern="0" spc="50" dirty="0">
                          <a:solidFill>
                            <a:schemeClr val="bg1"/>
                          </a:solidFill>
                          <a:effectLst/>
                          <a:latin typeface="+mn-ea"/>
                          <a:ea typeface="+mn-ea"/>
                          <a:cs typeface="Meiryo UI" pitchFamily="50" charset="-128"/>
                        </a:rPr>
                        <a:t>(SIDS</a:t>
                      </a:r>
                      <a:r>
                        <a:rPr lang="ja-JP" altLang="en-US" sz="1400" b="1" kern="0" spc="50" dirty="0">
                          <a:solidFill>
                            <a:schemeClr val="bg1"/>
                          </a:solidFill>
                          <a:effectLst/>
                          <a:latin typeface="+mn-ea"/>
                          <a:ea typeface="+mn-ea"/>
                          <a:cs typeface="Meiryo UI" pitchFamily="50" charset="-128"/>
                        </a:rPr>
                        <a:t>）対策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5" name="Group 55">
            <a:extLst>
              <a:ext uri="{FF2B5EF4-FFF2-40B4-BE49-F238E27FC236}">
                <a16:creationId xmlns:a16="http://schemas.microsoft.com/office/drawing/2014/main" id="{6F745923-CBF2-852A-3A19-746C8529E2AD}"/>
              </a:ext>
            </a:extLst>
          </p:cNvPr>
          <p:cNvGraphicFramePr>
            <a:graphicFrameLocks noGrp="1"/>
          </p:cNvGraphicFramePr>
          <p:nvPr/>
        </p:nvGraphicFramePr>
        <p:xfrm>
          <a:off x="755647" y="700830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災害発生の予防・防止策について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4CD49E8C-9162-D846-B67F-07F7221F121B}"/>
              </a:ext>
            </a:extLst>
          </p:cNvPr>
          <p:cNvSpPr txBox="1">
            <a:spLocks/>
          </p:cNvSpPr>
          <p:nvPr/>
        </p:nvSpPr>
        <p:spPr>
          <a:xfrm>
            <a:off x="755648" y="7347025"/>
            <a:ext cx="3288526"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年度初めに右記フォーマットを用いて全園が防災、防犯、避難訓練の計画を立案いたします。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管轄消防署への通報訓練も行い、本番さながらに緊張感を持った訓練を実施いたします。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30" dirty="0">
                <a:effectLst/>
                <a:latin typeface="+mn-ea"/>
                <a:ea typeface="+mn-ea"/>
                <a:cs typeface="Meiryo UI" pitchFamily="50" charset="-128"/>
              </a:rPr>
              <a:t>毎月訓練を実施することで、さまざまなケースに職員が対処できるようにいたします。</a:t>
            </a:r>
          </a:p>
        </p:txBody>
      </p:sp>
      <p:sp>
        <p:nvSpPr>
          <p:cNvPr id="8" name="テキスト ボックス 2">
            <a:extLst>
              <a:ext uri="{FF2B5EF4-FFF2-40B4-BE49-F238E27FC236}">
                <a16:creationId xmlns:a16="http://schemas.microsoft.com/office/drawing/2014/main" id="{8514299F-9FA2-6181-16EF-4B9A9476B6F7}"/>
              </a:ext>
            </a:extLst>
          </p:cNvPr>
          <p:cNvSpPr txBox="1">
            <a:spLocks noChangeArrowheads="1"/>
          </p:cNvSpPr>
          <p:nvPr/>
        </p:nvSpPr>
        <p:spPr bwMode="auto">
          <a:xfrm>
            <a:off x="4677313" y="10014157"/>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防災・避難訓練計画</a:t>
            </a:r>
            <a:endParaRPr lang="en-US" altLang="ja-JP" sz="900" dirty="0">
              <a:effectLst/>
              <a:latin typeface="Meiryo UI" pitchFamily="50" charset="-128"/>
              <a:ea typeface="Meiryo UI" pitchFamily="50" charset="-128"/>
              <a:cs typeface="Meiryo UI" pitchFamily="50" charset="-128"/>
            </a:endParaRPr>
          </a:p>
        </p:txBody>
      </p:sp>
      <p:sp>
        <p:nvSpPr>
          <p:cNvPr id="10" name="コンテンツ プレースホルダ 1">
            <a:extLst>
              <a:ext uri="{FF2B5EF4-FFF2-40B4-BE49-F238E27FC236}">
                <a16:creationId xmlns:a16="http://schemas.microsoft.com/office/drawing/2014/main" id="{858AB982-C3E7-E3D4-CCCE-B09F65D42970}"/>
              </a:ext>
            </a:extLst>
          </p:cNvPr>
          <p:cNvSpPr txBox="1">
            <a:spLocks/>
          </p:cNvSpPr>
          <p:nvPr/>
        </p:nvSpPr>
        <p:spPr>
          <a:xfrm>
            <a:off x="889309" y="665829"/>
            <a:ext cx="5956729" cy="1338828"/>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ブレスチェック表の活用のほか、マニュアルを基に確実な取り組みを行えるよう指導</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やわらかいマットには寝かせない、周りに物を置かない。見通しの良い場所での午睡。</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うつぶせ寝の禁止　</a:t>
            </a:r>
          </a:p>
          <a:p>
            <a:pPr marL="179388" indent="-173038" algn="l">
              <a:spcAft>
                <a:spcPts val="300"/>
              </a:spcAft>
              <a:buFont typeface="Arial" panose="020B0604020202020204" pitchFamily="34" charset="0"/>
              <a:buChar char="•"/>
              <a:defRPr/>
            </a:pPr>
            <a:r>
              <a:rPr lang="ja-JP" altLang="en-US" sz="1100" b="1" kern="0" spc="50" dirty="0">
                <a:solidFill>
                  <a:schemeClr val="accent6"/>
                </a:solidFill>
                <a:effectLst/>
                <a:latin typeface="+mn-ea"/>
                <a:ea typeface="+mn-ea"/>
                <a:cs typeface="Meiryo UI" pitchFamily="50" charset="-128"/>
              </a:rPr>
              <a:t>ブレスチェック表</a:t>
            </a:r>
            <a:r>
              <a:rPr lang="ja-JP" altLang="en-US" sz="1100" kern="0" spc="50" dirty="0">
                <a:effectLst/>
                <a:latin typeface="+mn-ea"/>
                <a:ea typeface="+mn-ea"/>
                <a:cs typeface="Meiryo UI" pitchFamily="50" charset="-128"/>
              </a:rPr>
              <a:t>を活用し、呼吸のチェック、体に触れ、顔色の確認、隣との距離確保も行います。</a:t>
            </a: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歳児は</a:t>
            </a:r>
            <a:r>
              <a:rPr lang="en-US" altLang="ja-JP" sz="1100" kern="0" spc="50" dirty="0">
                <a:effectLst/>
                <a:latin typeface="+mn-ea"/>
                <a:ea typeface="+mn-ea"/>
                <a:cs typeface="Meiryo UI" pitchFamily="50" charset="-128"/>
              </a:rPr>
              <a:t>10</a:t>
            </a:r>
            <a:r>
              <a:rPr lang="ja-JP" altLang="en-US" sz="1100" kern="0" spc="50" dirty="0">
                <a:effectLst/>
                <a:latin typeface="+mn-ea"/>
                <a:ea typeface="+mn-ea"/>
                <a:cs typeface="Meiryo UI" pitchFamily="50" charset="-128"/>
              </a:rPr>
              <a:t>分毎、</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歳以上は</a:t>
            </a:r>
            <a:r>
              <a:rPr lang="en-US" altLang="ja-JP" sz="1100" kern="0" spc="50" dirty="0">
                <a:effectLst/>
                <a:latin typeface="+mn-ea"/>
                <a:ea typeface="+mn-ea"/>
                <a:cs typeface="Meiryo UI" pitchFamily="50" charset="-128"/>
              </a:rPr>
              <a:t>30</a:t>
            </a:r>
            <a:r>
              <a:rPr lang="ja-JP" altLang="en-US" sz="1100" kern="0" spc="50" dirty="0">
                <a:effectLst/>
                <a:latin typeface="+mn-ea"/>
                <a:ea typeface="+mn-ea"/>
                <a:cs typeface="Meiryo UI" pitchFamily="50" charset="-128"/>
              </a:rPr>
              <a:t>分毎にブレスチェックを実施し、記録簿に記載</a:t>
            </a:r>
            <a:r>
              <a:rPr lang="en-US" altLang="ja-JP" sz="1100" kern="0" spc="50" dirty="0">
                <a:effectLst/>
                <a:latin typeface="+mn-ea"/>
                <a:ea typeface="+mn-ea"/>
                <a:cs typeface="Meiryo UI" pitchFamily="50" charset="-128"/>
              </a:rPr>
              <a:t>)</a:t>
            </a: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たばこは</a:t>
            </a:r>
            <a:r>
              <a:rPr lang="en-US" altLang="ja-JP" sz="1100" kern="0" spc="50" dirty="0">
                <a:effectLst/>
                <a:latin typeface="+mn-ea"/>
                <a:ea typeface="+mn-ea"/>
                <a:cs typeface="Meiryo UI" pitchFamily="50" charset="-128"/>
              </a:rPr>
              <a:t>SIDS</a:t>
            </a:r>
            <a:r>
              <a:rPr lang="ja-JP" altLang="en-US" sz="1100" kern="0" spc="50" dirty="0">
                <a:effectLst/>
                <a:latin typeface="+mn-ea"/>
                <a:ea typeface="+mn-ea"/>
                <a:cs typeface="Meiryo UI" pitchFamily="50" charset="-128"/>
              </a:rPr>
              <a:t>の大きな危険因子とされていることから、当社では保育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職員・本部スタッフ全員が、</a:t>
            </a:r>
            <a:r>
              <a:rPr lang="ja-JP" altLang="en-US" sz="1100" b="1" kern="0" spc="50" dirty="0">
                <a:solidFill>
                  <a:schemeClr val="accent6"/>
                </a:solidFill>
                <a:effectLst/>
                <a:latin typeface="+mn-ea"/>
                <a:ea typeface="+mn-ea"/>
                <a:cs typeface="Meiryo UI" pitchFamily="50" charset="-128"/>
              </a:rPr>
              <a:t>非喫煙者</a:t>
            </a:r>
            <a:r>
              <a:rPr lang="ja-JP" altLang="en-US" sz="1100" kern="0" spc="50" dirty="0">
                <a:effectLst/>
                <a:latin typeface="+mn-ea"/>
                <a:ea typeface="+mn-ea"/>
                <a:cs typeface="Meiryo UI" pitchFamily="50" charset="-128"/>
              </a:rPr>
              <a:t>です。</a:t>
            </a:r>
          </a:p>
        </p:txBody>
      </p:sp>
      <p:sp>
        <p:nvSpPr>
          <p:cNvPr id="23" name="テキスト ボックス 2">
            <a:extLst>
              <a:ext uri="{FF2B5EF4-FFF2-40B4-BE49-F238E27FC236}">
                <a16:creationId xmlns:a16="http://schemas.microsoft.com/office/drawing/2014/main" id="{2A46DC66-8B18-0AA2-D6A5-683E9E0A1FB2}"/>
              </a:ext>
            </a:extLst>
          </p:cNvPr>
          <p:cNvSpPr txBox="1">
            <a:spLocks noChangeArrowheads="1"/>
          </p:cNvSpPr>
          <p:nvPr/>
        </p:nvSpPr>
        <p:spPr bwMode="auto">
          <a:xfrm>
            <a:off x="3512493" y="3893823"/>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ブレスチェック表</a:t>
            </a:r>
            <a:endParaRPr lang="en-US" altLang="ja-JP" sz="900" dirty="0">
              <a:effectLst/>
              <a:latin typeface="Meiryo UI" pitchFamily="50" charset="-128"/>
              <a:ea typeface="Meiryo UI" pitchFamily="50" charset="-128"/>
              <a:cs typeface="Meiryo UI" pitchFamily="50" charset="-128"/>
            </a:endParaRPr>
          </a:p>
        </p:txBody>
      </p:sp>
      <p:pic>
        <p:nvPicPr>
          <p:cNvPr id="14" name="図 13" descr="テーブル&#10;&#10;AI によって生成されたコンテンツは間違っている可能性があります。">
            <a:extLst>
              <a:ext uri="{FF2B5EF4-FFF2-40B4-BE49-F238E27FC236}">
                <a16:creationId xmlns:a16="http://schemas.microsoft.com/office/drawing/2014/main" id="{D6BA5379-621C-9A7E-5CFB-236052758C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647" y="2127815"/>
            <a:ext cx="2979895" cy="1696632"/>
          </a:xfrm>
          <a:prstGeom prst="rect">
            <a:avLst/>
          </a:prstGeom>
        </p:spPr>
      </p:pic>
      <p:pic>
        <p:nvPicPr>
          <p:cNvPr id="17" name="図 16" descr="テーブル&#10;&#10;AI によって生成されたコンテンツは間違っている可能性があります。">
            <a:extLst>
              <a:ext uri="{FF2B5EF4-FFF2-40B4-BE49-F238E27FC236}">
                <a16:creationId xmlns:a16="http://schemas.microsoft.com/office/drawing/2014/main" id="{FB7ABDFE-928E-3B23-DF64-D998ED3B5F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837" y="2120554"/>
            <a:ext cx="3215783" cy="1703893"/>
          </a:xfrm>
          <a:prstGeom prst="rect">
            <a:avLst/>
          </a:prstGeom>
        </p:spPr>
      </p:pic>
      <p:pic>
        <p:nvPicPr>
          <p:cNvPr id="24" name="図 23" descr="グラフィカル ユーザー インターフェイス&#10;&#10;AI によって生成されたコンテンツは間違っている可能性があります。">
            <a:extLst>
              <a:ext uri="{FF2B5EF4-FFF2-40B4-BE49-F238E27FC236}">
                <a16:creationId xmlns:a16="http://schemas.microsoft.com/office/drawing/2014/main" id="{548A493D-CA63-209D-5DFF-FD2A3CE6D1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3038" y="7365878"/>
            <a:ext cx="3179296" cy="2648279"/>
          </a:xfrm>
          <a:prstGeom prst="rect">
            <a:avLst/>
          </a:prstGeom>
        </p:spPr>
      </p:pic>
    </p:spTree>
    <p:extLst>
      <p:ext uri="{BB962C8B-B14F-4D97-AF65-F5344CB8AC3E}">
        <p14:creationId xmlns:p14="http://schemas.microsoft.com/office/powerpoint/2010/main" val="2380610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F280900-2832-E29D-91D1-F9E6D45F36EB}"/>
              </a:ext>
            </a:extLst>
          </p:cNvPr>
          <p:cNvSpPr>
            <a:spLocks noGrp="1"/>
          </p:cNvSpPr>
          <p:nvPr>
            <p:ph type="sldNum" sz="quarter" idx="10"/>
          </p:nvPr>
        </p:nvSpPr>
        <p:spPr/>
        <p:txBody>
          <a:bodyPr/>
          <a:lstStyle/>
          <a:p>
            <a:pPr>
              <a:defRPr/>
            </a:pPr>
            <a:fld id="{241ED152-6EA1-4D9A-823A-1E4C1B586740}" type="slidenum">
              <a:rPr lang="en-US" altLang="ja-JP" smtClean="0"/>
              <a:pPr>
                <a:defRPr/>
              </a:pPr>
              <a:t>35</a:t>
            </a:fld>
            <a:endParaRPr lang="en-US" altLang="ja-JP" dirty="0"/>
          </a:p>
        </p:txBody>
      </p:sp>
      <p:cxnSp>
        <p:nvCxnSpPr>
          <p:cNvPr id="21" name="直線コネクタ 20">
            <a:extLst>
              <a:ext uri="{FF2B5EF4-FFF2-40B4-BE49-F238E27FC236}">
                <a16:creationId xmlns:a16="http://schemas.microsoft.com/office/drawing/2014/main" id="{7DE342D2-4873-BC41-975D-83C44DAE6AB3}"/>
              </a:ext>
            </a:extLst>
          </p:cNvPr>
          <p:cNvCxnSpPr>
            <a:cxnSpLocks/>
          </p:cNvCxnSpPr>
          <p:nvPr/>
        </p:nvCxnSpPr>
        <p:spPr>
          <a:xfrm flipV="1">
            <a:off x="6300732" y="3331921"/>
            <a:ext cx="986689" cy="1440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Group 55">
            <a:extLst>
              <a:ext uri="{FF2B5EF4-FFF2-40B4-BE49-F238E27FC236}">
                <a16:creationId xmlns:a16="http://schemas.microsoft.com/office/drawing/2014/main" id="{12DD95F9-5C4E-929D-12CA-63DC1A038F07}"/>
              </a:ext>
            </a:extLst>
          </p:cNvPr>
          <p:cNvGraphicFramePr>
            <a:graphicFrameLocks noGrp="1"/>
          </p:cNvGraphicFramePr>
          <p:nvPr/>
        </p:nvGraphicFramePr>
        <p:xfrm>
          <a:off x="755382" y="4367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防災・不審者・避難訓練の実施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3" name="コンテンツ プレースホルダ 1">
            <a:extLst>
              <a:ext uri="{FF2B5EF4-FFF2-40B4-BE49-F238E27FC236}">
                <a16:creationId xmlns:a16="http://schemas.microsoft.com/office/drawing/2014/main" id="{5E0D873B-AECB-B616-14EB-8DB8A40CA00C}"/>
              </a:ext>
            </a:extLst>
          </p:cNvPr>
          <p:cNvSpPr txBox="1">
            <a:spLocks/>
          </p:cNvSpPr>
          <p:nvPr/>
        </p:nvSpPr>
        <p:spPr>
          <a:xfrm>
            <a:off x="826503" y="742664"/>
            <a:ext cx="6252210" cy="1150251"/>
          </a:xfrm>
          <a:prstGeom prst="rect">
            <a:avLst/>
          </a:prstGeom>
        </p:spPr>
        <p:txBody>
          <a:bodyPr wrap="square" lIns="0" tIns="0" rIns="0" bIns="0">
            <a:spAutoFit/>
          </a:bodyPr>
          <a:lstStyle/>
          <a:p>
            <a:pPr algn="just">
              <a:lnSpc>
                <a:spcPct val="130000"/>
              </a:lnSpc>
              <a:spcAft>
                <a:spcPts val="600"/>
              </a:spcAft>
            </a:pPr>
            <a:r>
              <a:rPr lang="ja-JP" altLang="ja-JP" sz="1100" kern="0" dirty="0">
                <a:effectLst/>
                <a:latin typeface="+mn-ea"/>
                <a:ea typeface="+mn-ea"/>
                <a:cs typeface="ＭＳ Ｐゴシック" panose="020B0600070205080204" pitchFamily="50" charset="-128"/>
              </a:rPr>
              <a:t>事故・災害・地震・不審者</a:t>
            </a:r>
            <a:r>
              <a:rPr lang="ja-JP" altLang="en-US" sz="1100" kern="0" dirty="0">
                <a:effectLst/>
                <a:latin typeface="+mn-ea"/>
                <a:ea typeface="+mn-ea"/>
                <a:cs typeface="ＭＳ Ｐゴシック" panose="020B0600070205080204" pitchFamily="50" charset="-128"/>
              </a:rPr>
              <a:t>等</a:t>
            </a:r>
            <a:r>
              <a:rPr lang="ja-JP" altLang="ja-JP" sz="1100" kern="0" dirty="0">
                <a:effectLst/>
                <a:latin typeface="+mn-ea"/>
                <a:ea typeface="+mn-ea"/>
                <a:cs typeface="ＭＳ Ｐゴシック" panose="020B0600070205080204" pitchFamily="50" charset="-128"/>
              </a:rPr>
              <a:t>、状況により対処方法も異なるため、全職員が理解できるよう</a:t>
            </a:r>
            <a:r>
              <a:rPr lang="ja-JP" altLang="en-US" sz="1100" kern="0" dirty="0">
                <a:effectLst/>
                <a:latin typeface="+mn-ea"/>
                <a:ea typeface="+mn-ea"/>
                <a:cs typeface="ＭＳ Ｐゴシック" panose="020B0600070205080204" pitchFamily="50" charset="-128"/>
              </a:rPr>
              <a:t>毎月の</a:t>
            </a:r>
            <a:r>
              <a:rPr lang="ja-JP" altLang="ja-JP" sz="1100" kern="0" dirty="0">
                <a:effectLst/>
                <a:latin typeface="+mn-ea"/>
                <a:ea typeface="+mn-ea"/>
                <a:cs typeface="ＭＳ Ｐゴシック" panose="020B0600070205080204" pitchFamily="50" charset="-128"/>
              </a:rPr>
              <a:t>訓練を通し</a:t>
            </a:r>
            <a:r>
              <a:rPr lang="ja-JP" altLang="en-US" sz="1100" kern="0" dirty="0">
                <a:effectLst/>
                <a:latin typeface="+mn-ea"/>
                <a:ea typeface="+mn-ea"/>
                <a:cs typeface="ＭＳ Ｐゴシック" panose="020B0600070205080204" pitchFamily="50" charset="-128"/>
              </a:rPr>
              <a:t>　　　　　　　</a:t>
            </a:r>
            <a:r>
              <a:rPr lang="ja-JP" altLang="ja-JP" sz="1100" kern="0" dirty="0">
                <a:effectLst/>
                <a:latin typeface="+mn-ea"/>
                <a:ea typeface="+mn-ea"/>
                <a:cs typeface="ＭＳ Ｐゴシック" panose="020B0600070205080204" pitchFamily="50" charset="-128"/>
              </a:rPr>
              <a:t>徹底しております。</a:t>
            </a:r>
            <a:endParaRPr lang="en-US" altLang="ja-JP" sz="1100" kern="0" dirty="0">
              <a:effectLst/>
              <a:latin typeface="+mn-ea"/>
              <a:ea typeface="+mn-ea"/>
              <a:cs typeface="ＭＳ Ｐゴシック" panose="020B0600070205080204" pitchFamily="50" charset="-128"/>
            </a:endParaRPr>
          </a:p>
          <a:p>
            <a:pPr algn="just">
              <a:lnSpc>
                <a:spcPct val="130000"/>
              </a:lnSpc>
              <a:spcAft>
                <a:spcPts val="600"/>
              </a:spcAft>
            </a:pPr>
            <a:r>
              <a:rPr lang="ja-JP" altLang="ja-JP" sz="1100" kern="100" dirty="0">
                <a:effectLst/>
                <a:latin typeface="+mn-ea"/>
                <a:ea typeface="+mn-ea"/>
                <a:cs typeface="Times New Roman" panose="02020603050405020304" pitchFamily="18" charset="0"/>
              </a:rPr>
              <a:t>毎年</a:t>
            </a:r>
            <a:r>
              <a:rPr lang="ja-JP" altLang="en-US" sz="1100" kern="100" dirty="0">
                <a:effectLst/>
                <a:latin typeface="+mn-ea"/>
                <a:ea typeface="+mn-ea"/>
                <a:cs typeface="Times New Roman" panose="02020603050405020304" pitchFamily="18" charset="0"/>
              </a:rPr>
              <a:t>、</a:t>
            </a:r>
            <a:r>
              <a:rPr lang="ja-JP" altLang="ja-JP" sz="1100" kern="100" dirty="0">
                <a:effectLst/>
                <a:latin typeface="+mn-ea"/>
                <a:ea typeface="+mn-ea"/>
                <a:cs typeface="Times New Roman" panose="02020603050405020304" pitchFamily="18" charset="0"/>
              </a:rPr>
              <a:t>年度初めに防災・避難訓練計画を立案いたします。管轄消防署等とも連携し、通報訓練、避難訓練</a:t>
            </a:r>
            <a:r>
              <a:rPr lang="ja-JP" altLang="en-US" sz="1100" kern="100" dirty="0">
                <a:effectLst/>
                <a:latin typeface="+mn-ea"/>
                <a:ea typeface="+mn-ea"/>
                <a:cs typeface="Times New Roman" panose="02020603050405020304" pitchFamily="18" charset="0"/>
              </a:rPr>
              <a:t>や引渡し訓練等　</a:t>
            </a:r>
            <a:r>
              <a:rPr lang="ja-JP" altLang="ja-JP" sz="1100" kern="100" dirty="0">
                <a:effectLst/>
                <a:latin typeface="+mn-ea"/>
                <a:ea typeface="+mn-ea"/>
                <a:cs typeface="Times New Roman" panose="02020603050405020304" pitchFamily="18" charset="0"/>
              </a:rPr>
              <a:t>本番さながらに緊張感を持った訓練を実施</a:t>
            </a:r>
            <a:r>
              <a:rPr lang="ja-JP" altLang="en-US" sz="1100" kern="100" dirty="0">
                <a:effectLst/>
                <a:latin typeface="+mn-ea"/>
                <a:ea typeface="+mn-ea"/>
                <a:cs typeface="Times New Roman" panose="02020603050405020304" pitchFamily="18" charset="0"/>
              </a:rPr>
              <a:t>いたします</a:t>
            </a:r>
            <a:r>
              <a:rPr lang="ja-JP" altLang="ja-JP" sz="1100" kern="100" dirty="0">
                <a:effectLst/>
                <a:latin typeface="+mn-ea"/>
                <a:ea typeface="+mn-ea"/>
                <a:cs typeface="Times New Roman" panose="02020603050405020304" pitchFamily="18" charset="0"/>
              </a:rPr>
              <a:t>。</a:t>
            </a:r>
            <a:r>
              <a:rPr lang="ja-JP" altLang="ja-JP" sz="1100" b="1" kern="100" dirty="0">
                <a:solidFill>
                  <a:srgbClr val="000000"/>
                </a:solidFill>
                <a:effectLst/>
                <a:latin typeface="+mn-ea"/>
                <a:ea typeface="+mn-ea"/>
                <a:cs typeface="Times New Roman" panose="02020603050405020304" pitchFamily="18" charset="0"/>
              </a:rPr>
              <a:t>毎月訓練</a:t>
            </a:r>
            <a:r>
              <a:rPr lang="ja-JP" altLang="ja-JP" sz="1100" kern="100" dirty="0">
                <a:solidFill>
                  <a:srgbClr val="000000"/>
                </a:solidFill>
                <a:effectLst/>
                <a:latin typeface="+mn-ea"/>
                <a:ea typeface="+mn-ea"/>
                <a:cs typeface="Times New Roman" panose="02020603050405020304" pitchFamily="18" charset="0"/>
              </a:rPr>
              <a:t>を</a:t>
            </a:r>
            <a:r>
              <a:rPr lang="ja-JP" altLang="ja-JP" sz="1100" kern="100" dirty="0">
                <a:effectLst/>
                <a:latin typeface="+mn-ea"/>
                <a:ea typeface="+mn-ea"/>
                <a:cs typeface="Times New Roman" panose="02020603050405020304" pitchFamily="18" charset="0"/>
              </a:rPr>
              <a:t>実施することで、様々なケースに</a:t>
            </a:r>
            <a:r>
              <a:rPr lang="ja-JP" altLang="en-US" sz="1100" kern="100" dirty="0">
                <a:effectLst/>
                <a:latin typeface="+mn-ea"/>
                <a:ea typeface="+mn-ea"/>
                <a:cs typeface="Times New Roman" panose="02020603050405020304" pitchFamily="18" charset="0"/>
              </a:rPr>
              <a:t>保育園全職員</a:t>
            </a:r>
            <a:r>
              <a:rPr lang="ja-JP" altLang="ja-JP" sz="1100" kern="100" dirty="0">
                <a:effectLst/>
                <a:latin typeface="+mn-ea"/>
                <a:ea typeface="+mn-ea"/>
                <a:cs typeface="Times New Roman" panose="02020603050405020304" pitchFamily="18" charset="0"/>
              </a:rPr>
              <a:t>が対処できるようにいたします。</a:t>
            </a:r>
            <a:endParaRPr lang="ja-JP" altLang="en-US" sz="1100" kern="0" spc="50" dirty="0">
              <a:effectLst/>
              <a:latin typeface="+mn-ea"/>
              <a:ea typeface="+mn-ea"/>
              <a:cs typeface="Meiryo UI" pitchFamily="50" charset="-128"/>
            </a:endParaRPr>
          </a:p>
        </p:txBody>
      </p:sp>
      <p:cxnSp>
        <p:nvCxnSpPr>
          <p:cNvPr id="24" name="直線コネクタ 23">
            <a:extLst>
              <a:ext uri="{FF2B5EF4-FFF2-40B4-BE49-F238E27FC236}">
                <a16:creationId xmlns:a16="http://schemas.microsoft.com/office/drawing/2014/main" id="{0BC44EEE-AF3F-3FB3-B886-321438544A32}"/>
              </a:ext>
            </a:extLst>
          </p:cNvPr>
          <p:cNvCxnSpPr>
            <a:cxnSpLocks/>
          </p:cNvCxnSpPr>
          <p:nvPr/>
        </p:nvCxnSpPr>
        <p:spPr>
          <a:xfrm flipV="1">
            <a:off x="6341842" y="4293183"/>
            <a:ext cx="955084" cy="11442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AutoShape 367">
            <a:extLst>
              <a:ext uri="{FF2B5EF4-FFF2-40B4-BE49-F238E27FC236}">
                <a16:creationId xmlns:a16="http://schemas.microsoft.com/office/drawing/2014/main" id="{8A9EB0DE-8F61-7667-8707-D87B041370BF}"/>
              </a:ext>
            </a:extLst>
          </p:cNvPr>
          <p:cNvCxnSpPr>
            <a:cxnSpLocks noChangeShapeType="1"/>
          </p:cNvCxnSpPr>
          <p:nvPr/>
        </p:nvCxnSpPr>
        <p:spPr bwMode="auto">
          <a:xfrm>
            <a:off x="740142" y="5448828"/>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30" name="正方形/長方形 29">
            <a:extLst>
              <a:ext uri="{FF2B5EF4-FFF2-40B4-BE49-F238E27FC236}">
                <a16:creationId xmlns:a16="http://schemas.microsoft.com/office/drawing/2014/main" id="{6FF65C78-47F7-40F4-5947-F3B7D21357CC}"/>
              </a:ext>
            </a:extLst>
          </p:cNvPr>
          <p:cNvSpPr/>
          <p:nvPr/>
        </p:nvSpPr>
        <p:spPr bwMode="auto">
          <a:xfrm>
            <a:off x="714107" y="1989971"/>
            <a:ext cx="1663066" cy="138494"/>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31" name="図 2">
            <a:extLst>
              <a:ext uri="{FF2B5EF4-FFF2-40B4-BE49-F238E27FC236}">
                <a16:creationId xmlns:a16="http://schemas.microsoft.com/office/drawing/2014/main" id="{C92BDF52-E66F-8898-904C-85606C1DC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14" y="6018679"/>
            <a:ext cx="2280920" cy="35020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2" name="図 726768808" descr="屋外, 道路, 人, ストリート が含まれている画像&#10;&#10;自動的に生成された説明">
            <a:extLst>
              <a:ext uri="{FF2B5EF4-FFF2-40B4-BE49-F238E27FC236}">
                <a16:creationId xmlns:a16="http://schemas.microsoft.com/office/drawing/2014/main" id="{B27828B0-C366-29E8-B4EA-62AB37CBE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846" y="6029436"/>
            <a:ext cx="15017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5">
            <a:extLst>
              <a:ext uri="{FF2B5EF4-FFF2-40B4-BE49-F238E27FC236}">
                <a16:creationId xmlns:a16="http://schemas.microsoft.com/office/drawing/2014/main" id="{ACC1ED49-FCAA-5661-E845-F66D4456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846" y="7366880"/>
            <a:ext cx="1530955" cy="1155656"/>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
            <a:extLst>
              <a:ext uri="{FF2B5EF4-FFF2-40B4-BE49-F238E27FC236}">
                <a16:creationId xmlns:a16="http://schemas.microsoft.com/office/drawing/2014/main" id="{7AE41852-04F7-4FE0-E1B0-669570AB2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151" y="6025218"/>
            <a:ext cx="2463153" cy="3395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6" name="AutoShape 366">
            <a:extLst>
              <a:ext uri="{FF2B5EF4-FFF2-40B4-BE49-F238E27FC236}">
                <a16:creationId xmlns:a16="http://schemas.microsoft.com/office/drawing/2014/main" id="{2B43E178-E559-4F55-439C-66BBAFC76F0F}"/>
              </a:ext>
            </a:extLst>
          </p:cNvPr>
          <p:cNvCxnSpPr>
            <a:cxnSpLocks noChangeShapeType="1"/>
          </p:cNvCxnSpPr>
          <p:nvPr/>
        </p:nvCxnSpPr>
        <p:spPr bwMode="auto">
          <a:xfrm>
            <a:off x="744587" y="4728828"/>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pic>
        <p:nvPicPr>
          <p:cNvPr id="37" name="図 36">
            <a:extLst>
              <a:ext uri="{FF2B5EF4-FFF2-40B4-BE49-F238E27FC236}">
                <a16:creationId xmlns:a16="http://schemas.microsoft.com/office/drawing/2014/main" id="{9A5B9C13-F7CD-8364-4845-07CE6D8AD8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82" y="1976054"/>
            <a:ext cx="5582285" cy="3465622"/>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AutoShape 366">
            <a:extLst>
              <a:ext uri="{FF2B5EF4-FFF2-40B4-BE49-F238E27FC236}">
                <a16:creationId xmlns:a16="http://schemas.microsoft.com/office/drawing/2014/main" id="{920CC98A-4239-FAC5-817E-92A8F9D67B03}"/>
              </a:ext>
            </a:extLst>
          </p:cNvPr>
          <p:cNvCxnSpPr>
            <a:cxnSpLocks noChangeShapeType="1"/>
          </p:cNvCxnSpPr>
          <p:nvPr/>
        </p:nvCxnSpPr>
        <p:spPr bwMode="auto">
          <a:xfrm>
            <a:off x="6335761" y="4728009"/>
            <a:ext cx="0" cy="720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9" name="AutoShape 367">
            <a:extLst>
              <a:ext uri="{FF2B5EF4-FFF2-40B4-BE49-F238E27FC236}">
                <a16:creationId xmlns:a16="http://schemas.microsoft.com/office/drawing/2014/main" id="{5926E330-B96C-1158-525F-5C894D35FB69}"/>
              </a:ext>
            </a:extLst>
          </p:cNvPr>
          <p:cNvCxnSpPr>
            <a:cxnSpLocks noChangeShapeType="1"/>
          </p:cNvCxnSpPr>
          <p:nvPr/>
        </p:nvCxnSpPr>
        <p:spPr bwMode="auto">
          <a:xfrm>
            <a:off x="747762" y="4750869"/>
            <a:ext cx="5580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1" name="AutoShape 366">
            <a:extLst>
              <a:ext uri="{FF2B5EF4-FFF2-40B4-BE49-F238E27FC236}">
                <a16:creationId xmlns:a16="http://schemas.microsoft.com/office/drawing/2014/main" id="{7524053A-0C41-7E63-201C-21D697EE35CC}"/>
              </a:ext>
            </a:extLst>
          </p:cNvPr>
          <p:cNvCxnSpPr>
            <a:cxnSpLocks noChangeShapeType="1"/>
          </p:cNvCxnSpPr>
          <p:nvPr/>
        </p:nvCxnSpPr>
        <p:spPr bwMode="auto">
          <a:xfrm>
            <a:off x="1112590"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2" name="直線コネクタ 41">
            <a:extLst>
              <a:ext uri="{FF2B5EF4-FFF2-40B4-BE49-F238E27FC236}">
                <a16:creationId xmlns:a16="http://schemas.microsoft.com/office/drawing/2014/main" id="{332DCE4C-09CB-CF6D-42F1-6502C1C49A02}"/>
              </a:ext>
            </a:extLst>
          </p:cNvPr>
          <p:cNvCxnSpPr>
            <a:cxnSpLocks/>
          </p:cNvCxnSpPr>
          <p:nvPr/>
        </p:nvCxnSpPr>
        <p:spPr>
          <a:xfrm flipV="1">
            <a:off x="755382" y="2708277"/>
            <a:ext cx="353033" cy="20088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3866268F-B883-38F4-4C23-D6FABFEC6041}"/>
              </a:ext>
            </a:extLst>
          </p:cNvPr>
          <p:cNvCxnSpPr>
            <a:cxnSpLocks/>
          </p:cNvCxnSpPr>
          <p:nvPr/>
        </p:nvCxnSpPr>
        <p:spPr>
          <a:xfrm flipV="1">
            <a:off x="751207" y="4263988"/>
            <a:ext cx="358886" cy="11197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矢印: 下 43">
            <a:extLst>
              <a:ext uri="{FF2B5EF4-FFF2-40B4-BE49-F238E27FC236}">
                <a16:creationId xmlns:a16="http://schemas.microsoft.com/office/drawing/2014/main" id="{DA50549F-84B9-FF68-3D37-8BAE9B57BF07}"/>
              </a:ext>
            </a:extLst>
          </p:cNvPr>
          <p:cNvSpPr/>
          <p:nvPr/>
        </p:nvSpPr>
        <p:spPr bwMode="auto">
          <a:xfrm>
            <a:off x="3220453" y="5564849"/>
            <a:ext cx="559116" cy="400748"/>
          </a:xfrm>
          <a:prstGeom prst="downArrow">
            <a:avLst/>
          </a:prstGeom>
          <a:solidFill>
            <a:srgbClr val="FF000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テキスト ボックス 44">
            <a:extLst>
              <a:ext uri="{FF2B5EF4-FFF2-40B4-BE49-F238E27FC236}">
                <a16:creationId xmlns:a16="http://schemas.microsoft.com/office/drawing/2014/main" id="{EA9C4608-4805-7718-FDA2-9A95B8D04C20}"/>
              </a:ext>
            </a:extLst>
          </p:cNvPr>
          <p:cNvSpPr txBox="1"/>
          <p:nvPr/>
        </p:nvSpPr>
        <p:spPr>
          <a:xfrm>
            <a:off x="3872560" y="5626355"/>
            <a:ext cx="992579" cy="307777"/>
          </a:xfrm>
          <a:prstGeom prst="rect">
            <a:avLst/>
          </a:prstGeom>
          <a:noFill/>
          <a:ln w="12700">
            <a:solidFill>
              <a:schemeClr val="accent6"/>
            </a:solidFill>
          </a:ln>
        </p:spPr>
        <p:txBody>
          <a:bodyPr wrap="none" rtlCol="0">
            <a:spAutoFit/>
          </a:bodyPr>
          <a:lstStyle/>
          <a:p>
            <a:pPr algn="l"/>
            <a:r>
              <a:rPr kumimoji="1" lang="ja-JP" altLang="en-US" sz="1400" dirty="0">
                <a:solidFill>
                  <a:schemeClr val="accent6"/>
                </a:solidFill>
                <a:effectLst/>
                <a:latin typeface="Meiryo UI" pitchFamily="50" charset="-128"/>
                <a:ea typeface="Meiryo UI" pitchFamily="50" charset="-128"/>
                <a:cs typeface="Meiryo UI" pitchFamily="50" charset="-128"/>
              </a:rPr>
              <a:t>記録・報告</a:t>
            </a:r>
          </a:p>
        </p:txBody>
      </p:sp>
      <p:pic>
        <p:nvPicPr>
          <p:cNvPr id="46" name="図 45">
            <a:extLst>
              <a:ext uri="{FF2B5EF4-FFF2-40B4-BE49-F238E27FC236}">
                <a16:creationId xmlns:a16="http://schemas.microsoft.com/office/drawing/2014/main" id="{E3A7E2D5-D0F8-38A8-C57B-03D5AFFDA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1834" y="2708277"/>
            <a:ext cx="6155999" cy="1572457"/>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AutoShape 366">
            <a:extLst>
              <a:ext uri="{FF2B5EF4-FFF2-40B4-BE49-F238E27FC236}">
                <a16:creationId xmlns:a16="http://schemas.microsoft.com/office/drawing/2014/main" id="{04632F88-0167-6F99-F212-DB14242BC69E}"/>
              </a:ext>
            </a:extLst>
          </p:cNvPr>
          <p:cNvCxnSpPr>
            <a:cxnSpLocks noChangeShapeType="1"/>
          </p:cNvCxnSpPr>
          <p:nvPr/>
        </p:nvCxnSpPr>
        <p:spPr bwMode="auto">
          <a:xfrm>
            <a:off x="7300311" y="2708277"/>
            <a:ext cx="0" cy="158400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3" name="AutoShape 367">
            <a:extLst>
              <a:ext uri="{FF2B5EF4-FFF2-40B4-BE49-F238E27FC236}">
                <a16:creationId xmlns:a16="http://schemas.microsoft.com/office/drawing/2014/main" id="{54E323B6-B2EC-F1FA-06CC-32DEF2343991}"/>
              </a:ext>
            </a:extLst>
          </p:cNvPr>
          <p:cNvCxnSpPr>
            <a:cxnSpLocks noChangeShapeType="1"/>
          </p:cNvCxnSpPr>
          <p:nvPr/>
        </p:nvCxnSpPr>
        <p:spPr bwMode="auto">
          <a:xfrm>
            <a:off x="1115585" y="4285641"/>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cxnSp>
        <p:nvCxnSpPr>
          <p:cNvPr id="4" name="AutoShape 367">
            <a:extLst>
              <a:ext uri="{FF2B5EF4-FFF2-40B4-BE49-F238E27FC236}">
                <a16:creationId xmlns:a16="http://schemas.microsoft.com/office/drawing/2014/main" id="{40E4147A-8E8B-D345-FD2A-5F9C18D7AEBD}"/>
              </a:ext>
            </a:extLst>
          </p:cNvPr>
          <p:cNvCxnSpPr>
            <a:cxnSpLocks noChangeShapeType="1"/>
          </p:cNvCxnSpPr>
          <p:nvPr/>
        </p:nvCxnSpPr>
        <p:spPr bwMode="auto">
          <a:xfrm>
            <a:off x="1131834" y="2700248"/>
            <a:ext cx="6192000" cy="0"/>
          </a:xfrm>
          <a:prstGeom prst="straightConnector1">
            <a:avLst/>
          </a:prstGeom>
          <a:noFill/>
          <a:ln w="31750">
            <a:solidFill>
              <a:srgbClr val="FF0000"/>
            </a:solidFill>
            <a:round/>
            <a:headEnd/>
            <a:tailEnd/>
          </a:ln>
          <a:extLst>
            <a:ext uri="{909E8E84-426E-40DD-AFC4-6F175D3DCCD1}">
              <a14:hiddenFill xmlns:a14="http://schemas.microsoft.com/office/drawing/2010/main">
                <a:noFill/>
              </a14:hiddenFill>
            </a:ext>
          </a:extLst>
        </p:spPr>
      </p:cxnSp>
      <p:sp>
        <p:nvSpPr>
          <p:cNvPr id="7" name="正方形/長方形 6">
            <a:extLst>
              <a:ext uri="{FF2B5EF4-FFF2-40B4-BE49-F238E27FC236}">
                <a16:creationId xmlns:a16="http://schemas.microsoft.com/office/drawing/2014/main" id="{1B12A20E-A484-7309-B804-EECAB4EDB661}"/>
              </a:ext>
            </a:extLst>
          </p:cNvPr>
          <p:cNvSpPr/>
          <p:nvPr/>
        </p:nvSpPr>
        <p:spPr bwMode="auto">
          <a:xfrm>
            <a:off x="22796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8" name="正方形/長方形 7">
            <a:extLst>
              <a:ext uri="{FF2B5EF4-FFF2-40B4-BE49-F238E27FC236}">
                <a16:creationId xmlns:a16="http://schemas.microsoft.com/office/drawing/2014/main" id="{781FBD4C-7631-BFA4-305C-75519028A8B1}"/>
              </a:ext>
            </a:extLst>
          </p:cNvPr>
          <p:cNvSpPr/>
          <p:nvPr/>
        </p:nvSpPr>
        <p:spPr bwMode="auto">
          <a:xfrm>
            <a:off x="2597150" y="6216650"/>
            <a:ext cx="171450" cy="178746"/>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Tree>
    <p:extLst>
      <p:ext uri="{BB962C8B-B14F-4D97-AF65-F5344CB8AC3E}">
        <p14:creationId xmlns:p14="http://schemas.microsoft.com/office/powerpoint/2010/main" val="4200402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786A06C-4E77-CA38-29A0-2E11B4A0659D}"/>
              </a:ext>
            </a:extLst>
          </p:cNvPr>
          <p:cNvSpPr>
            <a:spLocks noGrp="1"/>
          </p:cNvSpPr>
          <p:nvPr>
            <p:ph type="sldNum" sz="quarter" idx="10"/>
          </p:nvPr>
        </p:nvSpPr>
        <p:spPr/>
        <p:txBody>
          <a:bodyPr/>
          <a:lstStyle/>
          <a:p>
            <a:pPr>
              <a:defRPr/>
            </a:pPr>
            <a:fld id="{241ED152-6EA1-4D9A-823A-1E4C1B586740}" type="slidenum">
              <a:rPr lang="en-US" altLang="ja-JP" smtClean="0"/>
              <a:pPr>
                <a:defRPr/>
              </a:pPr>
              <a:t>36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845051883"/>
              </p:ext>
            </p:extLst>
          </p:nvPr>
        </p:nvGraphicFramePr>
        <p:xfrm>
          <a:off x="59980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599805" y="895680"/>
            <a:ext cx="6516688" cy="870175"/>
          </a:xfrm>
          <a:prstGeom prst="rect">
            <a:avLst/>
          </a:prstGeom>
        </p:spPr>
        <p:txBody>
          <a:bodyPr wrap="square" lIns="0" tIns="0" rIns="0" bIns="0">
            <a:spAutoFit/>
          </a:bodyPr>
          <a:lstStyle/>
          <a:p>
            <a:pPr indent="133350" algn="just"/>
            <a:r>
              <a:rPr lang="ja-JP" altLang="en-US" sz="1100" kern="0" spc="50" dirty="0">
                <a:solidFill>
                  <a:srgbClr val="000000"/>
                </a:solidFill>
                <a:effectLst/>
                <a:latin typeface="+mn-ea"/>
                <a:ea typeface="+mn-ea"/>
                <a:cs typeface="Times New Roman" panose="02020603050405020304" pitchFamily="18" charset="0"/>
              </a:rPr>
              <a:t>当社の運営施設の多くは病院様です。災害拠点病院に指定されているところも多く、保育園も同様に災害時</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0" spc="50" dirty="0">
                <a:solidFill>
                  <a:srgbClr val="000000"/>
                </a:solidFill>
                <a:effectLst/>
                <a:latin typeface="+mn-ea"/>
                <a:ea typeface="+mn-ea"/>
                <a:cs typeface="Times New Roman" panose="02020603050405020304" pitchFamily="18" charset="0"/>
              </a:rPr>
              <a:t>の対応が必要となります。</a:t>
            </a:r>
            <a:endParaRPr lang="en-US" altLang="ja-JP" sz="1100" kern="0" spc="50" dirty="0">
              <a:solidFill>
                <a:srgbClr val="000000"/>
              </a:solidFill>
              <a:effectLst/>
              <a:latin typeface="+mn-ea"/>
              <a:ea typeface="+mn-ea"/>
              <a:cs typeface="Times New Roman" panose="02020603050405020304" pitchFamily="18" charset="0"/>
            </a:endParaRPr>
          </a:p>
          <a:p>
            <a:pPr indent="133350" algn="just"/>
            <a:r>
              <a:rPr lang="ja-JP" altLang="en-US" sz="1100" kern="100" dirty="0">
                <a:solidFill>
                  <a:srgbClr val="000000"/>
                </a:solidFill>
                <a:effectLst/>
                <a:latin typeface="+mj-ea"/>
                <a:ea typeface="+mj-ea"/>
                <a:cs typeface="Times New Roman" panose="02020603050405020304" pitchFamily="18" charset="0"/>
              </a:rPr>
              <a:t>貴院は地域災害拠点病院に指定されておられますので、災害時でも安全に園児の受け入れが継続できるよう</a:t>
            </a:r>
            <a:endParaRPr lang="en-US" altLang="ja-JP" sz="1100" kern="100" dirty="0">
              <a:solidFill>
                <a:srgbClr val="000000"/>
              </a:solidFill>
              <a:effectLst/>
              <a:latin typeface="+mj-ea"/>
              <a:ea typeface="+mj-ea"/>
              <a:cs typeface="Times New Roman" panose="02020603050405020304" pitchFamily="18" charset="0"/>
            </a:endParaRPr>
          </a:p>
          <a:p>
            <a:pPr indent="133350" algn="just"/>
            <a:r>
              <a:rPr lang="ja-JP" altLang="en-US" sz="1100" b="1" kern="100" dirty="0">
                <a:solidFill>
                  <a:schemeClr val="accent6"/>
                </a:solidFill>
                <a:effectLst/>
                <a:latin typeface="+mj-ea"/>
                <a:ea typeface="+mj-ea"/>
                <a:cs typeface="Times New Roman" panose="02020603050405020304" pitchFamily="18" charset="0"/>
              </a:rPr>
              <a:t>事業継続計画（</a:t>
            </a:r>
            <a:r>
              <a:rPr lang="en-US" altLang="ja-JP" sz="1100" b="1" kern="100" dirty="0">
                <a:solidFill>
                  <a:schemeClr val="accent6"/>
                </a:solidFill>
                <a:effectLst/>
                <a:latin typeface="+mj-ea"/>
                <a:ea typeface="+mj-ea"/>
                <a:cs typeface="Times New Roman" panose="02020603050405020304" pitchFamily="18" charset="0"/>
              </a:rPr>
              <a:t>BCP)</a:t>
            </a:r>
            <a:r>
              <a:rPr lang="ja-JP" altLang="en-US" sz="1100" kern="100" dirty="0">
                <a:solidFill>
                  <a:srgbClr val="000000"/>
                </a:solidFill>
                <a:effectLst/>
                <a:latin typeface="+mj-ea"/>
                <a:ea typeface="+mj-ea"/>
                <a:cs typeface="Times New Roman" panose="02020603050405020304" pitchFamily="18" charset="0"/>
              </a:rPr>
              <a:t>の作成をいたします。</a:t>
            </a:r>
            <a:endParaRPr lang="en-US" altLang="ja-JP" sz="1100" kern="100" dirty="0">
              <a:solidFill>
                <a:srgbClr val="000000"/>
              </a:solidFill>
              <a:effectLst/>
              <a:latin typeface="+mj-ea"/>
              <a:ea typeface="+mj-ea"/>
              <a:cs typeface="Times New Roman" panose="02020603050405020304" pitchFamily="18" charset="0"/>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47365041"/>
              </p:ext>
            </p:extLst>
          </p:nvPr>
        </p:nvGraphicFramePr>
        <p:xfrm>
          <a:off x="599804"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事業計画書（</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BCP</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）の策定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7" name="図 6">
            <a:extLst>
              <a:ext uri="{FF2B5EF4-FFF2-40B4-BE49-F238E27FC236}">
                <a16:creationId xmlns:a16="http://schemas.microsoft.com/office/drawing/2014/main" id="{C6467DF3-0F4B-49BD-BC56-7C16DEA6D56D}"/>
              </a:ext>
            </a:extLst>
          </p:cNvPr>
          <p:cNvPicPr>
            <a:picLocks noChangeAspect="1"/>
          </p:cNvPicPr>
          <p:nvPr/>
        </p:nvPicPr>
        <p:blipFill>
          <a:blip r:embed="rId2"/>
          <a:srcRect l="7261" t="5" r="7457" b="32"/>
          <a:stretch/>
        </p:blipFill>
        <p:spPr>
          <a:xfrm>
            <a:off x="563880" y="1765855"/>
            <a:ext cx="1407160"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a:extLst>
              <a:ext uri="{FF2B5EF4-FFF2-40B4-BE49-F238E27FC236}">
                <a16:creationId xmlns:a16="http://schemas.microsoft.com/office/drawing/2014/main" id="{407D7B53-1591-C166-4AEB-1603E74673D9}"/>
              </a:ext>
            </a:extLst>
          </p:cNvPr>
          <p:cNvPicPr>
            <a:picLocks noChangeAspect="1"/>
          </p:cNvPicPr>
          <p:nvPr/>
        </p:nvPicPr>
        <p:blipFill>
          <a:blip r:embed="rId3"/>
          <a:srcRect l="4652" r="7595" b="636"/>
          <a:stretch/>
        </p:blipFill>
        <p:spPr>
          <a:xfrm>
            <a:off x="2250440"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図 11">
            <a:extLst>
              <a:ext uri="{FF2B5EF4-FFF2-40B4-BE49-F238E27FC236}">
                <a16:creationId xmlns:a16="http://schemas.microsoft.com/office/drawing/2014/main" id="{35881AF5-333E-F919-E6F4-32A7D027E7DE}"/>
              </a:ext>
            </a:extLst>
          </p:cNvPr>
          <p:cNvPicPr>
            <a:picLocks noChangeAspect="1"/>
          </p:cNvPicPr>
          <p:nvPr/>
        </p:nvPicPr>
        <p:blipFill>
          <a:blip r:embed="rId4"/>
          <a:srcRect l="5826" t="-1" r="6948" b="858"/>
          <a:stretch/>
        </p:blipFill>
        <p:spPr>
          <a:xfrm>
            <a:off x="3977747" y="1765855"/>
            <a:ext cx="1447907"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a:extLst>
              <a:ext uri="{FF2B5EF4-FFF2-40B4-BE49-F238E27FC236}">
                <a16:creationId xmlns:a16="http://schemas.microsoft.com/office/drawing/2014/main" id="{E5CFF21F-8991-3067-270D-F4EA7B0A48E7}"/>
              </a:ext>
            </a:extLst>
          </p:cNvPr>
          <p:cNvPicPr>
            <a:picLocks noChangeAspect="1"/>
          </p:cNvPicPr>
          <p:nvPr/>
        </p:nvPicPr>
        <p:blipFill>
          <a:blip r:embed="rId4"/>
          <a:srcRect l="5556" t="-1" r="7217" b="858"/>
          <a:stretch/>
        </p:blipFill>
        <p:spPr>
          <a:xfrm>
            <a:off x="5719385" y="1765855"/>
            <a:ext cx="1447908" cy="2007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308150640"/>
              </p:ext>
            </p:extLst>
          </p:nvPr>
        </p:nvGraphicFramePr>
        <p:xfrm>
          <a:off x="721972" y="44147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不適切保育・児童虐待について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21972" y="4791200"/>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不適切な保育は子どもの心身に深い傷を与える可能性があります。そのため、適切な保育環境を整えるためには、保育者や関係者が意識的に対応する必要があると考えます。私たちキッズコーポレーションでは、保育園内外における子どもの変化・</a:t>
            </a:r>
            <a:r>
              <a:rPr lang="en-US" altLang="ja-JP" sz="1100" kern="0" spc="50" dirty="0">
                <a:effectLst/>
                <a:latin typeface="+mn-ea"/>
                <a:ea typeface="+mn-ea"/>
                <a:cs typeface="Meiryo UI" pitchFamily="50" charset="-128"/>
              </a:rPr>
              <a:t>SOS</a:t>
            </a:r>
            <a:r>
              <a:rPr lang="ja-JP" altLang="en-US" sz="1100" kern="0" spc="50" dirty="0">
                <a:effectLst/>
                <a:latin typeface="+mn-ea"/>
                <a:ea typeface="+mn-ea"/>
                <a:cs typeface="Meiryo UI" pitchFamily="50" charset="-128"/>
              </a:rPr>
              <a:t>を見逃さないよう、日々のコミュニケーションを大切にしています。</a:t>
            </a:r>
          </a:p>
        </p:txBody>
      </p:sp>
      <p:sp>
        <p:nvSpPr>
          <p:cNvPr id="19" name="コンテンツ プレースホルダ 1">
            <a:extLst>
              <a:ext uri="{FF2B5EF4-FFF2-40B4-BE49-F238E27FC236}">
                <a16:creationId xmlns:a16="http://schemas.microsoft.com/office/drawing/2014/main" id="{01279F54-6FC8-E599-F263-0AD805990573}"/>
              </a:ext>
            </a:extLst>
          </p:cNvPr>
          <p:cNvSpPr txBox="1">
            <a:spLocks/>
          </p:cNvSpPr>
          <p:nvPr/>
        </p:nvSpPr>
        <p:spPr>
          <a:xfrm>
            <a:off x="782460" y="5641346"/>
            <a:ext cx="6156000"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不適切保育を防止する取り組み</a:t>
            </a:r>
          </a:p>
        </p:txBody>
      </p:sp>
      <p:sp>
        <p:nvSpPr>
          <p:cNvPr id="20" name="コンテンツ プレースホルダ 1">
            <a:extLst>
              <a:ext uri="{FF2B5EF4-FFF2-40B4-BE49-F238E27FC236}">
                <a16:creationId xmlns:a16="http://schemas.microsoft.com/office/drawing/2014/main" id="{B4180066-32E2-65AE-3F28-AF1BBED6C6B8}"/>
              </a:ext>
            </a:extLst>
          </p:cNvPr>
          <p:cNvSpPr txBox="1">
            <a:spLocks/>
          </p:cNvSpPr>
          <p:nvPr/>
        </p:nvSpPr>
        <p:spPr>
          <a:xfrm>
            <a:off x="914680" y="5986329"/>
            <a:ext cx="6516688" cy="3588611"/>
          </a:xfrm>
          <a:prstGeom prst="rect">
            <a:avLst/>
          </a:prstGeom>
        </p:spPr>
        <p:txBody>
          <a:bodyPr wrap="square" lIns="0" tIns="0" rIns="0" bIns="0">
            <a:spAutoFit/>
          </a:bodyPr>
          <a:lstStyle/>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園長、</a:t>
            </a:r>
            <a:r>
              <a:rPr lang="en-US" altLang="ja-JP" sz="1100" kern="0" spc="50" dirty="0">
                <a:effectLst/>
                <a:latin typeface="+mn-ea"/>
                <a:ea typeface="+mn-ea"/>
                <a:cs typeface="Meiryo UI" pitchFamily="50" charset="-128"/>
              </a:rPr>
              <a:t>AP</a:t>
            </a:r>
            <a:r>
              <a:rPr lang="ja-JP" altLang="en-US" sz="1100" kern="0" spc="50" dirty="0">
                <a:effectLst/>
                <a:latin typeface="+mn-ea"/>
                <a:ea typeface="+mn-ea"/>
                <a:cs typeface="Meiryo UI" pitchFamily="50" charset="-128"/>
              </a:rPr>
              <a:t>との面談（年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啓発ポスターの掲示</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エリア毎の園長会を実施（年</a:t>
            </a:r>
            <a:r>
              <a:rPr lang="en-US" altLang="ja-JP" sz="1100" kern="0" spc="50" dirty="0">
                <a:effectLst/>
                <a:latin typeface="+mn-ea"/>
                <a:ea typeface="+mn-ea"/>
                <a:cs typeface="Meiryo UI" pitchFamily="50" charset="-128"/>
              </a:rPr>
              <a:t>6</a:t>
            </a:r>
            <a:r>
              <a:rPr lang="ja-JP" altLang="en-US" sz="1100" kern="0" spc="50" dirty="0">
                <a:effectLst/>
                <a:latin typeface="+mn-ea"/>
                <a:ea typeface="+mn-ea"/>
                <a:cs typeface="Meiryo UI" pitchFamily="50" charset="-128"/>
              </a:rPr>
              <a:t>回）</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防犯（監視）カメラの設置提案</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リスク管理委員会の運営</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事業運営上の重要リスクの整理</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マッピング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不適切保育の疑い等が発生した際のエスカレーション体制</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ルールの整備・運用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ヒヤリハット、事故、不適切保育のデータ収集・モニタリング体制の整備・運用</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重大事故ゼロに向けた社内研修プログラムの整備と研修受講状況のモニタリング</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保育園全園に対するリスク管理目標（虐待</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不適切保育ゼロ・命に関わる重大事故ゼロ）の発信</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セルフチェックシート（年</a:t>
            </a: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回）の実施</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本部社員の現場巡回による各保育園における安全点検の結果のレビュー</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内部通報</a:t>
            </a:r>
            <a:r>
              <a:rPr lang="en-US" altLang="ja-JP" sz="1100" kern="0" spc="50" dirty="0">
                <a:effectLst/>
                <a:latin typeface="+mn-ea"/>
                <a:ea typeface="+mn-ea"/>
                <a:cs typeface="Meiryo UI" pitchFamily="50" charset="-128"/>
              </a:rPr>
              <a:t>&amp;</a:t>
            </a:r>
            <a:r>
              <a:rPr lang="ja-JP" altLang="en-US" sz="1100" kern="0" spc="50" dirty="0">
                <a:effectLst/>
                <a:latin typeface="+mn-ea"/>
                <a:ea typeface="+mn-ea"/>
                <a:cs typeface="Meiryo UI" pitchFamily="50" charset="-128"/>
              </a:rPr>
              <a:t>ホットダイヤルの設置、内部通報制度の周知・徹底</a:t>
            </a:r>
          </a:p>
          <a:p>
            <a:pPr marL="180000" indent="-171450" algn="l">
              <a:lnSpc>
                <a:spcPct val="110000"/>
              </a:lnSpc>
              <a:spcAft>
                <a:spcPts val="600"/>
              </a:spcAft>
              <a:buClr>
                <a:schemeClr val="accent6">
                  <a:lumMod val="75000"/>
                </a:schemeClr>
              </a:buClr>
              <a:buFont typeface="Arial" panose="020B0604020202020204" pitchFamily="34" charset="0"/>
              <a:buChar char="•"/>
              <a:defRPr/>
            </a:pPr>
            <a:r>
              <a:rPr lang="ja-JP" altLang="en-US" sz="1100" kern="0" spc="50" dirty="0">
                <a:effectLst/>
                <a:latin typeface="+mn-ea"/>
                <a:ea typeface="+mn-ea"/>
                <a:cs typeface="Meiryo UI" pitchFamily="50" charset="-128"/>
              </a:rPr>
              <a:t>社内だけで処理できない仕組みとして社外の弁護士を第三者委員として設置した相談窓口の運営</a:t>
            </a:r>
          </a:p>
        </p:txBody>
      </p:sp>
      <p:pic>
        <p:nvPicPr>
          <p:cNvPr id="33" name="図 32" descr="テキスト&#10;&#10;自動的に生成された説明">
            <a:extLst>
              <a:ext uri="{FF2B5EF4-FFF2-40B4-BE49-F238E27FC236}">
                <a16:creationId xmlns:a16="http://schemas.microsoft.com/office/drawing/2014/main" id="{29BD08B6-A0E1-D1E3-CDAB-E2E2B3EFF9FC}"/>
              </a:ext>
            </a:extLst>
          </p:cNvPr>
          <p:cNvPicPr>
            <a:picLocks noChangeAspect="1"/>
          </p:cNvPicPr>
          <p:nvPr/>
        </p:nvPicPr>
        <p:blipFill>
          <a:blip r:embed="rId5"/>
          <a:stretch>
            <a:fillRect/>
          </a:stretch>
        </p:blipFill>
        <p:spPr>
          <a:xfrm>
            <a:off x="5193347" y="5992301"/>
            <a:ext cx="2045313" cy="1476999"/>
          </a:xfrm>
          <a:prstGeom prst="rect">
            <a:avLst/>
          </a:prstGeom>
        </p:spPr>
      </p:pic>
    </p:spTree>
    <p:extLst>
      <p:ext uri="{BB962C8B-B14F-4D97-AF65-F5344CB8AC3E}">
        <p14:creationId xmlns:p14="http://schemas.microsoft.com/office/powerpoint/2010/main" val="4054122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A8EEED6-F2A6-E25B-E8CE-3ED7E5250BF5}"/>
              </a:ext>
            </a:extLst>
          </p:cNvPr>
          <p:cNvSpPr>
            <a:spLocks noGrp="1"/>
          </p:cNvSpPr>
          <p:nvPr>
            <p:ph type="sldNum" sz="quarter" idx="10"/>
          </p:nvPr>
        </p:nvSpPr>
        <p:spPr/>
        <p:txBody>
          <a:bodyPr/>
          <a:lstStyle/>
          <a:p>
            <a:pPr>
              <a:defRPr/>
            </a:pPr>
            <a:fld id="{241ED152-6EA1-4D9A-823A-1E4C1B586740}" type="slidenum">
              <a:rPr lang="en-US" altLang="ja-JP" smtClean="0"/>
              <a:pPr>
                <a:defRPr/>
              </a:pPr>
              <a:t>37</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2844615484"/>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チェックリストを使い記録に残す</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CBD8515D-EE49-42BB-DB47-CF429A55B061}"/>
              </a:ext>
            </a:extLst>
          </p:cNvPr>
          <p:cNvSpPr txBox="1">
            <a:spLocks/>
          </p:cNvSpPr>
          <p:nvPr/>
        </p:nvSpPr>
        <p:spPr>
          <a:xfrm>
            <a:off x="755650" y="63039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全園共通のリストを使用し、記録に残しやすく、見る人が分かりやすい工夫をしております。</a:t>
            </a:r>
            <a:endParaRPr lang="ja-JP" altLang="en-US"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12674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あたる職員は当然ですが、保護者様にも理解と周知をしていく努力を行います。しつけと称して「虐待」が日常的になっていないか。普段の様子から小さな変化がないかを見逃さないよう注意してまい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823498098"/>
              </p:ext>
            </p:extLst>
          </p:nvPr>
        </p:nvGraphicFramePr>
        <p:xfrm>
          <a:off x="755649" y="92509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しつけと虐待を履き違えない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7" name="Group 55">
            <a:extLst>
              <a:ext uri="{FF2B5EF4-FFF2-40B4-BE49-F238E27FC236}">
                <a16:creationId xmlns:a16="http://schemas.microsoft.com/office/drawing/2014/main" id="{933871EE-29B7-4CF4-D807-546EB6112F7C}"/>
              </a:ext>
            </a:extLst>
          </p:cNvPr>
          <p:cNvGraphicFramePr>
            <a:graphicFrameLocks noGrp="1"/>
          </p:cNvGraphicFramePr>
          <p:nvPr>
            <p:extLst>
              <p:ext uri="{D42A27DB-BD31-4B8C-83A1-F6EECF244321}">
                <p14:modId xmlns:p14="http://schemas.microsoft.com/office/powerpoint/2010/main" val="3834236725"/>
              </p:ext>
            </p:extLst>
          </p:nvPr>
        </p:nvGraphicFramePr>
        <p:xfrm>
          <a:off x="755649" y="46517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児童相談所等への通報について</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 name="コンテンツ プレースホルダ 1">
            <a:extLst>
              <a:ext uri="{FF2B5EF4-FFF2-40B4-BE49-F238E27FC236}">
                <a16:creationId xmlns:a16="http://schemas.microsoft.com/office/drawing/2014/main" id="{0838F275-9007-F90C-F9AD-F5BBCFCFD40B}"/>
              </a:ext>
            </a:extLst>
          </p:cNvPr>
          <p:cNvSpPr txBox="1">
            <a:spLocks/>
          </p:cNvSpPr>
          <p:nvPr/>
        </p:nvSpPr>
        <p:spPr>
          <a:xfrm>
            <a:off x="755650" y="4999843"/>
            <a:ext cx="4326304" cy="144725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当社では虐待の疑いから通告へのフローについて、以下のように指示しております。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基本的には、児童相談所へ通告する前に法人様へこれまでの経過について状況報告し、今後の対応方法について協議を行います。ただし、緊急を要すると判断される場合は、直ちに通告を行う場合もあ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pic>
        <p:nvPicPr>
          <p:cNvPr id="20" name="図 19" descr="Web サイト&#10;&#10;中程度の精度で自動的に生成された説明">
            <a:extLst>
              <a:ext uri="{FF2B5EF4-FFF2-40B4-BE49-F238E27FC236}">
                <a16:creationId xmlns:a16="http://schemas.microsoft.com/office/drawing/2014/main" id="{663EF4CD-ABD8-0EBF-491E-C47A67F0A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011" y="4999843"/>
            <a:ext cx="2034100" cy="2882253"/>
          </a:xfrm>
          <a:prstGeom prst="rect">
            <a:avLst/>
          </a:prstGeom>
        </p:spPr>
      </p:pic>
      <p:pic>
        <p:nvPicPr>
          <p:cNvPr id="23" name="図 22" descr="タイムライン&#10;&#10;中程度の精度で自動的に生成された説明">
            <a:extLst>
              <a:ext uri="{FF2B5EF4-FFF2-40B4-BE49-F238E27FC236}">
                <a16:creationId xmlns:a16="http://schemas.microsoft.com/office/drawing/2014/main" id="{584A6DE1-CB9F-C92D-8E2E-218700B26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559" y="6298545"/>
            <a:ext cx="3348038" cy="1919963"/>
          </a:xfrm>
          <a:prstGeom prst="rect">
            <a:avLst/>
          </a:prstGeom>
        </p:spPr>
      </p:pic>
      <p:sp>
        <p:nvSpPr>
          <p:cNvPr id="25" name="テキスト ボックス 2">
            <a:extLst>
              <a:ext uri="{FF2B5EF4-FFF2-40B4-BE49-F238E27FC236}">
                <a16:creationId xmlns:a16="http://schemas.microsoft.com/office/drawing/2014/main" id="{B31266C7-9A61-A945-E756-E6D6DCD86A93}"/>
              </a:ext>
            </a:extLst>
          </p:cNvPr>
          <p:cNvSpPr txBox="1">
            <a:spLocks noChangeArrowheads="1"/>
          </p:cNvSpPr>
          <p:nvPr/>
        </p:nvSpPr>
        <p:spPr bwMode="auto">
          <a:xfrm>
            <a:off x="4633526" y="7965078"/>
            <a:ext cx="2595023"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26" name="コンテンツ プレースホルダ 1">
            <a:extLst>
              <a:ext uri="{FF2B5EF4-FFF2-40B4-BE49-F238E27FC236}">
                <a16:creationId xmlns:a16="http://schemas.microsoft.com/office/drawing/2014/main" id="{7E1E0937-1C5F-A916-3A67-164C5DADCBF2}"/>
              </a:ext>
            </a:extLst>
          </p:cNvPr>
          <p:cNvSpPr txBox="1">
            <a:spLocks/>
          </p:cNvSpPr>
          <p:nvPr/>
        </p:nvSpPr>
        <p:spPr>
          <a:xfrm>
            <a:off x="755649" y="8408396"/>
            <a:ext cx="6472899"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扱いが非常に難しく、対応の遅れにより取返しのつかない事態に発展することも少なくありません。保育士として疑わしい痕跡を目の当たりにしてしまうと、見過ごせない感情がありながら「違っていたらどうしよう」という不安も過ります。だからこそ当社では</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・疑わしい場合は声を挙げて、園全体で見守る</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　　・問題の解決は保護者様を窮地に陥れるのではなく、救済に繋がるもの</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この様な考えを基に職員指導、園運営を行ってまいります。</a:t>
            </a:r>
          </a:p>
          <a:p>
            <a:pPr algn="l">
              <a:lnSpc>
                <a:spcPct val="130000"/>
              </a:lnSpc>
              <a:spcAft>
                <a:spcPts val="600"/>
              </a:spcAft>
              <a:buClr>
                <a:schemeClr val="accent5"/>
              </a:buClr>
              <a:defRPr/>
            </a:pPr>
            <a:endParaRPr lang="ja-JP" altLang="en-US" sz="1100" kern="0" spc="50" dirty="0">
              <a:effectLst/>
              <a:latin typeface="+mn-ea"/>
              <a:ea typeface="+mn-ea"/>
              <a:cs typeface="Meiryo UI" pitchFamily="50" charset="-128"/>
            </a:endParaRPr>
          </a:p>
        </p:txBody>
      </p:sp>
      <p:sp>
        <p:nvSpPr>
          <p:cNvPr id="27" name="コンテンツ プレースホルダ 1">
            <a:extLst>
              <a:ext uri="{FF2B5EF4-FFF2-40B4-BE49-F238E27FC236}">
                <a16:creationId xmlns:a16="http://schemas.microsoft.com/office/drawing/2014/main" id="{1AD0348C-C0DD-C177-EFC8-F244BA59E174}"/>
              </a:ext>
            </a:extLst>
          </p:cNvPr>
          <p:cNvSpPr txBox="1">
            <a:spLocks/>
          </p:cNvSpPr>
          <p:nvPr/>
        </p:nvSpPr>
        <p:spPr>
          <a:xfrm>
            <a:off x="755649" y="1757704"/>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日頃からきつい口調やで大声で叱られている子どもは、お友だちにきつくあたったり、大声で怒ったりする傾向が見られることがあります。実際に現場を目にしなくてもそういう行動が多い子どもは注意して保育を行ってまいります。</a:t>
            </a:r>
          </a:p>
        </p:txBody>
      </p:sp>
      <p:pic>
        <p:nvPicPr>
          <p:cNvPr id="13" name="図 12">
            <a:extLst>
              <a:ext uri="{FF2B5EF4-FFF2-40B4-BE49-F238E27FC236}">
                <a16:creationId xmlns:a16="http://schemas.microsoft.com/office/drawing/2014/main" id="{C461287E-0B88-7F05-A415-721C3838165C}"/>
              </a:ext>
            </a:extLst>
          </p:cNvPr>
          <p:cNvPicPr>
            <a:picLocks noChangeAspect="1"/>
          </p:cNvPicPr>
          <p:nvPr/>
        </p:nvPicPr>
        <p:blipFill>
          <a:blip r:embed="rId4"/>
          <a:srcRect l="1688" r="4318"/>
          <a:stretch/>
        </p:blipFill>
        <p:spPr>
          <a:xfrm>
            <a:off x="575778" y="2479552"/>
            <a:ext cx="3331951" cy="1679825"/>
          </a:xfrm>
          <a:prstGeom prst="rect">
            <a:avLst/>
          </a:prstGeom>
        </p:spPr>
      </p:pic>
      <p:pic>
        <p:nvPicPr>
          <p:cNvPr id="15" name="図 14">
            <a:extLst>
              <a:ext uri="{FF2B5EF4-FFF2-40B4-BE49-F238E27FC236}">
                <a16:creationId xmlns:a16="http://schemas.microsoft.com/office/drawing/2014/main" id="{0621A304-DD09-C59D-6F72-79BC08285887}"/>
              </a:ext>
            </a:extLst>
          </p:cNvPr>
          <p:cNvPicPr>
            <a:picLocks noChangeAspect="1"/>
          </p:cNvPicPr>
          <p:nvPr/>
        </p:nvPicPr>
        <p:blipFill>
          <a:blip r:embed="rId5"/>
          <a:srcRect t="5116" r="3387" b="5042"/>
          <a:stretch/>
        </p:blipFill>
        <p:spPr>
          <a:xfrm>
            <a:off x="3888166" y="2507625"/>
            <a:ext cx="3340382" cy="1847692"/>
          </a:xfrm>
          <a:prstGeom prst="rect">
            <a:avLst/>
          </a:prstGeom>
        </p:spPr>
      </p:pic>
    </p:spTree>
    <p:extLst>
      <p:ext uri="{BB962C8B-B14F-4D97-AF65-F5344CB8AC3E}">
        <p14:creationId xmlns:p14="http://schemas.microsoft.com/office/powerpoint/2010/main" val="3422277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E17B34-2DF8-4B6A-473C-FB1F8A2CDE3B}"/>
              </a:ext>
            </a:extLst>
          </p:cNvPr>
          <p:cNvSpPr>
            <a:spLocks noGrp="1"/>
          </p:cNvSpPr>
          <p:nvPr>
            <p:ph type="sldNum" sz="quarter" idx="10"/>
          </p:nvPr>
        </p:nvSpPr>
        <p:spPr/>
        <p:txBody>
          <a:bodyPr/>
          <a:lstStyle/>
          <a:p>
            <a:pPr>
              <a:defRPr/>
            </a:pPr>
            <a:fld id="{241ED152-6EA1-4D9A-823A-1E4C1B586740}" type="slidenum">
              <a:rPr lang="en-US" altLang="ja-JP" smtClean="0"/>
              <a:pPr>
                <a:defRPr/>
              </a:pPr>
              <a:t>38</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719170607"/>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事故、災害発生時の対応について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トラブル発生時は保育室の見やすい場所に掲示されている「</a:t>
            </a:r>
            <a:r>
              <a:rPr lang="zh-TW" altLang="en-US" sz="1100" b="1" kern="0" spc="50" dirty="0">
                <a:solidFill>
                  <a:schemeClr val="accent6"/>
                </a:solidFill>
                <a:effectLst/>
                <a:latin typeface="+mn-ea"/>
                <a:ea typeface="+mn-ea"/>
                <a:cs typeface="Meiryo UI" pitchFamily="50" charset="-128"/>
              </a:rPr>
              <a:t>緊急時連絡先一覧</a:t>
            </a:r>
            <a:r>
              <a:rPr lang="ja-JP" altLang="en-US" sz="1100" kern="0" spc="50" dirty="0">
                <a:effectLst/>
                <a:latin typeface="+mn-ea"/>
                <a:ea typeface="+mn-ea"/>
                <a:cs typeface="Meiryo UI" pitchFamily="50" charset="-128"/>
              </a:rPr>
              <a:t>」に沿って即座に関係者へ連絡。迅速に本部より現場に指示を出し、法人様や保護者様へも報告いたします。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689143323"/>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見える場所に掲示「</a:t>
                      </a:r>
                      <a:r>
                        <a:rPr kumimoji="1" lang="zh-TW"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緊急時連絡先一覧</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テキスト ボックス 2">
            <a:extLst>
              <a:ext uri="{FF2B5EF4-FFF2-40B4-BE49-F238E27FC236}">
                <a16:creationId xmlns:a16="http://schemas.microsoft.com/office/drawing/2014/main" id="{C71A5F66-ABA9-18E2-1F3B-4758F120DF96}"/>
              </a:ext>
            </a:extLst>
          </p:cNvPr>
          <p:cNvSpPr txBox="1">
            <a:spLocks noChangeArrowheads="1"/>
          </p:cNvSpPr>
          <p:nvPr/>
        </p:nvSpPr>
        <p:spPr bwMode="auto">
          <a:xfrm>
            <a:off x="4677315" y="6536177"/>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保育室に掲示されているレポーティングライン</a:t>
            </a:r>
            <a:endParaRPr lang="en-US" altLang="ja-JP" sz="900" dirty="0">
              <a:effectLst/>
              <a:latin typeface="Meiryo UI" pitchFamily="50" charset="-128"/>
              <a:ea typeface="Meiryo UI" pitchFamily="50" charset="-128"/>
              <a:cs typeface="Meiryo UI" pitchFamily="50" charset="-128"/>
            </a:endParaRPr>
          </a:p>
        </p:txBody>
      </p:sp>
      <p:sp>
        <p:nvSpPr>
          <p:cNvPr id="7" name="コンテンツ プレースホルダ 1">
            <a:extLst>
              <a:ext uri="{FF2B5EF4-FFF2-40B4-BE49-F238E27FC236}">
                <a16:creationId xmlns:a16="http://schemas.microsoft.com/office/drawing/2014/main" id="{118B2C4A-CCED-89E3-96BE-48FCCEC70D60}"/>
              </a:ext>
            </a:extLst>
          </p:cNvPr>
          <p:cNvSpPr txBox="1">
            <a:spLocks/>
          </p:cNvSpPr>
          <p:nvPr/>
        </p:nvSpPr>
        <p:spPr>
          <a:xfrm>
            <a:off x="755651" y="6847893"/>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当社は、一般社団法人日本こども育成協議会総合補償制度に加入しております。下表のとおり十分な補償内容となっており保護者様、および子どもに安心をご提供できるものと考えております。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事故後に受診した場合は、必ず当社加入の「</a:t>
            </a:r>
            <a:r>
              <a:rPr lang="ja-JP" altLang="en-US" sz="1100" b="1" kern="0" spc="50" dirty="0">
                <a:solidFill>
                  <a:schemeClr val="accent6"/>
                </a:solidFill>
                <a:effectLst/>
                <a:latin typeface="+mn-ea"/>
                <a:ea typeface="+mn-ea"/>
                <a:cs typeface="Meiryo UI" pitchFamily="50" charset="-128"/>
              </a:rPr>
              <a:t>総合賠償保険</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傷害事故補償</a:t>
            </a:r>
            <a:r>
              <a:rPr lang="ja-JP" altLang="en-US" sz="1100" kern="0" spc="50" dirty="0">
                <a:effectLst/>
                <a:latin typeface="+mn-ea"/>
                <a:ea typeface="+mn-ea"/>
                <a:cs typeface="Meiryo UI" pitchFamily="50" charset="-128"/>
              </a:rPr>
              <a:t>」を適用し対応いたします。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事故区分を２つ（軽傷報告・事故報告）に分け、園で共有し事故の再発防止、未然防止対策を図っています。</a:t>
            </a:r>
          </a:p>
        </p:txBody>
      </p:sp>
      <p:graphicFrame>
        <p:nvGraphicFramePr>
          <p:cNvPr id="8" name="Group 55">
            <a:extLst>
              <a:ext uri="{FF2B5EF4-FFF2-40B4-BE49-F238E27FC236}">
                <a16:creationId xmlns:a16="http://schemas.microsoft.com/office/drawing/2014/main" id="{B887E55C-0CE6-3D80-3405-A8BCF5D7E350}"/>
              </a:ext>
            </a:extLst>
          </p:cNvPr>
          <p:cNvGraphicFramePr>
            <a:graphicFrameLocks noGrp="1"/>
          </p:cNvGraphicFramePr>
          <p:nvPr>
            <p:extLst>
              <p:ext uri="{D42A27DB-BD31-4B8C-83A1-F6EECF244321}">
                <p14:modId xmlns:p14="http://schemas.microsoft.com/office/powerpoint/2010/main" val="2326552028"/>
              </p:ext>
            </p:extLst>
          </p:nvPr>
        </p:nvGraphicFramePr>
        <p:xfrm>
          <a:off x="755650" y="650558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受診した際の対応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表 10">
            <a:extLst>
              <a:ext uri="{FF2B5EF4-FFF2-40B4-BE49-F238E27FC236}">
                <a16:creationId xmlns:a16="http://schemas.microsoft.com/office/drawing/2014/main" id="{E253152F-E650-81D2-CFB0-9E615F942109}"/>
              </a:ext>
            </a:extLst>
          </p:cNvPr>
          <p:cNvGraphicFramePr>
            <a:graphicFrameLocks noGrp="1"/>
          </p:cNvGraphicFramePr>
          <p:nvPr>
            <p:extLst>
              <p:ext uri="{D42A27DB-BD31-4B8C-83A1-F6EECF244321}">
                <p14:modId xmlns:p14="http://schemas.microsoft.com/office/powerpoint/2010/main" val="3919146103"/>
              </p:ext>
            </p:extLst>
          </p:nvPr>
        </p:nvGraphicFramePr>
        <p:xfrm>
          <a:off x="755651" y="8371737"/>
          <a:ext cx="6516688" cy="779950"/>
        </p:xfrm>
        <a:graphic>
          <a:graphicData uri="http://schemas.openxmlformats.org/drawingml/2006/table">
            <a:tbl>
              <a:tblPr firstRow="1" firstCol="1" bandRow="1">
                <a:tableStyleId>{5C22544A-7EE6-4342-B048-85BDC9FD1C3A}</a:tableStyleId>
              </a:tblPr>
              <a:tblGrid>
                <a:gridCol w="2206661">
                  <a:extLst>
                    <a:ext uri="{9D8B030D-6E8A-4147-A177-3AD203B41FA5}">
                      <a16:colId xmlns:a16="http://schemas.microsoft.com/office/drawing/2014/main" val="3509067618"/>
                    </a:ext>
                  </a:extLst>
                </a:gridCol>
                <a:gridCol w="1602464">
                  <a:extLst>
                    <a:ext uri="{9D8B030D-6E8A-4147-A177-3AD203B41FA5}">
                      <a16:colId xmlns:a16="http://schemas.microsoft.com/office/drawing/2014/main" val="1382668049"/>
                    </a:ext>
                  </a:extLst>
                </a:gridCol>
                <a:gridCol w="1403660">
                  <a:extLst>
                    <a:ext uri="{9D8B030D-6E8A-4147-A177-3AD203B41FA5}">
                      <a16:colId xmlns:a16="http://schemas.microsoft.com/office/drawing/2014/main" val="336650546"/>
                    </a:ext>
                  </a:extLst>
                </a:gridCol>
                <a:gridCol w="1303903">
                  <a:extLst>
                    <a:ext uri="{9D8B030D-6E8A-4147-A177-3AD203B41FA5}">
                      <a16:colId xmlns:a16="http://schemas.microsoft.com/office/drawing/2014/main" val="2110046751"/>
                    </a:ext>
                  </a:extLst>
                </a:gridCol>
              </a:tblGrid>
              <a:tr h="253218">
                <a:tc>
                  <a:txBody>
                    <a:bodyPr/>
                    <a:lstStyle/>
                    <a:p>
                      <a:pPr algn="ctr"/>
                      <a:r>
                        <a:rPr lang="ja-JP" sz="1050" kern="100" dirty="0">
                          <a:effectLst/>
                          <a:latin typeface="Meiryo UI" panose="020B0604030504040204" pitchFamily="34" charset="-128"/>
                          <a:ea typeface="Meiryo UI" panose="020B0604030504040204" pitchFamily="34" charset="-128"/>
                        </a:rPr>
                        <a:t>身体障害支払限度額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財物損壊支払限度額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総支払限度額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latin typeface="Meiryo UI" panose="020B0604030504040204" pitchFamily="34" charset="-128"/>
                          <a:ea typeface="Meiryo UI" panose="020B0604030504040204" pitchFamily="34" charset="-128"/>
                        </a:rPr>
                        <a:t>免責金額</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5616396"/>
                  </a:ext>
                </a:extLst>
              </a:tr>
              <a:tr h="526732">
                <a:tc>
                  <a:txBody>
                    <a:bodyPr/>
                    <a:lstStyle/>
                    <a:p>
                      <a:pPr algn="ctr"/>
                      <a:r>
                        <a:rPr lang="en-US" sz="1050" b="0" kern="100" dirty="0">
                          <a:solidFill>
                            <a:schemeClr val="tx1"/>
                          </a:solidFill>
                          <a:effectLst/>
                          <a:highlight>
                            <a:srgbClr val="FFFF00"/>
                          </a:highlight>
                          <a:latin typeface="Meiryo UI" panose="020B0604030504040204" pitchFamily="34" charset="-128"/>
                          <a:ea typeface="Meiryo UI" panose="020B0604030504040204" pitchFamily="34" charset="-128"/>
                        </a:rPr>
                        <a:t>2</a:t>
                      </a:r>
                      <a:r>
                        <a:rPr lang="ja-JP" sz="1050" b="0" kern="100" dirty="0">
                          <a:solidFill>
                            <a:schemeClr val="tx1"/>
                          </a:solidFill>
                          <a:effectLst/>
                          <a:highlight>
                            <a:srgbClr val="FFFF00"/>
                          </a:highlight>
                          <a:latin typeface="Meiryo UI" panose="020B0604030504040204" pitchFamily="34" charset="-128"/>
                          <a:ea typeface="Meiryo UI" panose="020B0604030504040204" pitchFamily="34" charset="-128"/>
                        </a:rPr>
                        <a:t>億円</a:t>
                      </a:r>
                    </a:p>
                    <a:p>
                      <a:pPr algn="ct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名につき／</a:t>
                      </a:r>
                      <a:r>
                        <a:rPr lang="en-US" sz="1050" b="0" kern="100" dirty="0">
                          <a:solidFill>
                            <a:schemeClr val="tx1"/>
                          </a:solidFill>
                          <a:effectLst/>
                          <a:latin typeface="Meiryo UI" panose="020B0604030504040204" pitchFamily="34" charset="-128"/>
                          <a:ea typeface="Meiryo UI" panose="020B0604030504040204" pitchFamily="34" charset="-128"/>
                        </a:rPr>
                        <a:t>1</a:t>
                      </a:r>
                      <a:r>
                        <a:rPr lang="ja-JP" sz="1050" b="0" kern="100" dirty="0">
                          <a:solidFill>
                            <a:schemeClr val="tx1"/>
                          </a:solidFill>
                          <a:effectLst/>
                          <a:latin typeface="Meiryo UI" panose="020B0604030504040204" pitchFamily="34" charset="-128"/>
                          <a:ea typeface="Meiryo UI" panose="020B0604030504040204" pitchFamily="34" charset="-128"/>
                        </a:rPr>
                        <a:t>事故につき）</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dirty="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2</a:t>
                      </a:r>
                      <a:r>
                        <a:rPr lang="ja-JP" sz="1050" kern="100">
                          <a:effectLst/>
                          <a:latin typeface="Meiryo UI" panose="020B0604030504040204" pitchFamily="34" charset="-128"/>
                          <a:ea typeface="Meiryo UI" panose="020B0604030504040204" pitchFamily="34" charset="-128"/>
                        </a:rPr>
                        <a:t>億円</a:t>
                      </a:r>
                    </a:p>
                    <a:p>
                      <a:pPr algn="ctr"/>
                      <a:r>
                        <a:rPr lang="en-US" sz="1050" kern="100" dirty="0">
                          <a:effectLst/>
                          <a:latin typeface="Meiryo UI" panose="020B0604030504040204" pitchFamily="34" charset="-128"/>
                          <a:ea typeface="Meiryo UI" panose="020B0604030504040204" pitchFamily="34" charset="-128"/>
                        </a:rPr>
                        <a:t>(</a:t>
                      </a:r>
                      <a:r>
                        <a:rPr lang="ja-JP" sz="1050" kern="100">
                          <a:effectLst/>
                          <a:latin typeface="Meiryo UI" panose="020B0604030504040204" pitchFamily="34" charset="-128"/>
                          <a:ea typeface="Meiryo UI" panose="020B0604030504040204" pitchFamily="34" charset="-128"/>
                        </a:rPr>
                        <a:t>最高限度額</a:t>
                      </a:r>
                      <a:r>
                        <a:rPr lang="en-US" sz="1050" kern="100" dirty="0">
                          <a:effectLst/>
                          <a:latin typeface="Meiryo UI" panose="020B0604030504040204" pitchFamily="34" charset="-128"/>
                          <a:ea typeface="Meiryo UI" panose="020B0604030504040204" pitchFamily="34" charset="-128"/>
                        </a:rPr>
                        <a:t>)</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千円</a:t>
                      </a:r>
                    </a:p>
                    <a:p>
                      <a:pPr algn="ctr"/>
                      <a:r>
                        <a:rPr lang="en-US" sz="1050" kern="100" dirty="0">
                          <a:effectLst/>
                          <a:latin typeface="Meiryo UI" panose="020B0604030504040204" pitchFamily="34" charset="-128"/>
                          <a:ea typeface="Meiryo UI" panose="020B0604030504040204" pitchFamily="34" charset="-128"/>
                        </a:rPr>
                        <a:t>(1</a:t>
                      </a:r>
                      <a:r>
                        <a:rPr lang="ja-JP" sz="1050" kern="100" dirty="0">
                          <a:effectLst/>
                          <a:latin typeface="Meiryo UI" panose="020B0604030504040204" pitchFamily="34" charset="-128"/>
                          <a:ea typeface="Meiryo UI" panose="020B0604030504040204" pitchFamily="34" charset="-128"/>
                        </a:rPr>
                        <a:t>事故につき</a:t>
                      </a:r>
                      <a:r>
                        <a:rPr lang="en-US" sz="1050" kern="100" dirty="0">
                          <a:effectLst/>
                          <a:latin typeface="Meiryo UI" panose="020B0604030504040204" pitchFamily="34" charset="-128"/>
                          <a:ea typeface="Meiryo UI" panose="020B0604030504040204" pitchFamily="34" charset="-128"/>
                        </a:rPr>
                        <a:t>)</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540029"/>
                  </a:ext>
                </a:extLst>
              </a:tr>
            </a:tbl>
          </a:graphicData>
        </a:graphic>
      </p:graphicFrame>
      <p:graphicFrame>
        <p:nvGraphicFramePr>
          <p:cNvPr id="12" name="表 11">
            <a:extLst>
              <a:ext uri="{FF2B5EF4-FFF2-40B4-BE49-F238E27FC236}">
                <a16:creationId xmlns:a16="http://schemas.microsoft.com/office/drawing/2014/main" id="{E1A269E6-F6FF-E9D1-427E-23753ABFC5E3}"/>
              </a:ext>
            </a:extLst>
          </p:cNvPr>
          <p:cNvGraphicFramePr>
            <a:graphicFrameLocks noGrp="1"/>
          </p:cNvGraphicFramePr>
          <p:nvPr>
            <p:extLst>
              <p:ext uri="{D42A27DB-BD31-4B8C-83A1-F6EECF244321}">
                <p14:modId xmlns:p14="http://schemas.microsoft.com/office/powerpoint/2010/main" val="1084679409"/>
              </p:ext>
            </p:extLst>
          </p:nvPr>
        </p:nvGraphicFramePr>
        <p:xfrm>
          <a:off x="755650" y="9572661"/>
          <a:ext cx="6516689" cy="462810"/>
        </p:xfrm>
        <a:graphic>
          <a:graphicData uri="http://schemas.openxmlformats.org/drawingml/2006/table">
            <a:tbl>
              <a:tblPr firstRow="1" firstCol="1" bandRow="1">
                <a:tableStyleId>{5C22544A-7EE6-4342-B048-85BDC9FD1C3A}</a:tableStyleId>
              </a:tblPr>
              <a:tblGrid>
                <a:gridCol w="2205942">
                  <a:extLst>
                    <a:ext uri="{9D8B030D-6E8A-4147-A177-3AD203B41FA5}">
                      <a16:colId xmlns:a16="http://schemas.microsoft.com/office/drawing/2014/main" val="3574267921"/>
                    </a:ext>
                  </a:extLst>
                </a:gridCol>
                <a:gridCol w="2396195">
                  <a:extLst>
                    <a:ext uri="{9D8B030D-6E8A-4147-A177-3AD203B41FA5}">
                      <a16:colId xmlns:a16="http://schemas.microsoft.com/office/drawing/2014/main" val="1934997134"/>
                    </a:ext>
                  </a:extLst>
                </a:gridCol>
                <a:gridCol w="1914552">
                  <a:extLst>
                    <a:ext uri="{9D8B030D-6E8A-4147-A177-3AD203B41FA5}">
                      <a16:colId xmlns:a16="http://schemas.microsoft.com/office/drawing/2014/main" val="2925815135"/>
                    </a:ext>
                  </a:extLst>
                </a:gridCol>
              </a:tblGrid>
              <a:tr h="231405">
                <a:tc>
                  <a:txBody>
                    <a:bodyPr/>
                    <a:lstStyle/>
                    <a:p>
                      <a:pPr algn="ctr"/>
                      <a:r>
                        <a:rPr lang="ja-JP" sz="1050" kern="100">
                          <a:effectLst/>
                        </a:rPr>
                        <a:t>死亡・後遺障害保険金額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入院保険金額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a:effectLst/>
                        </a:rPr>
                        <a:t>通院保険金額</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822841283"/>
                  </a:ext>
                </a:extLst>
              </a:tr>
              <a:tr h="231405">
                <a:tc>
                  <a:txBody>
                    <a:bodyPr/>
                    <a:lstStyle/>
                    <a:p>
                      <a:pPr algn="ctr"/>
                      <a:r>
                        <a:rPr lang="en-US" sz="1050" b="0" kern="100" dirty="0">
                          <a:solidFill>
                            <a:schemeClr val="tx1"/>
                          </a:solidFill>
                          <a:effectLst/>
                        </a:rPr>
                        <a:t>100</a:t>
                      </a:r>
                      <a:r>
                        <a:rPr lang="ja-JP" sz="1050" b="0" kern="100">
                          <a:solidFill>
                            <a:schemeClr val="tx1"/>
                          </a:solidFill>
                          <a:effectLst/>
                        </a:rPr>
                        <a:t>万円</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050" kern="100" dirty="0">
                          <a:effectLst/>
                        </a:rPr>
                        <a:t>1500</a:t>
                      </a:r>
                      <a:r>
                        <a:rPr lang="ja-JP" sz="1050" kern="100">
                          <a:effectLst/>
                        </a:rPr>
                        <a:t>円</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rPr>
                        <a:t>1000</a:t>
                      </a:r>
                      <a:r>
                        <a:rPr lang="ja-JP" sz="1050" kern="100" dirty="0">
                          <a:effectLst/>
                        </a:rPr>
                        <a:t>円</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2046694"/>
                  </a:ext>
                </a:extLst>
              </a:tr>
            </a:tbl>
          </a:graphicData>
        </a:graphic>
      </p:graphicFrame>
      <p:graphicFrame>
        <p:nvGraphicFramePr>
          <p:cNvPr id="13" name="表 12">
            <a:extLst>
              <a:ext uri="{FF2B5EF4-FFF2-40B4-BE49-F238E27FC236}">
                <a16:creationId xmlns:a16="http://schemas.microsoft.com/office/drawing/2014/main" id="{2F945C4F-92B9-6A58-9D08-CD8B0030B4E9}"/>
              </a:ext>
            </a:extLst>
          </p:cNvPr>
          <p:cNvGraphicFramePr>
            <a:graphicFrameLocks noGrp="1"/>
          </p:cNvGraphicFramePr>
          <p:nvPr>
            <p:extLst>
              <p:ext uri="{D42A27DB-BD31-4B8C-83A1-F6EECF244321}">
                <p14:modId xmlns:p14="http://schemas.microsoft.com/office/powerpoint/2010/main" val="2601275617"/>
              </p:ext>
            </p:extLst>
          </p:nvPr>
        </p:nvGraphicFramePr>
        <p:xfrm>
          <a:off x="755648" y="1827516"/>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交番</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●●警察署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4" name="表 13">
            <a:extLst>
              <a:ext uri="{FF2B5EF4-FFF2-40B4-BE49-F238E27FC236}">
                <a16:creationId xmlns:a16="http://schemas.microsoft.com/office/drawing/2014/main" id="{D942DE1C-8274-A223-9D70-AB7DA1ECF9BF}"/>
              </a:ext>
            </a:extLst>
          </p:cNvPr>
          <p:cNvGraphicFramePr>
            <a:graphicFrameLocks noGrp="1"/>
          </p:cNvGraphicFramePr>
          <p:nvPr>
            <p:extLst>
              <p:ext uri="{D42A27DB-BD31-4B8C-83A1-F6EECF244321}">
                <p14:modId xmlns:p14="http://schemas.microsoft.com/office/powerpoint/2010/main" val="138501523"/>
              </p:ext>
            </p:extLst>
          </p:nvPr>
        </p:nvGraphicFramePr>
        <p:xfrm>
          <a:off x="755648" y="3340032"/>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保健所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●●市役所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5" name="表 14">
            <a:extLst>
              <a:ext uri="{FF2B5EF4-FFF2-40B4-BE49-F238E27FC236}">
                <a16:creationId xmlns:a16="http://schemas.microsoft.com/office/drawing/2014/main" id="{45DBBD2C-8596-AF2D-7448-392364088639}"/>
              </a:ext>
            </a:extLst>
          </p:cNvPr>
          <p:cNvGraphicFramePr>
            <a:graphicFrameLocks noGrp="1"/>
          </p:cNvGraphicFramePr>
          <p:nvPr>
            <p:extLst>
              <p:ext uri="{D42A27DB-BD31-4B8C-83A1-F6EECF244321}">
                <p14:modId xmlns:p14="http://schemas.microsoft.com/office/powerpoint/2010/main" val="2549962663"/>
              </p:ext>
            </p:extLst>
          </p:nvPr>
        </p:nvGraphicFramePr>
        <p:xfrm>
          <a:off x="755648" y="4096290"/>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児童相談所</a:t>
                      </a:r>
                    </a:p>
                  </a:txBody>
                  <a:tcPr marL="36000" marR="3600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●●子ども未来局</a:t>
                      </a:r>
                      <a:endParaRPr kumimoji="1" lang="en-US" altLang="ja-JP" sz="900" dirty="0">
                        <a:solidFill>
                          <a:schemeClr val="accent6"/>
                        </a:solidFill>
                        <a:latin typeface="Meiryo UI" panose="020B0604030504040204" pitchFamily="34" charset="-128"/>
                        <a:ea typeface="Meiryo UI" panose="020B0604030504040204" pitchFamily="34" charset="-128"/>
                      </a:endParaRPr>
                    </a:p>
                    <a:p>
                      <a:r>
                        <a:rPr kumimoji="1" lang="ja-JP" altLang="en-US" sz="900" dirty="0">
                          <a:solidFill>
                            <a:schemeClr val="accent6"/>
                          </a:solidFill>
                          <a:latin typeface="Meiryo UI" panose="020B0604030504040204" pitchFamily="34" charset="-128"/>
                          <a:ea typeface="Meiryo UI" panose="020B0604030504040204" pitchFamily="34" charset="-128"/>
                        </a:rPr>
                        <a:t>児童相談所　相談係</a:t>
                      </a:r>
                      <a:endParaRPr kumimoji="1" lang="en-US" altLang="ja-JP" sz="900" dirty="0">
                        <a:solidFill>
                          <a:schemeClr val="accent6"/>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18" name="表 17">
            <a:extLst>
              <a:ext uri="{FF2B5EF4-FFF2-40B4-BE49-F238E27FC236}">
                <a16:creationId xmlns:a16="http://schemas.microsoft.com/office/drawing/2014/main" id="{DA18AEB9-0574-F18B-330E-23B5EDA6DF5F}"/>
              </a:ext>
            </a:extLst>
          </p:cNvPr>
          <p:cNvGraphicFramePr>
            <a:graphicFrameLocks noGrp="1"/>
          </p:cNvGraphicFramePr>
          <p:nvPr>
            <p:extLst>
              <p:ext uri="{D42A27DB-BD31-4B8C-83A1-F6EECF244321}">
                <p14:modId xmlns:p14="http://schemas.microsoft.com/office/powerpoint/2010/main" val="529244149"/>
              </p:ext>
            </p:extLst>
          </p:nvPr>
        </p:nvGraphicFramePr>
        <p:xfrm>
          <a:off x="755648" y="4966627"/>
          <a:ext cx="2001405" cy="1373687"/>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800" dirty="0">
                          <a:solidFill>
                            <a:schemeClr val="accent6"/>
                          </a:solidFill>
                          <a:latin typeface="Meiryo UI" panose="020B0604030504040204" pitchFamily="34" charset="-128"/>
                          <a:ea typeface="Meiryo UI" panose="020B0604030504040204" pitchFamily="34" charset="-128"/>
                        </a:rPr>
                        <a:t>法人様名</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78977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担当者</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総務課　●●●●</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924663"/>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64045"/>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FAX</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946153"/>
                  </a:ext>
                </a:extLst>
              </a:tr>
            </a:tbl>
          </a:graphicData>
        </a:graphic>
      </p:graphicFrame>
      <p:graphicFrame>
        <p:nvGraphicFramePr>
          <p:cNvPr id="21" name="表 20">
            <a:extLst>
              <a:ext uri="{FF2B5EF4-FFF2-40B4-BE49-F238E27FC236}">
                <a16:creationId xmlns:a16="http://schemas.microsoft.com/office/drawing/2014/main" id="{A794DC17-787F-3228-6FAD-5357D94A9504}"/>
              </a:ext>
            </a:extLst>
          </p:cNvPr>
          <p:cNvGraphicFramePr>
            <a:graphicFrameLocks noGrp="1"/>
          </p:cNvGraphicFramePr>
          <p:nvPr>
            <p:extLst>
              <p:ext uri="{D42A27DB-BD31-4B8C-83A1-F6EECF244321}">
                <p14:modId xmlns:p14="http://schemas.microsoft.com/office/powerpoint/2010/main" val="309264347"/>
              </p:ext>
            </p:extLst>
          </p:nvPr>
        </p:nvGraphicFramePr>
        <p:xfrm>
          <a:off x="3012506" y="1827516"/>
          <a:ext cx="2001405" cy="70280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gridSpan="2">
                  <a:txBody>
                    <a:bodyPr/>
                    <a:lstStyle/>
                    <a:p>
                      <a:pPr algn="ctr"/>
                      <a:r>
                        <a:rPr kumimoji="1" lang="ja-JP" altLang="en-US" sz="900" dirty="0">
                          <a:solidFill>
                            <a:schemeClr val="bg1"/>
                          </a:solidFill>
                          <a:latin typeface="Meiryo UI" panose="020B0604030504040204" pitchFamily="34" charset="-128"/>
                          <a:ea typeface="Meiryo UI" panose="020B0604030504040204" pitchFamily="34" charset="-128"/>
                        </a:rPr>
                        <a:t>事故トラブル発生</a:t>
                      </a:r>
                      <a:endParaRPr kumimoji="1" lang="en-US" altLang="ja-JP" sz="900" dirty="0">
                        <a:solidFill>
                          <a:schemeClr val="bg1"/>
                        </a:solidFill>
                        <a:latin typeface="Meiryo UI" panose="020B0604030504040204" pitchFamily="34" charset="-128"/>
                        <a:ea typeface="Meiryo UI" panose="020B0604030504040204" pitchFamily="34" charset="-128"/>
                      </a:endParaRPr>
                    </a:p>
                    <a:p>
                      <a:pPr algn="ctr"/>
                      <a:r>
                        <a:rPr kumimoji="1" lang="ja-JP" altLang="en-US" sz="900" dirty="0">
                          <a:solidFill>
                            <a:schemeClr val="bg1"/>
                          </a:solidFill>
                          <a:latin typeface="Meiryo UI" panose="020B0604030504040204" pitchFamily="34" charset="-128"/>
                          <a:ea typeface="Meiryo UI" panose="020B0604030504040204" pitchFamily="34" charset="-128"/>
                        </a:rPr>
                        <a:t>（スタッフの対応）</a:t>
                      </a:r>
                    </a:p>
                  </a:txBody>
                  <a:tcPr marT="360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solidFill>
                  </a:tcPr>
                </a:tc>
                <a:tc hMerge="1">
                  <a:txBody>
                    <a:bodyPr/>
                    <a:lstStyle/>
                    <a:p>
                      <a:endParaRPr dirty="0"/>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ja-JP" altLang="en-US" sz="900" b="1">
                          <a:solidFill>
                            <a:schemeClr val="accent5"/>
                          </a:solidFill>
                          <a:latin typeface="Meiryo UI" panose="020B0604030504040204" pitchFamily="34" charset="-128"/>
                          <a:ea typeface="Meiryo UI" panose="020B0604030504040204" pitchFamily="34" charset="-128"/>
                        </a:rPr>
                        <a:t>園長</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b="1">
                          <a:solidFill>
                            <a:schemeClr val="accent5"/>
                          </a:solidFill>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9" name="表 28">
            <a:extLst>
              <a:ext uri="{FF2B5EF4-FFF2-40B4-BE49-F238E27FC236}">
                <a16:creationId xmlns:a16="http://schemas.microsoft.com/office/drawing/2014/main" id="{C0BCD998-5A76-E0A3-EA2B-4CA75369D637}"/>
              </a:ext>
            </a:extLst>
          </p:cNvPr>
          <p:cNvGraphicFramePr>
            <a:graphicFrameLocks noGrp="1"/>
          </p:cNvGraphicFramePr>
          <p:nvPr>
            <p:extLst>
              <p:ext uri="{D42A27DB-BD31-4B8C-83A1-F6EECF244321}">
                <p14:modId xmlns:p14="http://schemas.microsoft.com/office/powerpoint/2010/main" val="2373940033"/>
              </p:ext>
            </p:extLst>
          </p:nvPr>
        </p:nvGraphicFramePr>
        <p:xfrm>
          <a:off x="3012506" y="3826344"/>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en-US" altLang="ja-JP" sz="900" dirty="0">
                          <a:solidFill>
                            <a:schemeClr val="accent3"/>
                          </a:solidFill>
                          <a:latin typeface="Meiryo UI" panose="020B0604030504040204" pitchFamily="34" charset="-128"/>
                          <a:ea typeface="Meiryo UI" panose="020B0604030504040204" pitchFamily="34" charset="-128"/>
                        </a:rPr>
                        <a:t>AP</a:t>
                      </a:r>
                      <a:r>
                        <a:rPr kumimoji="1" lang="ja-JP" altLang="en-US" sz="900" dirty="0">
                          <a:solidFill>
                            <a:schemeClr val="accent3"/>
                          </a:solidFill>
                          <a:latin typeface="Meiryo UI" panose="020B0604030504040204" pitchFamily="34" charset="-128"/>
                          <a:ea typeface="Meiryo UI" panose="020B0604030504040204" pitchFamily="34" charset="-128"/>
                        </a:rPr>
                        <a:t>リーダー</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0" name="表 29">
            <a:extLst>
              <a:ext uri="{FF2B5EF4-FFF2-40B4-BE49-F238E27FC236}">
                <a16:creationId xmlns:a16="http://schemas.microsoft.com/office/drawing/2014/main" id="{D90DEE67-753C-1B31-7135-4652D56AB427}"/>
              </a:ext>
            </a:extLst>
          </p:cNvPr>
          <p:cNvGraphicFramePr>
            <a:graphicFrameLocks noGrp="1"/>
          </p:cNvGraphicFramePr>
          <p:nvPr>
            <p:extLst>
              <p:ext uri="{D42A27DB-BD31-4B8C-83A1-F6EECF244321}">
                <p14:modId xmlns:p14="http://schemas.microsoft.com/office/powerpoint/2010/main" val="1066588000"/>
              </p:ext>
            </p:extLst>
          </p:nvPr>
        </p:nvGraphicFramePr>
        <p:xfrm>
          <a:off x="3012506" y="4670599"/>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エリア</a:t>
                      </a:r>
                      <a:r>
                        <a:rPr kumimoji="1" lang="en-US" altLang="ja-JP" sz="900" dirty="0">
                          <a:solidFill>
                            <a:schemeClr val="accent3"/>
                          </a:solidFill>
                          <a:latin typeface="Meiryo UI" panose="020B0604030504040204" pitchFamily="34" charset="-128"/>
                          <a:ea typeface="Meiryo UI" panose="020B0604030504040204" pitchFamily="34" charset="-128"/>
                        </a:rPr>
                        <a:t>MGR</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graphicFrame>
        <p:nvGraphicFramePr>
          <p:cNvPr id="31" name="表 30">
            <a:extLst>
              <a:ext uri="{FF2B5EF4-FFF2-40B4-BE49-F238E27FC236}">
                <a16:creationId xmlns:a16="http://schemas.microsoft.com/office/drawing/2014/main" id="{7801C2F0-234A-7955-84BE-3EE502D15874}"/>
              </a:ext>
            </a:extLst>
          </p:cNvPr>
          <p:cNvGraphicFramePr>
            <a:graphicFrameLocks noGrp="1"/>
          </p:cNvGraphicFramePr>
          <p:nvPr>
            <p:extLst>
              <p:ext uri="{D42A27DB-BD31-4B8C-83A1-F6EECF244321}">
                <p14:modId xmlns:p14="http://schemas.microsoft.com/office/powerpoint/2010/main" val="2935876275"/>
              </p:ext>
            </p:extLst>
          </p:nvPr>
        </p:nvGraphicFramePr>
        <p:xfrm>
          <a:off x="5280147" y="1827516"/>
          <a:ext cx="2001405" cy="784964"/>
        </p:xfrm>
        <a:graphic>
          <a:graphicData uri="http://schemas.openxmlformats.org/drawingml/2006/table">
            <a:tbl>
              <a:tblPr firstRow="1" bandRow="1">
                <a:tableStyleId>{5C22544A-7EE6-4342-B048-85BDC9FD1C3A}</a:tableStyleId>
              </a:tblPr>
              <a:tblGrid>
                <a:gridCol w="943826">
                  <a:extLst>
                    <a:ext uri="{9D8B030D-6E8A-4147-A177-3AD203B41FA5}">
                      <a16:colId xmlns:a16="http://schemas.microsoft.com/office/drawing/2014/main" val="1044677881"/>
                    </a:ext>
                  </a:extLst>
                </a:gridCol>
                <a:gridCol w="105757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小児科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4" name="表 33">
            <a:extLst>
              <a:ext uri="{FF2B5EF4-FFF2-40B4-BE49-F238E27FC236}">
                <a16:creationId xmlns:a16="http://schemas.microsoft.com/office/drawing/2014/main" id="{AF7CD464-2763-AC0C-82B8-B7383C3D4E51}"/>
              </a:ext>
            </a:extLst>
          </p:cNvPr>
          <p:cNvGraphicFramePr>
            <a:graphicFrameLocks noGrp="1"/>
          </p:cNvGraphicFramePr>
          <p:nvPr>
            <p:extLst>
              <p:ext uri="{D42A27DB-BD31-4B8C-83A1-F6EECF244321}">
                <p14:modId xmlns:p14="http://schemas.microsoft.com/office/powerpoint/2010/main" val="1052353832"/>
              </p:ext>
            </p:extLst>
          </p:nvPr>
        </p:nvGraphicFramePr>
        <p:xfrm>
          <a:off x="5280147" y="2731229"/>
          <a:ext cx="2001405" cy="784964"/>
        </p:xfrm>
        <a:graphic>
          <a:graphicData uri="http://schemas.openxmlformats.org/drawingml/2006/table">
            <a:tbl>
              <a:tblPr firstRow="1" bandRow="1">
                <a:tableStyleId>{5C22544A-7EE6-4342-B048-85BDC9FD1C3A}</a:tableStyleId>
              </a:tblPr>
              <a:tblGrid>
                <a:gridCol w="959066">
                  <a:extLst>
                    <a:ext uri="{9D8B030D-6E8A-4147-A177-3AD203B41FA5}">
                      <a16:colId xmlns:a16="http://schemas.microsoft.com/office/drawing/2014/main" val="1044677881"/>
                    </a:ext>
                  </a:extLst>
                </a:gridCol>
                <a:gridCol w="10423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外科</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35" name="表 34">
            <a:extLst>
              <a:ext uri="{FF2B5EF4-FFF2-40B4-BE49-F238E27FC236}">
                <a16:creationId xmlns:a16="http://schemas.microsoft.com/office/drawing/2014/main" id="{7988C90E-F3EC-A13A-780C-B18E165DB665}"/>
              </a:ext>
            </a:extLst>
          </p:cNvPr>
          <p:cNvGraphicFramePr>
            <a:graphicFrameLocks noGrp="1"/>
          </p:cNvGraphicFramePr>
          <p:nvPr>
            <p:extLst>
              <p:ext uri="{D42A27DB-BD31-4B8C-83A1-F6EECF244321}">
                <p14:modId xmlns:p14="http://schemas.microsoft.com/office/powerpoint/2010/main" val="2266307303"/>
              </p:ext>
            </p:extLst>
          </p:nvPr>
        </p:nvGraphicFramePr>
        <p:xfrm>
          <a:off x="5280147" y="3646543"/>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36" name="コンテンツ プレースホルダ 1">
            <a:extLst>
              <a:ext uri="{FF2B5EF4-FFF2-40B4-BE49-F238E27FC236}">
                <a16:creationId xmlns:a16="http://schemas.microsoft.com/office/drawing/2014/main" id="{D0DB5A29-47DD-568C-FD4F-7FE486FF60A2}"/>
              </a:ext>
            </a:extLst>
          </p:cNvPr>
          <p:cNvSpPr txBox="1">
            <a:spLocks/>
          </p:cNvSpPr>
          <p:nvPr/>
        </p:nvSpPr>
        <p:spPr>
          <a:xfrm>
            <a:off x="755648" y="157170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保育園緊急時連絡先一覧</a:t>
            </a:r>
            <a:r>
              <a:rPr lang="en-US" altLang="ja-JP" sz="1000" b="1" kern="0" dirty="0">
                <a:effectLst/>
                <a:latin typeface="+mn-ea"/>
                <a:ea typeface="+mn-ea"/>
                <a:cs typeface="Meiryo UI" pitchFamily="50" charset="-128"/>
              </a:rPr>
              <a:t>】</a:t>
            </a:r>
            <a:r>
              <a:rPr lang="ja-JP" altLang="en-US" sz="1000" kern="0" dirty="0">
                <a:effectLst/>
                <a:latin typeface="+mn-ea"/>
                <a:ea typeface="+mn-ea"/>
                <a:cs typeface="Meiryo UI" pitchFamily="50" charset="-128"/>
              </a:rPr>
              <a:t>（令和●年●月●日現在）</a:t>
            </a:r>
            <a:endParaRPr lang="en-US" altLang="ja-JP" sz="1000" kern="0" dirty="0">
              <a:effectLst/>
              <a:latin typeface="+mn-ea"/>
              <a:ea typeface="+mn-ea"/>
              <a:cs typeface="Meiryo UI" pitchFamily="50" charset="-128"/>
            </a:endParaRPr>
          </a:p>
        </p:txBody>
      </p:sp>
      <p:cxnSp>
        <p:nvCxnSpPr>
          <p:cNvPr id="37" name="直線矢印コネクタ 36">
            <a:extLst>
              <a:ext uri="{FF2B5EF4-FFF2-40B4-BE49-F238E27FC236}">
                <a16:creationId xmlns:a16="http://schemas.microsoft.com/office/drawing/2014/main" id="{4C7714DE-C3B3-2F9F-9170-A3FEBE8D4FF1}"/>
              </a:ext>
            </a:extLst>
          </p:cNvPr>
          <p:cNvCxnSpPr>
            <a:cxnSpLocks/>
          </p:cNvCxnSpPr>
          <p:nvPr/>
        </p:nvCxnSpPr>
        <p:spPr bwMode="auto">
          <a:xfrm>
            <a:off x="5013911" y="1940452"/>
            <a:ext cx="26623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0" name="フリーフォーム 39">
            <a:extLst>
              <a:ext uri="{FF2B5EF4-FFF2-40B4-BE49-F238E27FC236}">
                <a16:creationId xmlns:a16="http://schemas.microsoft.com/office/drawing/2014/main" id="{F15FB35D-442D-D042-9C08-41993467BF80}"/>
              </a:ext>
            </a:extLst>
          </p:cNvPr>
          <p:cNvSpPr/>
          <p:nvPr/>
        </p:nvSpPr>
        <p:spPr bwMode="auto">
          <a:xfrm>
            <a:off x="5094032" y="1946792"/>
            <a:ext cx="147530" cy="22499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1" name="直線矢印コネクタ 40">
            <a:extLst>
              <a:ext uri="{FF2B5EF4-FFF2-40B4-BE49-F238E27FC236}">
                <a16:creationId xmlns:a16="http://schemas.microsoft.com/office/drawing/2014/main" id="{4A67AB6E-D45E-D4A1-B4B0-E0839EB21F32}"/>
              </a:ext>
            </a:extLst>
          </p:cNvPr>
          <p:cNvCxnSpPr>
            <a:cxnSpLocks/>
          </p:cNvCxnSpPr>
          <p:nvPr/>
        </p:nvCxnSpPr>
        <p:spPr bwMode="auto">
          <a:xfrm>
            <a:off x="5094031" y="3192535"/>
            <a:ext cx="186116"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43" name="フリーフォーム 42">
            <a:extLst>
              <a:ext uri="{FF2B5EF4-FFF2-40B4-BE49-F238E27FC236}">
                <a16:creationId xmlns:a16="http://schemas.microsoft.com/office/drawing/2014/main" id="{E155B7C9-069A-8613-1527-97A5D6914CB0}"/>
              </a:ext>
            </a:extLst>
          </p:cNvPr>
          <p:cNvSpPr/>
          <p:nvPr/>
        </p:nvSpPr>
        <p:spPr bwMode="auto">
          <a:xfrm flipH="1">
            <a:off x="2764842" y="1946791"/>
            <a:ext cx="147529" cy="2402179"/>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cxnSp>
        <p:nvCxnSpPr>
          <p:cNvPr id="44" name="直線矢印コネクタ 43">
            <a:extLst>
              <a:ext uri="{FF2B5EF4-FFF2-40B4-BE49-F238E27FC236}">
                <a16:creationId xmlns:a16="http://schemas.microsoft.com/office/drawing/2014/main" id="{3A3650C2-76F0-8D72-6FC2-612B6835F67D}"/>
              </a:ext>
            </a:extLst>
          </p:cNvPr>
          <p:cNvCxnSpPr>
            <a:cxnSpLocks/>
          </p:cNvCxnSpPr>
          <p:nvPr/>
        </p:nvCxnSpPr>
        <p:spPr bwMode="auto">
          <a:xfrm flipH="1">
            <a:off x="2757053" y="1940452"/>
            <a:ext cx="255453"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graphicFrame>
        <p:nvGraphicFramePr>
          <p:cNvPr id="47" name="表 46">
            <a:extLst>
              <a:ext uri="{FF2B5EF4-FFF2-40B4-BE49-F238E27FC236}">
                <a16:creationId xmlns:a16="http://schemas.microsoft.com/office/drawing/2014/main" id="{47FE340B-6386-E163-E134-A83D58F3DC18}"/>
              </a:ext>
            </a:extLst>
          </p:cNvPr>
          <p:cNvGraphicFramePr>
            <a:graphicFrameLocks noGrp="1"/>
          </p:cNvGraphicFramePr>
          <p:nvPr>
            <p:extLst>
              <p:ext uri="{D42A27DB-BD31-4B8C-83A1-F6EECF244321}">
                <p14:modId xmlns:p14="http://schemas.microsoft.com/office/powerpoint/2010/main" val="3147049789"/>
              </p:ext>
            </p:extLst>
          </p:nvPr>
        </p:nvGraphicFramePr>
        <p:xfrm>
          <a:off x="755648" y="2583774"/>
          <a:ext cx="2001405" cy="588723"/>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a:solidFill>
                            <a:schemeClr val="accent6"/>
                          </a:solidFill>
                          <a:latin typeface="Meiryo UI" panose="020B0604030504040204" pitchFamily="34" charset="-128"/>
                          <a:ea typeface="Meiryo UI" panose="020B0604030504040204" pitchFamily="34" charset="-128"/>
                        </a:rPr>
                        <a:t>●●消防署</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cxnSp>
        <p:nvCxnSpPr>
          <p:cNvPr id="48" name="直線矢印コネクタ 47">
            <a:extLst>
              <a:ext uri="{FF2B5EF4-FFF2-40B4-BE49-F238E27FC236}">
                <a16:creationId xmlns:a16="http://schemas.microsoft.com/office/drawing/2014/main" id="{02010DD6-26F0-995B-D91F-F1565B63A9E2}"/>
              </a:ext>
            </a:extLst>
          </p:cNvPr>
          <p:cNvCxnSpPr>
            <a:cxnSpLocks/>
          </p:cNvCxnSpPr>
          <p:nvPr/>
        </p:nvCxnSpPr>
        <p:spPr bwMode="auto">
          <a:xfrm flipH="1">
            <a:off x="2757053" y="2685762"/>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1" name="直線矢印コネクタ 50">
            <a:extLst>
              <a:ext uri="{FF2B5EF4-FFF2-40B4-BE49-F238E27FC236}">
                <a16:creationId xmlns:a16="http://schemas.microsoft.com/office/drawing/2014/main" id="{15080C80-9A43-DF77-169C-E868906DFB1F}"/>
              </a:ext>
            </a:extLst>
          </p:cNvPr>
          <p:cNvCxnSpPr>
            <a:cxnSpLocks/>
          </p:cNvCxnSpPr>
          <p:nvPr/>
        </p:nvCxnSpPr>
        <p:spPr bwMode="auto">
          <a:xfrm flipH="1">
            <a:off x="2757053" y="3451670"/>
            <a:ext cx="155318" cy="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53" name="フリーフォーム 52">
            <a:extLst>
              <a:ext uri="{FF2B5EF4-FFF2-40B4-BE49-F238E27FC236}">
                <a16:creationId xmlns:a16="http://schemas.microsoft.com/office/drawing/2014/main" id="{040ED03D-B213-F34F-4CF4-9013B15D7A28}"/>
              </a:ext>
            </a:extLst>
          </p:cNvPr>
          <p:cNvSpPr/>
          <p:nvPr/>
        </p:nvSpPr>
        <p:spPr bwMode="auto">
          <a:xfrm>
            <a:off x="2749447" y="3079423"/>
            <a:ext cx="273841" cy="2649864"/>
          </a:xfrm>
          <a:custGeom>
            <a:avLst/>
            <a:gdLst>
              <a:gd name="connsiteX0" fmla="*/ 254000 w 254000"/>
              <a:gd name="connsiteY0" fmla="*/ 0 h 2020276"/>
              <a:gd name="connsiteX1" fmla="*/ 199293 w 254000"/>
              <a:gd name="connsiteY1" fmla="*/ 0 h 2020276"/>
              <a:gd name="connsiteX2" fmla="*/ 199293 w 254000"/>
              <a:gd name="connsiteY2" fmla="*/ 2020276 h 2020276"/>
              <a:gd name="connsiteX3" fmla="*/ 0 w 254000"/>
              <a:gd name="connsiteY3" fmla="*/ 2020276 h 2020276"/>
            </a:gdLst>
            <a:ahLst/>
            <a:cxnLst>
              <a:cxn ang="0">
                <a:pos x="connsiteX0" y="connsiteY0"/>
              </a:cxn>
              <a:cxn ang="0">
                <a:pos x="connsiteX1" y="connsiteY1"/>
              </a:cxn>
              <a:cxn ang="0">
                <a:pos x="connsiteX2" y="connsiteY2"/>
              </a:cxn>
              <a:cxn ang="0">
                <a:pos x="connsiteX3" y="connsiteY3"/>
              </a:cxn>
            </a:cxnLst>
            <a:rect l="l" t="t" r="r" b="b"/>
            <a:pathLst>
              <a:path w="254000" h="2020276">
                <a:moveTo>
                  <a:pt x="254000" y="0"/>
                </a:moveTo>
                <a:lnTo>
                  <a:pt x="199293" y="0"/>
                </a:lnTo>
                <a:lnTo>
                  <a:pt x="199293" y="2020276"/>
                </a:lnTo>
                <a:lnTo>
                  <a:pt x="0" y="2020276"/>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latin typeface="Meiryo UI" panose="020B0604030504040204" pitchFamily="34" charset="-128"/>
              <a:ea typeface="Meiryo UI" panose="020B0604030504040204" pitchFamily="34" charset="-128"/>
            </a:endParaRPr>
          </a:p>
        </p:txBody>
      </p:sp>
      <p:graphicFrame>
        <p:nvGraphicFramePr>
          <p:cNvPr id="22" name="表 21">
            <a:extLst>
              <a:ext uri="{FF2B5EF4-FFF2-40B4-BE49-F238E27FC236}">
                <a16:creationId xmlns:a16="http://schemas.microsoft.com/office/drawing/2014/main" id="{01640313-0F60-5280-F73F-3DFF5E08EEF3}"/>
              </a:ext>
            </a:extLst>
          </p:cNvPr>
          <p:cNvGraphicFramePr>
            <a:graphicFrameLocks noGrp="1"/>
          </p:cNvGraphicFramePr>
          <p:nvPr>
            <p:extLst>
              <p:ext uri="{D42A27DB-BD31-4B8C-83A1-F6EECF244321}">
                <p14:modId xmlns:p14="http://schemas.microsoft.com/office/powerpoint/2010/main" val="593202743"/>
              </p:ext>
            </p:extLst>
          </p:nvPr>
        </p:nvGraphicFramePr>
        <p:xfrm>
          <a:off x="3012506" y="2982090"/>
          <a:ext cx="2001405" cy="392482"/>
        </p:xfrm>
        <a:graphic>
          <a:graphicData uri="http://schemas.openxmlformats.org/drawingml/2006/table">
            <a:tbl>
              <a:tblPr firstRow="1" bandRow="1">
                <a:tableStyleId>{5C22544A-7EE6-4342-B048-85BDC9FD1C3A}</a:tableStyleId>
              </a:tblPr>
              <a:tblGrid>
                <a:gridCol w="728766">
                  <a:extLst>
                    <a:ext uri="{9D8B030D-6E8A-4147-A177-3AD203B41FA5}">
                      <a16:colId xmlns:a16="http://schemas.microsoft.com/office/drawing/2014/main" val="1044677881"/>
                    </a:ext>
                  </a:extLst>
                </a:gridCol>
                <a:gridCol w="127263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3"/>
                          </a:solidFill>
                          <a:latin typeface="Meiryo UI" panose="020B0604030504040204" pitchFamily="34" charset="-128"/>
                          <a:ea typeface="Meiryo UI" panose="020B0604030504040204" pitchFamily="34" charset="-128"/>
                        </a:rPr>
                        <a:t>担当</a:t>
                      </a:r>
                      <a:r>
                        <a:rPr kumimoji="1" lang="en-US" altLang="ja-JP" sz="900" dirty="0">
                          <a:solidFill>
                            <a:schemeClr val="accent3"/>
                          </a:solidFill>
                          <a:latin typeface="Meiryo UI" panose="020B0604030504040204" pitchFamily="34" charset="-128"/>
                          <a:ea typeface="Meiryo UI" panose="020B0604030504040204" pitchFamily="34" charset="-128"/>
                        </a:rPr>
                        <a:t>AP</a:t>
                      </a:r>
                      <a:endParaRPr kumimoji="1" lang="ja-JP" altLang="en-US"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tc>
                  <a:txBody>
                    <a:bodyPr/>
                    <a:lstStyle/>
                    <a:p>
                      <a:r>
                        <a:rPr kumimoji="1" lang="ja-JP" altLang="en-US" sz="900">
                          <a:solidFill>
                            <a:schemeClr val="accent3"/>
                          </a:solidFill>
                          <a:latin typeface="Meiryo UI" panose="020B0604030504040204" pitchFamily="34" charset="-128"/>
                          <a:ea typeface="Meiryo UI" panose="020B0604030504040204" pitchFamily="34" charset="-128"/>
                        </a:rPr>
                        <a:t>●●●</a:t>
                      </a:r>
                      <a:endParaRPr kumimoji="1" lang="en-US" altLang="ja-JP" sz="900" dirty="0">
                        <a:solidFill>
                          <a:schemeClr val="accent3"/>
                        </a:solidFill>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alpha val="20000"/>
                      </a:schemeClr>
                    </a:solidFill>
                  </a:tcPr>
                </a:tc>
                <a:extLst>
                  <a:ext uri="{0D108BD9-81ED-4DB2-BD59-A6C34878D82A}">
                    <a16:rowId xmlns:a16="http://schemas.microsoft.com/office/drawing/2014/main" val="2875689457"/>
                  </a:ext>
                </a:extLst>
              </a:tr>
              <a:tr h="196241">
                <a:tc>
                  <a:txBody>
                    <a:bodyPr/>
                    <a:lstStyle/>
                    <a:p>
                      <a:pPr algn="ctr"/>
                      <a:r>
                        <a:rPr kumimoji="1" lang="ja-JP" altLang="en-US" sz="900">
                          <a:latin typeface="Meiryo UI" panose="020B0604030504040204" pitchFamily="34" charset="-128"/>
                          <a:ea typeface="Meiryo UI" panose="020B0604030504040204" pitchFamily="34" charset="-128"/>
                        </a:rPr>
                        <a:t>携帯</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bl>
          </a:graphicData>
        </a:graphic>
      </p:graphicFrame>
      <p:cxnSp>
        <p:nvCxnSpPr>
          <p:cNvPr id="54" name="直線矢印コネクタ 53">
            <a:extLst>
              <a:ext uri="{FF2B5EF4-FFF2-40B4-BE49-F238E27FC236}">
                <a16:creationId xmlns:a16="http://schemas.microsoft.com/office/drawing/2014/main" id="{D6C3A6CA-6C64-333F-EBFB-6F800B34988E}"/>
              </a:ext>
            </a:extLst>
          </p:cNvPr>
          <p:cNvCxnSpPr>
            <a:cxnSpLocks/>
          </p:cNvCxnSpPr>
          <p:nvPr/>
        </p:nvCxnSpPr>
        <p:spPr bwMode="auto">
          <a:xfrm>
            <a:off x="4009742" y="2545329"/>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7" name="直線矢印コネクタ 56">
            <a:extLst>
              <a:ext uri="{FF2B5EF4-FFF2-40B4-BE49-F238E27FC236}">
                <a16:creationId xmlns:a16="http://schemas.microsoft.com/office/drawing/2014/main" id="{5E151C63-EF7B-1553-07BF-7B3D3DE9B596}"/>
              </a:ext>
            </a:extLst>
          </p:cNvPr>
          <p:cNvCxnSpPr>
            <a:cxnSpLocks/>
          </p:cNvCxnSpPr>
          <p:nvPr/>
        </p:nvCxnSpPr>
        <p:spPr bwMode="auto">
          <a:xfrm>
            <a:off x="4009742" y="339477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58" name="直線矢印コネクタ 57">
            <a:extLst>
              <a:ext uri="{FF2B5EF4-FFF2-40B4-BE49-F238E27FC236}">
                <a16:creationId xmlns:a16="http://schemas.microsoft.com/office/drawing/2014/main" id="{717304E6-92EC-57CF-AA27-4E8C76BAF22C}"/>
              </a:ext>
            </a:extLst>
          </p:cNvPr>
          <p:cNvCxnSpPr>
            <a:cxnSpLocks/>
          </p:cNvCxnSpPr>
          <p:nvPr/>
        </p:nvCxnSpPr>
        <p:spPr bwMode="auto">
          <a:xfrm>
            <a:off x="4009742" y="4249211"/>
            <a:ext cx="0" cy="398316"/>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10" name="テキスト ボックス 9">
            <a:extLst>
              <a:ext uri="{FF2B5EF4-FFF2-40B4-BE49-F238E27FC236}">
                <a16:creationId xmlns:a16="http://schemas.microsoft.com/office/drawing/2014/main" id="{1FCFD805-D6AD-F5BE-8862-CB7F5B364743}"/>
              </a:ext>
            </a:extLst>
          </p:cNvPr>
          <p:cNvSpPr txBox="1"/>
          <p:nvPr/>
        </p:nvSpPr>
        <p:spPr>
          <a:xfrm>
            <a:off x="755649" y="9306247"/>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園児のための傷害事故補償</a:t>
            </a:r>
          </a:p>
        </p:txBody>
      </p:sp>
      <p:sp>
        <p:nvSpPr>
          <p:cNvPr id="16" name="テキスト ボックス 15">
            <a:extLst>
              <a:ext uri="{FF2B5EF4-FFF2-40B4-BE49-F238E27FC236}">
                <a16:creationId xmlns:a16="http://schemas.microsoft.com/office/drawing/2014/main" id="{C635592A-60F7-A73D-4CFB-5F6532E335EB}"/>
              </a:ext>
            </a:extLst>
          </p:cNvPr>
          <p:cNvSpPr txBox="1"/>
          <p:nvPr/>
        </p:nvSpPr>
        <p:spPr>
          <a:xfrm>
            <a:off x="755648" y="8109701"/>
            <a:ext cx="2595023" cy="276999"/>
          </a:xfrm>
          <a:prstGeom prst="rect">
            <a:avLst/>
          </a:prstGeom>
          <a:noFill/>
          <a:ln>
            <a:noFill/>
          </a:ln>
        </p:spPr>
        <p:txBody>
          <a:bodyPr wrap="square">
            <a:spAutoFit/>
          </a:bodyPr>
          <a:lstStyle/>
          <a:p>
            <a:pPr algn="l"/>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保育</a:t>
            </a:r>
            <a:r>
              <a:rPr lang="ja-JP" altLang="en-US" sz="1200" kern="100" dirty="0">
                <a:effectLst/>
                <a:latin typeface="Meiryo UI" panose="020B0604030504040204" pitchFamily="34" charset="-128"/>
                <a:ea typeface="Meiryo UI" panose="020B0604030504040204" pitchFamily="34" charset="-128"/>
              </a:rPr>
              <a:t>園</a:t>
            </a:r>
            <a:r>
              <a:rPr lang="ja-JP" altLang="en-US" sz="1200" dirty="0">
                <a:effectLst/>
                <a:latin typeface="Meiryo UI" panose="020B0604030504040204" pitchFamily="50" charset="-128"/>
                <a:ea typeface="Meiryo UI" panose="020B0604030504040204" pitchFamily="50" charset="-128"/>
                <a:cs typeface="MV Boli" panose="02000500030200090000" pitchFamily="2" charset="0"/>
              </a:rPr>
              <a:t>の賠償事故補償</a:t>
            </a:r>
          </a:p>
        </p:txBody>
      </p:sp>
      <p:graphicFrame>
        <p:nvGraphicFramePr>
          <p:cNvPr id="19" name="表 18">
            <a:extLst>
              <a:ext uri="{FF2B5EF4-FFF2-40B4-BE49-F238E27FC236}">
                <a16:creationId xmlns:a16="http://schemas.microsoft.com/office/drawing/2014/main" id="{B32FC7A7-9916-5DE2-FD70-2D9F630BFBF5}"/>
              </a:ext>
            </a:extLst>
          </p:cNvPr>
          <p:cNvGraphicFramePr>
            <a:graphicFrameLocks noGrp="1"/>
          </p:cNvGraphicFramePr>
          <p:nvPr>
            <p:extLst>
              <p:ext uri="{D42A27DB-BD31-4B8C-83A1-F6EECF244321}">
                <p14:modId xmlns:p14="http://schemas.microsoft.com/office/powerpoint/2010/main" val="2186637753"/>
              </p:ext>
            </p:extLst>
          </p:nvPr>
        </p:nvGraphicFramePr>
        <p:xfrm>
          <a:off x="5280147" y="4561857"/>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graphicFrame>
        <p:nvGraphicFramePr>
          <p:cNvPr id="20" name="表 19">
            <a:extLst>
              <a:ext uri="{FF2B5EF4-FFF2-40B4-BE49-F238E27FC236}">
                <a16:creationId xmlns:a16="http://schemas.microsoft.com/office/drawing/2014/main" id="{7492E52B-0AF6-15A5-28B2-64EC84EC3195}"/>
              </a:ext>
            </a:extLst>
          </p:cNvPr>
          <p:cNvGraphicFramePr>
            <a:graphicFrameLocks noGrp="1"/>
          </p:cNvGraphicFramePr>
          <p:nvPr>
            <p:extLst>
              <p:ext uri="{D42A27DB-BD31-4B8C-83A1-F6EECF244321}">
                <p14:modId xmlns:p14="http://schemas.microsoft.com/office/powerpoint/2010/main" val="3244114558"/>
              </p:ext>
            </p:extLst>
          </p:nvPr>
        </p:nvGraphicFramePr>
        <p:xfrm>
          <a:off x="5280147" y="5459374"/>
          <a:ext cx="2001405" cy="784964"/>
        </p:xfrm>
        <a:graphic>
          <a:graphicData uri="http://schemas.openxmlformats.org/drawingml/2006/table">
            <a:tbl>
              <a:tblPr firstRow="1" bandRow="1">
                <a:tableStyleId>{5C22544A-7EE6-4342-B048-85BDC9FD1C3A}</a:tableStyleId>
              </a:tblPr>
              <a:tblGrid>
                <a:gridCol w="928586">
                  <a:extLst>
                    <a:ext uri="{9D8B030D-6E8A-4147-A177-3AD203B41FA5}">
                      <a16:colId xmlns:a16="http://schemas.microsoft.com/office/drawing/2014/main" val="1044677881"/>
                    </a:ext>
                  </a:extLst>
                </a:gridCol>
                <a:gridCol w="1072819">
                  <a:extLst>
                    <a:ext uri="{9D8B030D-6E8A-4147-A177-3AD203B41FA5}">
                      <a16:colId xmlns:a16="http://schemas.microsoft.com/office/drawing/2014/main" val="272123085"/>
                    </a:ext>
                  </a:extLst>
                </a:gridCol>
              </a:tblGrid>
              <a:tr h="196241">
                <a:tc>
                  <a:txBody>
                    <a:bodyPr/>
                    <a:lstStyle/>
                    <a:p>
                      <a:pPr algn="ctr"/>
                      <a:r>
                        <a:rPr kumimoji="1" lang="ja-JP" altLang="en-US" sz="900" dirty="0">
                          <a:solidFill>
                            <a:schemeClr val="accent6"/>
                          </a:solidFill>
                          <a:latin typeface="Meiryo UI" panose="020B0604030504040204" pitchFamily="34" charset="-128"/>
                          <a:ea typeface="Meiryo UI" panose="020B0604030504040204" pitchFamily="34" charset="-128"/>
                        </a:rPr>
                        <a:t>歯科</a:t>
                      </a:r>
                    </a:p>
                  </a:txBody>
                  <a:tcPr marL="0" marR="0"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r>
                        <a:rPr kumimoji="1" lang="ja-JP" altLang="en-US" sz="900" dirty="0">
                          <a:solidFill>
                            <a:schemeClr val="accent6"/>
                          </a:solidFill>
                          <a:latin typeface="Meiryo UI" panose="020B0604030504040204" pitchFamily="34" charset="-128"/>
                          <a:ea typeface="Meiryo UI" panose="020B0604030504040204" pitchFamily="34" charset="-128"/>
                        </a:rPr>
                        <a:t>●●病院</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75689457"/>
                  </a:ext>
                </a:extLst>
              </a:tr>
              <a:tr h="196241">
                <a:tc>
                  <a:txBody>
                    <a:bodyPr/>
                    <a:lstStyle/>
                    <a:p>
                      <a:pPr algn="ctr"/>
                      <a:r>
                        <a:rPr kumimoji="1" lang="en-US" altLang="ja-JP" sz="900" dirty="0">
                          <a:latin typeface="Meiryo UI" panose="020B0604030504040204" pitchFamily="34" charset="-128"/>
                          <a:ea typeface="Meiryo UI" panose="020B0604030504040204" pitchFamily="34" charset="-128"/>
                        </a:rPr>
                        <a:t>TEL</a:t>
                      </a:r>
                      <a:endParaRPr kumimoji="1" lang="ja-JP" altLang="en-US" sz="900" dirty="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en-US" altLang="ja-JP" sz="900" dirty="0">
                          <a:latin typeface="Meiryo UI" panose="020B0604030504040204" pitchFamily="34" charset="-128"/>
                          <a:ea typeface="Meiryo UI" panose="020B0604030504040204" pitchFamily="34" charset="-128"/>
                        </a:rPr>
                        <a:t>000-000-0000</a:t>
                      </a:r>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734647"/>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診察日・休診日</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kumimoji="1" lang="ja-JP" altLang="en-US" sz="900">
                        <a:latin typeface="Meiryo UI" panose="020B0604030504040204" pitchFamily="34" charset="-128"/>
                        <a:ea typeface="Meiryo UI" panose="020B0604030504040204" pitchFamily="34" charset="-128"/>
                      </a:endParaRP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5813"/>
                  </a:ext>
                </a:extLst>
              </a:tr>
              <a:tr h="196241">
                <a:tc>
                  <a:txBody>
                    <a:bodyPr/>
                    <a:lstStyle/>
                    <a:p>
                      <a:pPr algn="ctr"/>
                      <a:r>
                        <a:rPr kumimoji="1" lang="ja-JP" altLang="en-US" sz="900" dirty="0">
                          <a:latin typeface="Meiryo UI" panose="020B0604030504040204" pitchFamily="34" charset="-128"/>
                          <a:ea typeface="Meiryo UI" panose="020B0604030504040204" pitchFamily="34" charset="-128"/>
                        </a:rPr>
                        <a:t>住所</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kumimoji="1" lang="ja-JP" altLang="en-US" sz="900" dirty="0">
                          <a:latin typeface="Meiryo UI" panose="020B0604030504040204" pitchFamily="34" charset="-128"/>
                          <a:ea typeface="Meiryo UI" panose="020B0604030504040204" pitchFamily="34" charset="-128"/>
                        </a:rPr>
                        <a:t>●●●●</a:t>
                      </a:r>
                    </a:p>
                  </a:txBody>
                  <a:tcPr marT="36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3312645"/>
                  </a:ext>
                </a:extLst>
              </a:tr>
            </a:tbl>
          </a:graphicData>
        </a:graphic>
      </p:graphicFrame>
      <p:sp>
        <p:nvSpPr>
          <p:cNvPr id="23" name="フリーフォーム 39">
            <a:extLst>
              <a:ext uri="{FF2B5EF4-FFF2-40B4-BE49-F238E27FC236}">
                <a16:creationId xmlns:a16="http://schemas.microsoft.com/office/drawing/2014/main" id="{D65D273E-234C-D201-F58C-A31C91855F0E}"/>
              </a:ext>
            </a:extLst>
          </p:cNvPr>
          <p:cNvSpPr/>
          <p:nvPr/>
        </p:nvSpPr>
        <p:spPr bwMode="auto">
          <a:xfrm>
            <a:off x="5094031" y="4203111"/>
            <a:ext cx="175331" cy="78496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
        <p:nvSpPr>
          <p:cNvPr id="24" name="フリーフォーム 39">
            <a:extLst>
              <a:ext uri="{FF2B5EF4-FFF2-40B4-BE49-F238E27FC236}">
                <a16:creationId xmlns:a16="http://schemas.microsoft.com/office/drawing/2014/main" id="{A25DF507-507C-BEEF-9A10-0F8AC47F07D4}"/>
              </a:ext>
            </a:extLst>
          </p:cNvPr>
          <p:cNvSpPr/>
          <p:nvPr/>
        </p:nvSpPr>
        <p:spPr bwMode="auto">
          <a:xfrm>
            <a:off x="5094031" y="4999525"/>
            <a:ext cx="175331" cy="916194"/>
          </a:xfrm>
          <a:custGeom>
            <a:avLst/>
            <a:gdLst>
              <a:gd name="connsiteX0" fmla="*/ 0 w 178327"/>
              <a:gd name="connsiteY0" fmla="*/ 0 h 1688415"/>
              <a:gd name="connsiteX1" fmla="*/ 0 w 178327"/>
              <a:gd name="connsiteY1" fmla="*/ 1688415 h 1688415"/>
              <a:gd name="connsiteX2" fmla="*/ 98649 w 178327"/>
              <a:gd name="connsiteY2" fmla="*/ 1688415 h 1688415"/>
              <a:gd name="connsiteX3" fmla="*/ 178327 w 178327"/>
              <a:gd name="connsiteY3" fmla="*/ 1688415 h 1688415"/>
            </a:gdLst>
            <a:ahLst/>
            <a:cxnLst>
              <a:cxn ang="0">
                <a:pos x="connsiteX0" y="connsiteY0"/>
              </a:cxn>
              <a:cxn ang="0">
                <a:pos x="connsiteX1" y="connsiteY1"/>
              </a:cxn>
              <a:cxn ang="0">
                <a:pos x="connsiteX2" y="connsiteY2"/>
              </a:cxn>
              <a:cxn ang="0">
                <a:pos x="connsiteX3" y="connsiteY3"/>
              </a:cxn>
            </a:cxnLst>
            <a:rect l="l" t="t" r="r" b="b"/>
            <a:pathLst>
              <a:path w="178327" h="1688415">
                <a:moveTo>
                  <a:pt x="0" y="0"/>
                </a:moveTo>
                <a:lnTo>
                  <a:pt x="0" y="1688415"/>
                </a:lnTo>
                <a:lnTo>
                  <a:pt x="98649" y="1688415"/>
                </a:lnTo>
                <a:lnTo>
                  <a:pt x="178327" y="1688415"/>
                </a:lnTo>
              </a:path>
            </a:pathLst>
          </a:custGeom>
          <a:noFill/>
          <a:ln w="25400"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649830262"/>
      </p:ext>
    </p:ext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44A09C2-D1A1-1686-DF06-69C9379847E4}"/>
              </a:ext>
            </a:extLst>
          </p:cNvPr>
          <p:cNvSpPr>
            <a:spLocks noGrp="1"/>
          </p:cNvSpPr>
          <p:nvPr>
            <p:ph type="title"/>
          </p:nvPr>
        </p:nvSpPr>
        <p:spPr/>
        <p:txBody>
          <a:bodyPr/>
          <a:lstStyle/>
          <a:p>
            <a:r>
              <a:rPr lang="ja-JP" altLang="en-US" dirty="0"/>
              <a:t>保護者様との連絡、連携方法について</a:t>
            </a:r>
          </a:p>
        </p:txBody>
      </p:sp>
      <p:sp>
        <p:nvSpPr>
          <p:cNvPr id="2" name="スライド番号プレースホルダー 1">
            <a:extLst>
              <a:ext uri="{FF2B5EF4-FFF2-40B4-BE49-F238E27FC236}">
                <a16:creationId xmlns:a16="http://schemas.microsoft.com/office/drawing/2014/main" id="{0E8662FB-D011-0A65-6808-A3C9B2B29A9B}"/>
              </a:ext>
            </a:extLst>
          </p:cNvPr>
          <p:cNvSpPr>
            <a:spLocks noGrp="1"/>
          </p:cNvSpPr>
          <p:nvPr>
            <p:ph type="sldNum" sz="quarter" idx="10"/>
          </p:nvPr>
        </p:nvSpPr>
        <p:spPr/>
        <p:txBody>
          <a:bodyPr/>
          <a:lstStyle/>
          <a:p>
            <a:pPr>
              <a:defRPr/>
            </a:pPr>
            <a:fld id="{241ED152-6EA1-4D9A-823A-1E4C1B586740}" type="slidenum">
              <a:rPr lang="en-US" altLang="ja-JP" smtClean="0"/>
              <a:pPr>
                <a:defRPr/>
              </a:pPr>
              <a:t>39</a:t>
            </a:fld>
            <a:endParaRPr lang="en-US" altLang="ja-JP" dirty="0"/>
          </a:p>
        </p:txBody>
      </p:sp>
      <p:sp>
        <p:nvSpPr>
          <p:cNvPr id="4" name="テキスト プレースホルダー 3">
            <a:extLst>
              <a:ext uri="{FF2B5EF4-FFF2-40B4-BE49-F238E27FC236}">
                <a16:creationId xmlns:a16="http://schemas.microsoft.com/office/drawing/2014/main" id="{8583D7F6-35DD-214A-D43B-F46D8A4B309E}"/>
              </a:ext>
            </a:extLst>
          </p:cNvPr>
          <p:cNvSpPr>
            <a:spLocks noGrp="1"/>
          </p:cNvSpPr>
          <p:nvPr>
            <p:ph type="body" sz="quarter" idx="11"/>
          </p:nvPr>
        </p:nvSpPr>
        <p:spPr/>
        <p:txBody>
          <a:bodyPr/>
          <a:lstStyle/>
          <a:p>
            <a:r>
              <a:rPr lang="en-US" altLang="ja-JP" dirty="0"/>
              <a:t>⑧ </a:t>
            </a:r>
            <a:r>
              <a:rPr lang="ja-JP" altLang="en-US" dirty="0"/>
              <a:t>保護者様との連絡調整</a:t>
            </a:r>
          </a:p>
        </p:txBody>
      </p:sp>
      <p:graphicFrame>
        <p:nvGraphicFramePr>
          <p:cNvPr id="5"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506970680"/>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73562"/>
            <a:ext cx="6516688" cy="63318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保護者様と連携を取り、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ご意見に耳を傾ける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ことに重きを置おております。お子さま、保護者様に保育園を安心してご利用いただくためには、お子さまとのかかわりだけではなく、保護者様との連携・コミュニケーションも非常に重要となります。</a:t>
            </a:r>
            <a:r>
              <a:rPr lang="ja-JP" altLang="en-US" sz="1100" kern="0" spc="50" dirty="0">
                <a:solidFill>
                  <a:srgbClr val="000000"/>
                </a:solidFill>
                <a:effectLst/>
                <a:latin typeface="+mn-ea"/>
                <a:ea typeface="+mn-ea"/>
                <a:cs typeface="Times New Roman" panose="02020603050405020304" pitchFamily="18" charset="0"/>
              </a:rPr>
              <a:t>当社</a:t>
            </a:r>
            <a:r>
              <a:rPr lang="ja-JP" altLang="en-US" sz="1100" kern="0" spc="50" dirty="0">
                <a:effectLst/>
                <a:latin typeface="+mn-ea"/>
                <a:ea typeface="+mn-ea"/>
                <a:cs typeface="Meiryo UI" pitchFamily="50" charset="-128"/>
              </a:rPr>
              <a:t>では、保護者様との情報交換やご意見を取り入れる取り組みを行っております。</a:t>
            </a:r>
          </a:p>
        </p:txBody>
      </p:sp>
      <p:graphicFrame>
        <p:nvGraphicFramePr>
          <p:cNvPr id="7" name="表 6">
            <a:extLst>
              <a:ext uri="{FF2B5EF4-FFF2-40B4-BE49-F238E27FC236}">
                <a16:creationId xmlns:a16="http://schemas.microsoft.com/office/drawing/2014/main" id="{A46AF51E-C1B8-1D0C-AD30-7F288F7AA003}"/>
              </a:ext>
            </a:extLst>
          </p:cNvPr>
          <p:cNvGraphicFramePr>
            <a:graphicFrameLocks noGrp="1"/>
          </p:cNvGraphicFramePr>
          <p:nvPr>
            <p:extLst>
              <p:ext uri="{D42A27DB-BD31-4B8C-83A1-F6EECF244321}">
                <p14:modId xmlns:p14="http://schemas.microsoft.com/office/powerpoint/2010/main" val="3923266131"/>
              </p:ext>
            </p:extLst>
          </p:nvPr>
        </p:nvGraphicFramePr>
        <p:xfrm>
          <a:off x="755649" y="2084721"/>
          <a:ext cx="6516688" cy="7973679"/>
        </p:xfrm>
        <a:graphic>
          <a:graphicData uri="http://schemas.openxmlformats.org/drawingml/2006/table">
            <a:tbl>
              <a:tblPr firstRow="1" firstCol="1" bandRow="1">
                <a:tableStyleId>{5C22544A-7EE6-4342-B048-85BDC9FD1C3A}</a:tableStyleId>
              </a:tblPr>
              <a:tblGrid>
                <a:gridCol w="1366113">
                  <a:extLst>
                    <a:ext uri="{9D8B030D-6E8A-4147-A177-3AD203B41FA5}">
                      <a16:colId xmlns:a16="http://schemas.microsoft.com/office/drawing/2014/main" val="388343407"/>
                    </a:ext>
                  </a:extLst>
                </a:gridCol>
                <a:gridCol w="5150575">
                  <a:extLst>
                    <a:ext uri="{9D8B030D-6E8A-4147-A177-3AD203B41FA5}">
                      <a16:colId xmlns:a16="http://schemas.microsoft.com/office/drawing/2014/main" val="164882904"/>
                    </a:ext>
                  </a:extLst>
                </a:gridCol>
              </a:tblGrid>
              <a:tr h="206655">
                <a:tc>
                  <a:txBody>
                    <a:bodyPr/>
                    <a:lstStyle/>
                    <a:p>
                      <a:pPr algn="ctr"/>
                      <a:r>
                        <a:rPr lang="ja-JP" sz="1050" kern="100" dirty="0">
                          <a:effectLst/>
                          <a:latin typeface="Meiryo UI" panose="020B0604030504040204" pitchFamily="34" charset="-128"/>
                          <a:ea typeface="Meiryo UI" panose="020B0604030504040204" pitchFamily="34" charset="-128"/>
                        </a:rPr>
                        <a:t>種類</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100" dirty="0">
                          <a:effectLst/>
                          <a:latin typeface="Meiryo UI" panose="020B0604030504040204" pitchFamily="34" charset="-128"/>
                          <a:ea typeface="Meiryo UI" panose="020B0604030504040204" pitchFamily="34" charset="-128"/>
                        </a:rPr>
                        <a:t>特徴</a:t>
                      </a:r>
                      <a:endParaRPr lang="ja-JP" sz="100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045896"/>
                  </a:ext>
                </a:extLst>
              </a:tr>
              <a:tr h="1155332">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保護者会・個人面談</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とのコミュニケーションを図るため、「</a:t>
                      </a:r>
                      <a:r>
                        <a:rPr lang="ja-JP" sz="1050" b="1" kern="100" dirty="0">
                          <a:solidFill>
                            <a:schemeClr val="accent6"/>
                          </a:solidFill>
                          <a:effectLst/>
                          <a:latin typeface="Meiryo UI" panose="020B0604030504040204" pitchFamily="34" charset="-128"/>
                          <a:ea typeface="Meiryo UI" panose="020B0604030504040204" pitchFamily="34" charset="-128"/>
                        </a:rPr>
                        <a:t>保護者会</a:t>
                      </a:r>
                      <a:r>
                        <a:rPr lang="ja-JP" sz="1050" kern="100" dirty="0">
                          <a:effectLst/>
                          <a:latin typeface="Meiryo UI" panose="020B0604030504040204" pitchFamily="34" charset="-128"/>
                          <a:ea typeface="Meiryo UI" panose="020B0604030504040204" pitchFamily="34" charset="-128"/>
                        </a:rPr>
                        <a:t>」「個人面談」を実施いたします。</a:t>
                      </a:r>
                      <a:r>
                        <a:rPr lang="ja-JP" altLang="en-US" sz="1050" kern="0" spc="50" dirty="0">
                          <a:effectLst/>
                          <a:latin typeface="+mn-ea"/>
                          <a:ea typeface="+mn-ea"/>
                          <a:cs typeface="Meiryo UI" pitchFamily="50" charset="-128"/>
                        </a:rPr>
                        <a:t>お子さま</a:t>
                      </a:r>
                      <a:r>
                        <a:rPr lang="ja-JP" sz="1050" kern="100" dirty="0">
                          <a:effectLst/>
                          <a:latin typeface="Meiryo UI" panose="020B0604030504040204" pitchFamily="34" charset="-128"/>
                          <a:ea typeface="Meiryo UI" panose="020B0604030504040204" pitchFamily="34" charset="-128"/>
                        </a:rPr>
                        <a:t>の様子、お悩み、イベントや行事の連絡や注意事項の報告、また保護者様のご要望をお聞きいたします。</a:t>
                      </a:r>
                    </a:p>
                  </a:txBody>
                  <a:tcPr marL="68580" marR="216000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9353247"/>
                  </a:ext>
                </a:extLst>
              </a:tr>
              <a:tr h="1595461">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アンケート調査</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無記名・現状把握型の</a:t>
                      </a:r>
                      <a:r>
                        <a:rPr lang="ja-JP" altLang="en-US"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アンケート調査</a:t>
                      </a:r>
                      <a:r>
                        <a:rPr lang="ja-JP" altLang="en-US" sz="1050" b="1" kern="100" dirty="0">
                          <a:solidFill>
                            <a:schemeClr val="accent6"/>
                          </a:solidFill>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を行います。調査結果を</a:t>
                      </a:r>
                      <a:r>
                        <a:rPr lang="ja-JP" altLang="en-US" sz="1050" kern="100" dirty="0">
                          <a:effectLst/>
                          <a:latin typeface="Meiryo UI" panose="020B0604030504040204" pitchFamily="34" charset="-128"/>
                          <a:ea typeface="Meiryo UI" panose="020B0604030504040204" pitchFamily="34" charset="-128"/>
                        </a:rPr>
                        <a:t>集約・分析</a:t>
                      </a:r>
                      <a:r>
                        <a:rPr lang="ja-JP" sz="1050" kern="100" dirty="0">
                          <a:effectLst/>
                          <a:latin typeface="Meiryo UI" panose="020B0604030504040204" pitchFamily="34" charset="-128"/>
                          <a:ea typeface="Meiryo UI" panose="020B0604030504040204" pitchFamily="34" charset="-128"/>
                        </a:rPr>
                        <a:t>させていただき、より良い保育</a:t>
                      </a:r>
                      <a:r>
                        <a:rPr lang="ja-JP" altLang="en-US" sz="1050" kern="100" dirty="0">
                          <a:effectLst/>
                          <a:latin typeface="Meiryo UI" panose="020B0604030504040204" pitchFamily="34" charset="-128"/>
                          <a:ea typeface="Meiryo UI" panose="020B0604030504040204" pitchFamily="34" charset="-128"/>
                        </a:rPr>
                        <a:t>園</a:t>
                      </a:r>
                      <a:r>
                        <a:rPr lang="ja-JP" sz="1050" kern="100" dirty="0">
                          <a:effectLst/>
                          <a:latin typeface="Meiryo UI" panose="020B0604030504040204" pitchFamily="34" charset="-128"/>
                          <a:ea typeface="Meiryo UI" panose="020B0604030504040204" pitchFamily="34" charset="-128"/>
                        </a:rPr>
                        <a:t>運営に活かしてまいります。アンケート結果は</a:t>
                      </a:r>
                      <a:r>
                        <a:rPr lang="ja-JP" altLang="en-US" sz="1050" kern="0" spc="50" dirty="0">
                          <a:effectLst/>
                          <a:latin typeface="+mn-ea"/>
                          <a:ea typeface="+mn-ea"/>
                          <a:cs typeface="Meiryo UI" pitchFamily="50" charset="-128"/>
                        </a:rPr>
                        <a:t>法人様</a:t>
                      </a:r>
                      <a:r>
                        <a:rPr lang="ja-JP" sz="1050" kern="100" dirty="0">
                          <a:effectLst/>
                          <a:latin typeface="Meiryo UI" panose="020B0604030504040204" pitchFamily="34" charset="-128"/>
                          <a:ea typeface="Meiryo UI" panose="020B0604030504040204" pitchFamily="34" charset="-128"/>
                        </a:rPr>
                        <a:t>にも共有いたします。</a:t>
                      </a: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858961"/>
                  </a:ext>
                </a:extLst>
              </a:tr>
              <a:tr h="1875923">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かけはしポータル</a:t>
                      </a:r>
                    </a:p>
                    <a:p>
                      <a:pPr algn="ct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電子連絡帳</a:t>
                      </a:r>
                      <a:r>
                        <a:rPr lang="en-US" sz="1050" kern="100" dirty="0">
                          <a:solidFill>
                            <a:schemeClr val="tx1"/>
                          </a:solidFill>
                          <a:effectLst/>
                          <a:latin typeface="Meiryo UI" panose="020B0604030504040204" pitchFamily="34" charset="-128"/>
                          <a:ea typeface="Meiryo UI" panose="020B0604030504040204" pitchFamily="34" charset="-128"/>
                        </a:rPr>
                        <a:t>)</a:t>
                      </a:r>
                      <a:r>
                        <a:rPr lang="ja-JP" sz="1050" kern="100" dirty="0">
                          <a:solidFill>
                            <a:schemeClr val="tx1"/>
                          </a:solidFill>
                          <a:effectLst/>
                          <a:latin typeface="Meiryo UI" panose="020B0604030504040204" pitchFamily="34" charset="-128"/>
                          <a:ea typeface="Meiryo UI" panose="020B0604030504040204" pitchFamily="34" charset="-128"/>
                        </a:rPr>
                        <a:t>の活用</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kern="100" dirty="0">
                          <a:effectLst/>
                          <a:latin typeface="Meiryo UI" panose="020B0604030504040204" pitchFamily="34" charset="-128"/>
                          <a:ea typeface="Meiryo UI" panose="020B0604030504040204" pitchFamily="34" charset="-128"/>
                        </a:rPr>
                        <a:t>自社開発した「</a:t>
                      </a:r>
                      <a:r>
                        <a:rPr lang="ja-JP" altLang="en-US" sz="1050" b="1" kern="100" dirty="0">
                          <a:solidFill>
                            <a:schemeClr val="accent6"/>
                          </a:solidFill>
                          <a:effectLst/>
                          <a:latin typeface="Meiryo UI" panose="020B0604030504040204" pitchFamily="34" charset="-128"/>
                          <a:ea typeface="Meiryo UI" panose="020B0604030504040204" pitchFamily="34" charset="-128"/>
                        </a:rPr>
                        <a:t>かけはしポータル</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b="1" kern="100" dirty="0">
                          <a:solidFill>
                            <a:schemeClr val="accent6"/>
                          </a:solidFill>
                          <a:effectLst/>
                          <a:latin typeface="Meiryo UI" panose="020B0604030504040204" pitchFamily="34" charset="-128"/>
                          <a:ea typeface="Meiryo UI" panose="020B0604030504040204" pitchFamily="34" charset="-128"/>
                        </a:rPr>
                        <a:t>電子連絡帳</a:t>
                      </a:r>
                      <a:r>
                        <a:rPr lang="en-US" altLang="ja-JP" sz="1050" b="1" kern="100" dirty="0">
                          <a:solidFill>
                            <a:schemeClr val="accent6"/>
                          </a:solidFill>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」には、電子連絡帳以外にも、園だより・給食だより・動画配信等の機能があります。</a:t>
                      </a:r>
                    </a:p>
                    <a:p>
                      <a:pPr algn="l"/>
                      <a:r>
                        <a:rPr lang="ja-JP" altLang="en-US" sz="1050" kern="100" dirty="0">
                          <a:effectLst/>
                          <a:latin typeface="Meiryo UI" panose="020B0604030504040204" pitchFamily="34" charset="-128"/>
                          <a:ea typeface="Meiryo UI" panose="020B0604030504040204" pitchFamily="34" charset="-128"/>
                        </a:rPr>
                        <a:t>保育園での毎日の様子を保護者様に共有したり、保護者様からお子さまの様子を共有していただいたりすることで、保育に活かしています。</a:t>
                      </a:r>
                      <a:endParaRPr lang="ja-JP" sz="1050" kern="100" dirty="0">
                        <a:effectLst/>
                        <a:latin typeface="Meiryo UI" panose="020B0604030504040204" pitchFamily="34" charset="-128"/>
                        <a:ea typeface="Meiryo UI" panose="020B0604030504040204" pitchFamily="34" charset="-128"/>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18768"/>
                  </a:ext>
                </a:extLst>
              </a:tr>
              <a:tr h="3140308">
                <a:tc>
                  <a:txBody>
                    <a:bodyPr/>
                    <a:lstStyle/>
                    <a:p>
                      <a:pPr algn="ctr"/>
                      <a:r>
                        <a:rPr lang="ja-JP" sz="1050" kern="100" dirty="0">
                          <a:solidFill>
                            <a:schemeClr val="tx1"/>
                          </a:solidFill>
                          <a:effectLst/>
                          <a:latin typeface="Meiryo UI" panose="020B0604030504040204" pitchFamily="34" charset="-128"/>
                          <a:ea typeface="Meiryo UI" panose="020B0604030504040204" pitchFamily="34" charset="-128"/>
                        </a:rPr>
                        <a:t>園だより</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100" dirty="0">
                          <a:effectLst/>
                          <a:latin typeface="Meiryo UI" panose="020B0604030504040204" pitchFamily="34" charset="-128"/>
                          <a:ea typeface="Meiryo UI" panose="020B0604030504040204" pitchFamily="34" charset="-128"/>
                        </a:rPr>
                        <a:t>毎月、</a:t>
                      </a:r>
                      <a:r>
                        <a:rPr lang="ja-JP" altLang="en-US" sz="1050" kern="100" dirty="0">
                          <a:effectLst/>
                          <a:latin typeface="Meiryo UI" panose="020B0604030504040204" pitchFamily="34" charset="-128"/>
                          <a:ea typeface="Meiryo UI" panose="020B0604030504040204" pitchFamily="34" charset="-128"/>
                        </a:rPr>
                        <a:t>月の取り組み、</a:t>
                      </a:r>
                      <a:r>
                        <a:rPr lang="ja-JP" altLang="en-US" sz="1050" kern="0" spc="50" dirty="0">
                          <a:effectLst/>
                          <a:latin typeface="+mn-ea"/>
                          <a:ea typeface="+mn-ea"/>
                          <a:cs typeface="Meiryo UI" pitchFamily="50" charset="-128"/>
                        </a:rPr>
                        <a:t>お子さま</a:t>
                      </a:r>
                      <a:r>
                        <a:rPr lang="ja-JP" altLang="en-US" sz="1050" kern="100" dirty="0">
                          <a:effectLst/>
                          <a:latin typeface="Meiryo UI" panose="020B0604030504040204" pitchFamily="34" charset="-128"/>
                          <a:ea typeface="Meiryo UI" panose="020B0604030504040204" pitchFamily="34" charset="-128"/>
                        </a:rPr>
                        <a:t>たちの様子などが掲載された</a:t>
                      </a:r>
                      <a:r>
                        <a:rPr lang="ja-JP" sz="1050" kern="100" dirty="0">
                          <a:effectLst/>
                          <a:latin typeface="Meiryo UI" panose="020B0604030504040204" pitchFamily="34" charset="-128"/>
                          <a:ea typeface="Meiryo UI" panose="020B0604030504040204" pitchFamily="34" charset="-128"/>
                        </a:rPr>
                        <a:t>「</a:t>
                      </a:r>
                      <a:r>
                        <a:rPr lang="ja-JP" sz="1050" b="1" kern="100" dirty="0">
                          <a:solidFill>
                            <a:schemeClr val="accent6"/>
                          </a:solidFill>
                          <a:effectLst/>
                          <a:latin typeface="Meiryo UI" panose="020B0604030504040204" pitchFamily="34" charset="-128"/>
                          <a:ea typeface="Meiryo UI" panose="020B0604030504040204" pitchFamily="34" charset="-128"/>
                        </a:rPr>
                        <a:t>園だより</a:t>
                      </a:r>
                      <a:r>
                        <a:rPr lang="ja-JP" sz="1050" kern="100" dirty="0">
                          <a:effectLst/>
                          <a:latin typeface="Meiryo UI" panose="020B0604030504040204" pitchFamily="34" charset="-128"/>
                          <a:ea typeface="Meiryo UI" panose="020B0604030504040204" pitchFamily="34" charset="-128"/>
                        </a:rPr>
                        <a:t>」</a:t>
                      </a:r>
                      <a:r>
                        <a:rPr lang="ja-JP" altLang="en-US" sz="1050" kern="100" dirty="0">
                          <a:effectLst/>
                          <a:latin typeface="Meiryo UI" panose="020B0604030504040204" pitchFamily="34" charset="-128"/>
                          <a:ea typeface="Meiryo UI" panose="020B0604030504040204" pitchFamily="34" charset="-128"/>
                        </a:rPr>
                        <a:t>やレシピの記載された「</a:t>
                      </a:r>
                      <a:r>
                        <a:rPr lang="ja-JP" altLang="en-US" sz="1050" b="1" kern="100" dirty="0">
                          <a:solidFill>
                            <a:schemeClr val="accent6"/>
                          </a:solidFill>
                          <a:effectLst/>
                          <a:latin typeface="Meiryo UI" panose="020B0604030504040204" pitchFamily="34" charset="-128"/>
                          <a:ea typeface="Meiryo UI" panose="020B0604030504040204" pitchFamily="34" charset="-128"/>
                        </a:rPr>
                        <a:t>食育だより</a:t>
                      </a:r>
                      <a:r>
                        <a:rPr lang="ja-JP" altLang="en-US" sz="1050" kern="100" dirty="0">
                          <a:effectLst/>
                          <a:latin typeface="Meiryo UI" panose="020B0604030504040204" pitchFamily="34" charset="-128"/>
                          <a:ea typeface="Meiryo UI" panose="020B0604030504040204" pitchFamily="34" charset="-128"/>
                        </a:rPr>
                        <a:t>」</a:t>
                      </a:r>
                      <a:r>
                        <a:rPr lang="ja-JP" sz="1050" kern="100" dirty="0">
                          <a:effectLst/>
                          <a:latin typeface="Meiryo UI" panose="020B0604030504040204" pitchFamily="34" charset="-128"/>
                          <a:ea typeface="Meiryo UI" panose="020B0604030504040204" pitchFamily="34" charset="-128"/>
                        </a:rPr>
                        <a:t>を作成いたします。</a:t>
                      </a:r>
                    </a:p>
                    <a:p>
                      <a:pPr algn="l"/>
                      <a:r>
                        <a:rPr lang="en-US" sz="1050" dirty="0">
                          <a:effectLst/>
                          <a:latin typeface="Meiryo UI" panose="020B0604030504040204" pitchFamily="34" charset="-128"/>
                          <a:ea typeface="Meiryo UI" panose="020B0604030504040204" pitchFamily="34" charset="-128"/>
                        </a:rPr>
                        <a:t> </a:t>
                      </a:r>
                      <a:r>
                        <a:rPr lang="ja-JP" sz="1050" dirty="0">
                          <a:effectLst/>
                          <a:latin typeface="Meiryo UI" panose="020B0604030504040204" pitchFamily="34" charset="-128"/>
                          <a:ea typeface="Meiryo UI" panose="020B0604030504040204" pitchFamily="34" charset="-128"/>
                        </a:rPr>
                        <a:t> </a:t>
                      </a: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endParaRPr>
                    </a:p>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10800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0568186"/>
                  </a:ext>
                </a:extLst>
              </a:tr>
            </a:tbl>
          </a:graphicData>
        </a:graphic>
      </p:graphicFrame>
      <p:sp>
        <p:nvSpPr>
          <p:cNvPr id="15" name="object 8">
            <a:extLst>
              <a:ext uri="{FF2B5EF4-FFF2-40B4-BE49-F238E27FC236}">
                <a16:creationId xmlns:a16="http://schemas.microsoft.com/office/drawing/2014/main" id="{41496FF7-7906-9B05-EE44-535E3F6CCBD3}"/>
              </a:ext>
            </a:extLst>
          </p:cNvPr>
          <p:cNvSpPr/>
          <p:nvPr/>
        </p:nvSpPr>
        <p:spPr>
          <a:xfrm>
            <a:off x="5699760" y="2388106"/>
            <a:ext cx="1442641" cy="955896"/>
          </a:xfrm>
          <a:prstGeom prst="rect">
            <a:avLst/>
          </a:prstGeom>
          <a:blipFill>
            <a:blip r:embed="rId2" cstate="print"/>
            <a:stretch>
              <a:fillRect l="-7253" t="-7792" r="-4427" b="-4450"/>
            </a:stretch>
          </a:blipFill>
        </p:spPr>
        <p:txBody>
          <a:bodyPr wrap="square" lIns="0" tIns="0" rIns="0" bIns="0" rtlCol="0"/>
          <a:lstStyle/>
          <a:p>
            <a:endParaRPr lang="ja-JP" altLang="en-US"/>
          </a:p>
        </p:txBody>
      </p:sp>
      <p:sp>
        <p:nvSpPr>
          <p:cNvPr id="18" name="コンテンツ プレースホルダ 1">
            <a:extLst>
              <a:ext uri="{FF2B5EF4-FFF2-40B4-BE49-F238E27FC236}">
                <a16:creationId xmlns:a16="http://schemas.microsoft.com/office/drawing/2014/main" id="{F4ACCD93-96DE-9284-54C5-D99FF4E188D9}"/>
              </a:ext>
            </a:extLst>
          </p:cNvPr>
          <p:cNvSpPr txBox="1">
            <a:spLocks/>
          </p:cNvSpPr>
          <p:nvPr/>
        </p:nvSpPr>
        <p:spPr>
          <a:xfrm>
            <a:off x="2181927" y="4041097"/>
            <a:ext cx="2120565"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アンケート結果については、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0" name="コンテンツ プレースホルダ 1">
            <a:extLst>
              <a:ext uri="{FF2B5EF4-FFF2-40B4-BE49-F238E27FC236}">
                <a16:creationId xmlns:a16="http://schemas.microsoft.com/office/drawing/2014/main" id="{0C57FEF3-F688-D3CF-4AF5-985A639E068D}"/>
              </a:ext>
            </a:extLst>
          </p:cNvPr>
          <p:cNvSpPr txBox="1">
            <a:spLocks/>
          </p:cNvSpPr>
          <p:nvPr/>
        </p:nvSpPr>
        <p:spPr>
          <a:xfrm>
            <a:off x="2156127" y="5964147"/>
            <a:ext cx="2120564"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kern="0" spc="50" dirty="0">
                <a:solidFill>
                  <a:schemeClr val="bg1"/>
                </a:solidFill>
                <a:effectLst/>
                <a:latin typeface="+mn-ea"/>
                <a:ea typeface="+mn-ea"/>
                <a:cs typeface="Meiryo UI" pitchFamily="50" charset="-128"/>
              </a:rPr>
              <a:t>電子連絡帳の詳細は、</a:t>
            </a:r>
            <a:r>
              <a:rPr lang="ja-JP" altLang="en-US" sz="800" b="1" kern="0" spc="50" dirty="0">
                <a:solidFill>
                  <a:schemeClr val="accent4">
                    <a:lumMod val="60000"/>
                    <a:lumOff val="40000"/>
                  </a:schemeClr>
                </a:solidFill>
                <a:effectLst/>
                <a:highlight>
                  <a:srgbClr val="FFFF00"/>
                </a:highlight>
                <a:latin typeface="+mn-ea"/>
                <a:ea typeface="+mn-ea"/>
                <a:cs typeface="Meiryo UI" pitchFamily="50" charset="-128"/>
              </a:rPr>
              <a:t>後述</a:t>
            </a:r>
            <a:r>
              <a:rPr lang="ja-JP" altLang="en-US" sz="800" kern="0" spc="50" dirty="0">
                <a:solidFill>
                  <a:schemeClr val="bg1"/>
                </a:solidFill>
                <a:effectLst/>
                <a:latin typeface="+mn-ea"/>
                <a:ea typeface="+mn-ea"/>
                <a:cs typeface="Meiryo UI" pitchFamily="50" charset="-128"/>
              </a:rPr>
              <a:t>しています</a:t>
            </a:r>
          </a:p>
        </p:txBody>
      </p:sp>
      <p:sp>
        <p:nvSpPr>
          <p:cNvPr id="21" name="テキスト ボックス 2">
            <a:extLst>
              <a:ext uri="{FF2B5EF4-FFF2-40B4-BE49-F238E27FC236}">
                <a16:creationId xmlns:a16="http://schemas.microsoft.com/office/drawing/2014/main" id="{77CD0002-9FB3-9A61-1623-810C314C360A}"/>
              </a:ext>
            </a:extLst>
          </p:cNvPr>
          <p:cNvSpPr txBox="1">
            <a:spLocks noChangeArrowheads="1"/>
          </p:cNvSpPr>
          <p:nvPr/>
        </p:nvSpPr>
        <p:spPr bwMode="auto">
          <a:xfrm>
            <a:off x="4648275" y="3204182"/>
            <a:ext cx="947390" cy="139820"/>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保護者会の様子</a:t>
            </a:r>
          </a:p>
        </p:txBody>
      </p:sp>
      <p:pic>
        <p:nvPicPr>
          <p:cNvPr id="12" name="図 11" descr="テキスト&#10;&#10;自動的に生成された説明">
            <a:extLst>
              <a:ext uri="{FF2B5EF4-FFF2-40B4-BE49-F238E27FC236}">
                <a16:creationId xmlns:a16="http://schemas.microsoft.com/office/drawing/2014/main" id="{6A9A6D04-516D-CC60-97D4-36A795B780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5493"/>
          <a:stretch/>
        </p:blipFill>
        <p:spPr>
          <a:xfrm>
            <a:off x="2190973" y="7965458"/>
            <a:ext cx="2361961" cy="1848355"/>
          </a:xfrm>
          <a:prstGeom prst="rect">
            <a:avLst/>
          </a:prstGeom>
          <a:ln w="3175">
            <a:solidFill>
              <a:schemeClr val="tx1"/>
            </a:solidFill>
          </a:ln>
        </p:spPr>
      </p:pic>
      <p:grpSp>
        <p:nvGrpSpPr>
          <p:cNvPr id="11" name="グループ化 10">
            <a:extLst>
              <a:ext uri="{FF2B5EF4-FFF2-40B4-BE49-F238E27FC236}">
                <a16:creationId xmlns:a16="http://schemas.microsoft.com/office/drawing/2014/main" id="{E843A69C-31F7-BE08-C4B2-4E1CF8C3EE8B}"/>
              </a:ext>
            </a:extLst>
          </p:cNvPr>
          <p:cNvGrpSpPr/>
          <p:nvPr/>
        </p:nvGrpSpPr>
        <p:grpSpPr>
          <a:xfrm>
            <a:off x="4657321" y="7387556"/>
            <a:ext cx="1685755" cy="2436875"/>
            <a:chOff x="1844523" y="2244928"/>
            <a:chExt cx="5151566" cy="6805250"/>
          </a:xfrm>
        </p:grpSpPr>
        <p:pic>
          <p:nvPicPr>
            <p:cNvPr id="9" name="図 8">
              <a:extLst>
                <a:ext uri="{FF2B5EF4-FFF2-40B4-BE49-F238E27FC236}">
                  <a16:creationId xmlns:a16="http://schemas.microsoft.com/office/drawing/2014/main" id="{D14E8F9A-D8EA-D4E0-C007-71DCCB02EDD1}"/>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10" name="正方形/長方形 9">
              <a:extLst>
                <a:ext uri="{FF2B5EF4-FFF2-40B4-BE49-F238E27FC236}">
                  <a16:creationId xmlns:a16="http://schemas.microsoft.com/office/drawing/2014/main" id="{73473D8B-DDCB-5F6B-43C4-F2032DEB0D1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19" name="図 18">
            <a:extLst>
              <a:ext uri="{FF2B5EF4-FFF2-40B4-BE49-F238E27FC236}">
                <a16:creationId xmlns:a16="http://schemas.microsoft.com/office/drawing/2014/main" id="{5749D3BD-0228-78B6-7F4E-28EE26E89831}"/>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5851380" y="8166231"/>
            <a:ext cx="1300067" cy="1695167"/>
          </a:xfrm>
          <a:prstGeom prst="rect">
            <a:avLst/>
          </a:prstGeom>
        </p:spPr>
      </p:pic>
      <p:pic>
        <p:nvPicPr>
          <p:cNvPr id="8" name="図 7" descr="グラフィカル ユーザー インターフェイス, アプリケーション, PowerPoint&#10;&#10;自動的に生成された説明">
            <a:extLst>
              <a:ext uri="{FF2B5EF4-FFF2-40B4-BE49-F238E27FC236}">
                <a16:creationId xmlns:a16="http://schemas.microsoft.com/office/drawing/2014/main" id="{A01971A1-8DEA-FDBD-BECE-B6D4C5553C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9983" y="5694509"/>
            <a:ext cx="1364768" cy="1137500"/>
          </a:xfrm>
          <a:prstGeom prst="rect">
            <a:avLst/>
          </a:prstGeom>
          <a:ln w="3175">
            <a:solidFill>
              <a:schemeClr val="bg1">
                <a:lumMod val="50000"/>
              </a:schemeClr>
            </a:solidFill>
          </a:ln>
        </p:spPr>
      </p:pic>
      <p:sp>
        <p:nvSpPr>
          <p:cNvPr id="13" name="テキスト ボックス 2">
            <a:extLst>
              <a:ext uri="{FF2B5EF4-FFF2-40B4-BE49-F238E27FC236}">
                <a16:creationId xmlns:a16="http://schemas.microsoft.com/office/drawing/2014/main" id="{A6C2E359-429C-131A-D0CE-796756D90F6A}"/>
              </a:ext>
            </a:extLst>
          </p:cNvPr>
          <p:cNvSpPr txBox="1">
            <a:spLocks noChangeArrowheads="1"/>
          </p:cNvSpPr>
          <p:nvPr/>
        </p:nvSpPr>
        <p:spPr bwMode="auto">
          <a:xfrm>
            <a:off x="3898084" y="9884762"/>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食育だより</a:t>
            </a:r>
          </a:p>
        </p:txBody>
      </p:sp>
      <p:sp>
        <p:nvSpPr>
          <p:cNvPr id="14" name="テキスト ボックス 2">
            <a:extLst>
              <a:ext uri="{FF2B5EF4-FFF2-40B4-BE49-F238E27FC236}">
                <a16:creationId xmlns:a16="http://schemas.microsoft.com/office/drawing/2014/main" id="{8E45A0F1-E595-3AD8-7151-B5F6C21E8B4F}"/>
              </a:ext>
            </a:extLst>
          </p:cNvPr>
          <p:cNvSpPr txBox="1">
            <a:spLocks noChangeArrowheads="1"/>
          </p:cNvSpPr>
          <p:nvPr/>
        </p:nvSpPr>
        <p:spPr bwMode="auto">
          <a:xfrm>
            <a:off x="6300634" y="9910058"/>
            <a:ext cx="594986"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6" name="テキスト ボックス 2">
            <a:extLst>
              <a:ext uri="{FF2B5EF4-FFF2-40B4-BE49-F238E27FC236}">
                <a16:creationId xmlns:a16="http://schemas.microsoft.com/office/drawing/2014/main" id="{BCCD248D-02DD-D7FD-AD0E-12C92D9BC54C}"/>
              </a:ext>
            </a:extLst>
          </p:cNvPr>
          <p:cNvSpPr txBox="1">
            <a:spLocks noChangeArrowheads="1"/>
          </p:cNvSpPr>
          <p:nvPr/>
        </p:nvSpPr>
        <p:spPr bwMode="auto">
          <a:xfrm>
            <a:off x="4315016" y="485713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保護者様アンケート（画面）</a:t>
            </a:r>
          </a:p>
        </p:txBody>
      </p:sp>
      <p:pic>
        <p:nvPicPr>
          <p:cNvPr id="17" name="図 16">
            <a:extLst>
              <a:ext uri="{FF2B5EF4-FFF2-40B4-BE49-F238E27FC236}">
                <a16:creationId xmlns:a16="http://schemas.microsoft.com/office/drawing/2014/main" id="{3D2C93E6-6179-15FE-8A0E-4CEF23CED1ED}"/>
              </a:ext>
            </a:extLst>
          </p:cNvPr>
          <p:cNvPicPr>
            <a:picLocks noChangeAspect="1"/>
          </p:cNvPicPr>
          <p:nvPr/>
        </p:nvPicPr>
        <p:blipFill rotWithShape="1">
          <a:blip r:embed="rId8"/>
          <a:srcRect t="28951" r="11809"/>
          <a:stretch/>
        </p:blipFill>
        <p:spPr>
          <a:xfrm>
            <a:off x="5854523" y="3897851"/>
            <a:ext cx="1320228" cy="1112359"/>
          </a:xfrm>
          <a:prstGeom prst="rect">
            <a:avLst/>
          </a:prstGeom>
        </p:spPr>
      </p:pic>
      <p:sp>
        <p:nvSpPr>
          <p:cNvPr id="22" name="テキスト ボックス 2">
            <a:extLst>
              <a:ext uri="{FF2B5EF4-FFF2-40B4-BE49-F238E27FC236}">
                <a16:creationId xmlns:a16="http://schemas.microsoft.com/office/drawing/2014/main" id="{FCC55E6D-9F70-5F06-E332-3858D9319DA8}"/>
              </a:ext>
            </a:extLst>
          </p:cNvPr>
          <p:cNvSpPr txBox="1">
            <a:spLocks noChangeArrowheads="1"/>
          </p:cNvSpPr>
          <p:nvPr/>
        </p:nvSpPr>
        <p:spPr bwMode="auto">
          <a:xfrm>
            <a:off x="4276691" y="6712714"/>
            <a:ext cx="153329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かけはしポータル（画面）</a:t>
            </a:r>
          </a:p>
        </p:txBody>
      </p:sp>
    </p:spTree>
    <p:extLst>
      <p:ext uri="{BB962C8B-B14F-4D97-AF65-F5344CB8AC3E}">
        <p14:creationId xmlns:p14="http://schemas.microsoft.com/office/powerpoint/2010/main" val="736698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E7D2338-72A6-AB69-D83E-E6A44141B658}"/>
              </a:ext>
            </a:extLst>
          </p:cNvPr>
          <p:cNvSpPr>
            <a:spLocks noGrp="1"/>
          </p:cNvSpPr>
          <p:nvPr>
            <p:ph type="sldNum" sz="quarter" idx="10"/>
          </p:nvPr>
        </p:nvSpPr>
        <p:spPr/>
        <p:txBody>
          <a:bodyPr/>
          <a:lstStyle/>
          <a:p>
            <a:pPr>
              <a:defRPr/>
            </a:pPr>
            <a:fld id="{241ED152-6EA1-4D9A-823A-1E4C1B586740}" type="slidenum">
              <a:rPr lang="en-US" altLang="ja-JP" smtClean="0"/>
              <a:pPr>
                <a:defRPr/>
              </a:pPr>
              <a:t>40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533845995"/>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電子連絡帳「かけはしポータル」を自社開発</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958237"/>
            <a:ext cx="6516688" cy="63318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当社は、保護者様と保育士のコミュニケーション円滑化や負荷軽減を可能にする自社開発の電子連絡帳</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かけはしポータル</a:t>
            </a:r>
            <a:r>
              <a:rPr lang="ja-JP" altLang="en-US" sz="1100" kern="0" spc="50" dirty="0">
                <a:effectLst/>
                <a:latin typeface="+mn-ea"/>
                <a:ea typeface="+mn-ea"/>
                <a:cs typeface="Meiryo UI" pitchFamily="50" charset="-128"/>
              </a:rPr>
              <a:t>」を活用しています。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1598779051"/>
              </p:ext>
            </p:extLst>
          </p:nvPr>
        </p:nvGraphicFramePr>
        <p:xfrm>
          <a:off x="755649" y="61592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保育園との日常的なやり取りはすべてスマホ一つで対応可能！</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正方形/長方形 6">
            <a:extLst>
              <a:ext uri="{FF2B5EF4-FFF2-40B4-BE49-F238E27FC236}">
                <a16:creationId xmlns:a16="http://schemas.microsoft.com/office/drawing/2014/main" id="{172D9D8F-1040-E676-1EDE-FC64201D1BD1}"/>
              </a:ext>
            </a:extLst>
          </p:cNvPr>
          <p:cNvSpPr/>
          <p:nvPr/>
        </p:nvSpPr>
        <p:spPr bwMode="auto">
          <a:xfrm>
            <a:off x="793963" y="1406256"/>
            <a:ext cx="6516687" cy="230963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8" name="コンテンツ プレースホルダ 1">
            <a:extLst>
              <a:ext uri="{FF2B5EF4-FFF2-40B4-BE49-F238E27FC236}">
                <a16:creationId xmlns:a16="http://schemas.microsoft.com/office/drawing/2014/main" id="{2781B953-6D7B-AF62-925B-9163A9A691DB}"/>
              </a:ext>
            </a:extLst>
          </p:cNvPr>
          <p:cNvSpPr txBox="1">
            <a:spLocks/>
          </p:cNvSpPr>
          <p:nvPr/>
        </p:nvSpPr>
        <p:spPr>
          <a:xfrm>
            <a:off x="958725" y="1683944"/>
            <a:ext cx="6110536" cy="2039020"/>
          </a:xfrm>
          <a:prstGeom prst="rect">
            <a:avLst/>
          </a:prstGeom>
        </p:spPr>
        <p:txBody>
          <a:bodyPr wrap="square" lIns="0" tIns="0" rIns="0" bIns="0">
            <a:spAutoFit/>
          </a:bodyPr>
          <a:lstStyle/>
          <a:p>
            <a:pPr marL="177800" indent="-171450"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連絡帳の</a:t>
            </a:r>
            <a:r>
              <a:rPr lang="ja-JP" altLang="en-US" sz="1100" b="1" kern="0" spc="50" dirty="0">
                <a:solidFill>
                  <a:schemeClr val="accent6"/>
                </a:solidFill>
                <a:effectLst/>
                <a:latin typeface="+mn-ea"/>
                <a:ea typeface="+mn-ea"/>
                <a:cs typeface="Meiryo UI" pitchFamily="50" charset="-128"/>
              </a:rPr>
              <a:t>電子化</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スマートフォンからの連絡帳の入力</a:t>
            </a: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緊急時の安否連絡（保育園で児童が無事かどうか、どこに避難しているかの連絡）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園だより・給食だより</a:t>
            </a:r>
            <a:r>
              <a:rPr lang="ja-JP" altLang="en-US" sz="1100" kern="0" spc="50" dirty="0">
                <a:effectLst/>
                <a:latin typeface="+mn-ea"/>
                <a:ea typeface="+mn-ea"/>
                <a:cs typeface="Meiryo UI" pitchFamily="50" charset="-128"/>
              </a:rPr>
              <a:t>の配信</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給食食材チェック</a:t>
            </a:r>
            <a:r>
              <a:rPr lang="ja-JP" altLang="en-US" sz="1100" kern="0" spc="50" dirty="0">
                <a:effectLst/>
                <a:latin typeface="+mn-ea"/>
                <a:ea typeface="+mn-ea"/>
                <a:cs typeface="Meiryo UI" pitchFamily="50" charset="-128"/>
              </a:rPr>
              <a:t>（食材チェック表、家庭で摂取した食材の報告）</a:t>
            </a: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健康診断の結果</a:t>
            </a:r>
            <a:r>
              <a:rPr lang="ja-JP" altLang="en-US" sz="1100" kern="0" spc="50" dirty="0">
                <a:effectLst/>
                <a:latin typeface="+mn-ea"/>
                <a:ea typeface="+mn-ea"/>
                <a:cs typeface="Meiryo UI" pitchFamily="50" charset="-128"/>
              </a:rPr>
              <a:t>、身体測定の結果連絡（入園時からの身長、体重の変化がグラフで表示される）</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カレンダーページでのスケジュール管理</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行事のお知らせ（出欠確認）</a:t>
            </a:r>
            <a:endParaRPr lang="en-US" altLang="ja-JP" sz="1100" kern="0" spc="50" dirty="0">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kern="0" spc="50" dirty="0">
                <a:effectLst/>
                <a:latin typeface="+mn-ea"/>
                <a:ea typeface="+mn-ea"/>
                <a:cs typeface="Meiryo UI" pitchFamily="50" charset="-128"/>
              </a:rPr>
              <a:t>保護者様向けの</a:t>
            </a:r>
            <a:r>
              <a:rPr lang="ja-JP" altLang="en-US" sz="1100" b="1" kern="0" spc="50" dirty="0">
                <a:solidFill>
                  <a:schemeClr val="accent6"/>
                </a:solidFill>
                <a:effectLst/>
                <a:latin typeface="+mn-ea"/>
                <a:ea typeface="+mn-ea"/>
                <a:cs typeface="Meiryo UI" pitchFamily="50" charset="-128"/>
              </a:rPr>
              <a:t>電子アンケート</a:t>
            </a:r>
            <a:endParaRPr lang="en-US" altLang="ja-JP" sz="1100" b="1" kern="0" spc="50" dirty="0">
              <a:solidFill>
                <a:schemeClr val="accent6"/>
              </a:solidFill>
              <a:effectLst/>
              <a:latin typeface="+mn-ea"/>
              <a:ea typeface="+mn-ea"/>
              <a:cs typeface="Meiryo UI" pitchFamily="50" charset="-128"/>
            </a:endParaRPr>
          </a:p>
          <a:p>
            <a:pPr marL="179388" indent="-173038" algn="l">
              <a:spcAft>
                <a:spcPts val="300"/>
              </a:spcAft>
              <a:buFont typeface="Wingdings" panose="05000000000000000000" pitchFamily="2" charset="2"/>
              <a:buChar char="l"/>
              <a:defRPr/>
            </a:pPr>
            <a:r>
              <a:rPr lang="ja-JP" altLang="en-US" sz="1100" b="1" kern="0" spc="50" dirty="0">
                <a:solidFill>
                  <a:schemeClr val="accent6"/>
                </a:solidFill>
                <a:effectLst/>
                <a:latin typeface="+mn-ea"/>
                <a:ea typeface="+mn-ea"/>
                <a:cs typeface="Meiryo UI" pitchFamily="50" charset="-128"/>
              </a:rPr>
              <a:t>園内活動の動画配信</a:t>
            </a:r>
          </a:p>
        </p:txBody>
      </p:sp>
      <p:sp>
        <p:nvSpPr>
          <p:cNvPr id="16" name="テキスト ボックス 2">
            <a:extLst>
              <a:ext uri="{FF2B5EF4-FFF2-40B4-BE49-F238E27FC236}">
                <a16:creationId xmlns:a16="http://schemas.microsoft.com/office/drawing/2014/main" id="{4EEBC2AA-0E95-EA65-48FB-962205947058}"/>
              </a:ext>
            </a:extLst>
          </p:cNvPr>
          <p:cNvSpPr txBox="1">
            <a:spLocks noChangeArrowheads="1"/>
          </p:cNvSpPr>
          <p:nvPr/>
        </p:nvSpPr>
        <p:spPr bwMode="auto">
          <a:xfrm>
            <a:off x="482121" y="5610616"/>
            <a:ext cx="221433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かけはしポータルのホーム画面</a:t>
            </a:r>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536CA3EF-446E-2593-6306-C9E8648C62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64" b="2264"/>
          <a:stretch/>
        </p:blipFill>
        <p:spPr>
          <a:xfrm>
            <a:off x="3754936" y="3784083"/>
            <a:ext cx="1818096" cy="1798102"/>
          </a:xfrm>
          <a:prstGeom prst="rect">
            <a:avLst/>
          </a:prstGeom>
          <a:ln w="3175">
            <a:solidFill>
              <a:schemeClr val="bg1">
                <a:lumMod val="50000"/>
              </a:schemeClr>
            </a:solidFill>
          </a:ln>
        </p:spPr>
      </p:pic>
      <p:sp>
        <p:nvSpPr>
          <p:cNvPr id="19" name="テキスト ボックス 2">
            <a:extLst>
              <a:ext uri="{FF2B5EF4-FFF2-40B4-BE49-F238E27FC236}">
                <a16:creationId xmlns:a16="http://schemas.microsoft.com/office/drawing/2014/main" id="{7A59D464-9FF8-757B-91CF-C7A960DA6D83}"/>
              </a:ext>
            </a:extLst>
          </p:cNvPr>
          <p:cNvSpPr txBox="1">
            <a:spLocks noChangeArrowheads="1"/>
          </p:cNvSpPr>
          <p:nvPr/>
        </p:nvSpPr>
        <p:spPr bwMode="auto">
          <a:xfrm>
            <a:off x="4052306" y="5626921"/>
            <a:ext cx="1015259"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連絡帳の画面</a:t>
            </a:r>
          </a:p>
        </p:txBody>
      </p:sp>
      <p:pic>
        <p:nvPicPr>
          <p:cNvPr id="23" name="図 22" descr="グラフ, 折れ線グラフ&#10;&#10;自動的に生成された説明">
            <a:extLst>
              <a:ext uri="{FF2B5EF4-FFF2-40B4-BE49-F238E27FC236}">
                <a16:creationId xmlns:a16="http://schemas.microsoft.com/office/drawing/2014/main" id="{08F05699-63AC-AD7E-5077-189D0DBAF664}"/>
              </a:ext>
            </a:extLst>
          </p:cNvPr>
          <p:cNvPicPr>
            <a:picLocks noChangeAspect="1"/>
          </p:cNvPicPr>
          <p:nvPr/>
        </p:nvPicPr>
        <p:blipFill>
          <a:blip r:embed="rId3" cstate="print">
            <a:extLst>
              <a:ext uri="{28A0092B-C50C-407E-A947-70E740481C1C}">
                <a14:useLocalDpi xmlns:a14="http://schemas.microsoft.com/office/drawing/2010/main" val="0"/>
              </a:ext>
            </a:extLst>
          </a:blip>
          <a:srcRect b="13598"/>
          <a:stretch/>
        </p:blipFill>
        <p:spPr>
          <a:xfrm>
            <a:off x="5706653" y="3791483"/>
            <a:ext cx="1659800" cy="1798102"/>
          </a:xfrm>
          <a:prstGeom prst="rect">
            <a:avLst/>
          </a:prstGeom>
          <a:ln w="3175">
            <a:solidFill>
              <a:schemeClr val="bg1">
                <a:lumMod val="50000"/>
              </a:schemeClr>
            </a:solidFill>
          </a:ln>
        </p:spPr>
      </p:pic>
      <p:sp>
        <p:nvSpPr>
          <p:cNvPr id="25" name="テキスト ボックス 2">
            <a:extLst>
              <a:ext uri="{FF2B5EF4-FFF2-40B4-BE49-F238E27FC236}">
                <a16:creationId xmlns:a16="http://schemas.microsoft.com/office/drawing/2014/main" id="{E08D8C5D-1D48-D907-DD83-8088CC426EC4}"/>
              </a:ext>
            </a:extLst>
          </p:cNvPr>
          <p:cNvSpPr txBox="1">
            <a:spLocks noChangeArrowheads="1"/>
          </p:cNvSpPr>
          <p:nvPr/>
        </p:nvSpPr>
        <p:spPr bwMode="auto">
          <a:xfrm>
            <a:off x="6103456" y="5630102"/>
            <a:ext cx="974098"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成長の記録の画面</a:t>
            </a:r>
          </a:p>
        </p:txBody>
      </p:sp>
      <p:graphicFrame>
        <p:nvGraphicFramePr>
          <p:cNvPr id="11" name="Group 55">
            <a:extLst>
              <a:ext uri="{FF2B5EF4-FFF2-40B4-BE49-F238E27FC236}">
                <a16:creationId xmlns:a16="http://schemas.microsoft.com/office/drawing/2014/main" id="{C0009395-D930-05C3-C1CC-51EBB752B05E}"/>
              </a:ext>
            </a:extLst>
          </p:cNvPr>
          <p:cNvGraphicFramePr>
            <a:graphicFrameLocks noGrp="1"/>
          </p:cNvGraphicFramePr>
          <p:nvPr>
            <p:extLst>
              <p:ext uri="{D42A27DB-BD31-4B8C-83A1-F6EECF244321}">
                <p14:modId xmlns:p14="http://schemas.microsoft.com/office/powerpoint/2010/main" val="1017016715"/>
              </p:ext>
            </p:extLst>
          </p:nvPr>
        </p:nvGraphicFramePr>
        <p:xfrm>
          <a:off x="856648" y="60065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l"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保護者様との連携について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B44FD28-4928-F10A-C755-84B36FE96FCD}"/>
              </a:ext>
            </a:extLst>
          </p:cNvPr>
          <p:cNvSpPr txBox="1">
            <a:spLocks/>
          </p:cNvSpPr>
          <p:nvPr/>
        </p:nvSpPr>
        <p:spPr>
          <a:xfrm>
            <a:off x="856649" y="6682546"/>
            <a:ext cx="4682624" cy="107330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園だより、写真</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園だよりや毎月の園の様子を１枚の用紙もしくは電子データにて法人様へお渡しいたします。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採用活動や産休・育休者への案内等にご活用いただけます。結果、雇用促進、早期復帰にも繋がります。</a:t>
            </a:r>
          </a:p>
        </p:txBody>
      </p:sp>
      <p:graphicFrame>
        <p:nvGraphicFramePr>
          <p:cNvPr id="13" name="Group 55">
            <a:extLst>
              <a:ext uri="{FF2B5EF4-FFF2-40B4-BE49-F238E27FC236}">
                <a16:creationId xmlns:a16="http://schemas.microsoft.com/office/drawing/2014/main" id="{A57EB772-F5EA-EC3B-E1C4-2656934DF77A}"/>
              </a:ext>
            </a:extLst>
          </p:cNvPr>
          <p:cNvGraphicFramePr>
            <a:graphicFrameLocks noGrp="1"/>
          </p:cNvGraphicFramePr>
          <p:nvPr>
            <p:extLst>
              <p:ext uri="{D42A27DB-BD31-4B8C-83A1-F6EECF244321}">
                <p14:modId xmlns:p14="http://schemas.microsoft.com/office/powerpoint/2010/main" val="3987947147"/>
              </p:ext>
            </p:extLst>
          </p:nvPr>
        </p:nvGraphicFramePr>
        <p:xfrm>
          <a:off x="856648" y="634023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産休、育休の方へ</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テキスト ボックス 2">
            <a:extLst>
              <a:ext uri="{FF2B5EF4-FFF2-40B4-BE49-F238E27FC236}">
                <a16:creationId xmlns:a16="http://schemas.microsoft.com/office/drawing/2014/main" id="{BB5046B7-2CBB-6AD7-08AF-460222673847}"/>
              </a:ext>
            </a:extLst>
          </p:cNvPr>
          <p:cNvSpPr txBox="1">
            <a:spLocks noChangeArrowheads="1"/>
          </p:cNvSpPr>
          <p:nvPr/>
        </p:nvSpPr>
        <p:spPr bwMode="auto">
          <a:xfrm>
            <a:off x="4676778" y="8841384"/>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園だより</a:t>
            </a:r>
          </a:p>
        </p:txBody>
      </p:sp>
      <p:sp>
        <p:nvSpPr>
          <p:cNvPr id="15" name="コンテンツ プレースホルダ 1">
            <a:extLst>
              <a:ext uri="{FF2B5EF4-FFF2-40B4-BE49-F238E27FC236}">
                <a16:creationId xmlns:a16="http://schemas.microsoft.com/office/drawing/2014/main" id="{2139C2EC-97F4-E795-D6BE-88C902E5FD62}"/>
              </a:ext>
            </a:extLst>
          </p:cNvPr>
          <p:cNvSpPr txBox="1">
            <a:spLocks/>
          </p:cNvSpPr>
          <p:nvPr/>
        </p:nvSpPr>
        <p:spPr>
          <a:xfrm>
            <a:off x="876687" y="9050872"/>
            <a:ext cx="6516688" cy="853247"/>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園開放</a:t>
            </a:r>
            <a:r>
              <a:rPr lang="en-US" altLang="ja-JP" sz="1100" b="1" kern="0" spc="50" dirty="0">
                <a:effectLst/>
                <a:latin typeface="+mn-ea"/>
                <a:ea typeface="+mn-ea"/>
                <a:cs typeface="Meiryo UI" pitchFamily="50" charset="-128"/>
              </a:rPr>
              <a:t>】</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園開放日</a:t>
            </a:r>
            <a:r>
              <a:rPr lang="ja-JP" altLang="en-US" sz="1100" kern="0" spc="50" dirty="0">
                <a:effectLst/>
                <a:latin typeface="+mn-ea"/>
                <a:ea typeface="+mn-ea"/>
                <a:cs typeface="Meiryo UI" pitchFamily="50" charset="-128"/>
              </a:rPr>
              <a:t>を決め、育休・産休の方に保育園の内容、取り組み、日々の関わりを知ってもらう機会を作ります。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保護者様同伴にて一緒に保育を楽しんでいただき、ご家庭でも取り組んでいただける遊びを提供いたします。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時には悩みを共有・理解する場として寄り添う機会を作っていきます。</a:t>
            </a:r>
            <a:endParaRPr lang="ja-JP" altLang="en-US" sz="1100" b="1" kern="0" spc="50" dirty="0">
              <a:solidFill>
                <a:schemeClr val="accent6"/>
              </a:solidFill>
              <a:effectLst/>
              <a:latin typeface="+mn-ea"/>
              <a:ea typeface="+mn-ea"/>
              <a:cs typeface="Meiryo UI" pitchFamily="50" charset="-128"/>
            </a:endParaRPr>
          </a:p>
        </p:txBody>
      </p:sp>
      <p:sp>
        <p:nvSpPr>
          <p:cNvPr id="26" name="テキスト ボックス 25">
            <a:extLst>
              <a:ext uri="{FF2B5EF4-FFF2-40B4-BE49-F238E27FC236}">
                <a16:creationId xmlns:a16="http://schemas.microsoft.com/office/drawing/2014/main" id="{9C0ECFD1-E683-6225-0FBE-594BE0149AAA}"/>
              </a:ext>
            </a:extLst>
          </p:cNvPr>
          <p:cNvSpPr txBox="1"/>
          <p:nvPr/>
        </p:nvSpPr>
        <p:spPr>
          <a:xfrm>
            <a:off x="856648" y="1412601"/>
            <a:ext cx="4794852" cy="276999"/>
          </a:xfrm>
          <a:prstGeom prst="rect">
            <a:avLst/>
          </a:prstGeom>
          <a:noFill/>
          <a:ln>
            <a:noFill/>
          </a:ln>
        </p:spPr>
        <p:txBody>
          <a:bodyPr wrap="square" rtlCol="0">
            <a:spAutoFit/>
          </a:bodyPr>
          <a:lstStyle/>
          <a:p>
            <a:pPr algn="l"/>
            <a:r>
              <a:rPr kumimoji="1" lang="ja-JP" altLang="en-US" sz="1200" b="1" u="sng" dirty="0">
                <a:effectLst/>
                <a:latin typeface="Meiryo UI" pitchFamily="50" charset="-128"/>
                <a:ea typeface="Meiryo UI" pitchFamily="50" charset="-128"/>
                <a:cs typeface="Meiryo UI" pitchFamily="50" charset="-128"/>
              </a:rPr>
              <a:t>自社開発した電子連絡帳「かけはしポータル」で実現できる一例</a:t>
            </a:r>
          </a:p>
        </p:txBody>
      </p:sp>
      <p:grpSp>
        <p:nvGrpSpPr>
          <p:cNvPr id="18" name="グループ化 17">
            <a:extLst>
              <a:ext uri="{FF2B5EF4-FFF2-40B4-BE49-F238E27FC236}">
                <a16:creationId xmlns:a16="http://schemas.microsoft.com/office/drawing/2014/main" id="{3FC96FAA-CA04-639E-F8DB-74609E6300A4}"/>
              </a:ext>
            </a:extLst>
          </p:cNvPr>
          <p:cNvGrpSpPr/>
          <p:nvPr/>
        </p:nvGrpSpPr>
        <p:grpSpPr>
          <a:xfrm>
            <a:off x="5643413" y="6800733"/>
            <a:ext cx="1118342" cy="1721125"/>
            <a:chOff x="1844523" y="2244928"/>
            <a:chExt cx="5151566" cy="6805250"/>
          </a:xfrm>
        </p:grpSpPr>
        <p:pic>
          <p:nvPicPr>
            <p:cNvPr id="21" name="図 20">
              <a:extLst>
                <a:ext uri="{FF2B5EF4-FFF2-40B4-BE49-F238E27FC236}">
                  <a16:creationId xmlns:a16="http://schemas.microsoft.com/office/drawing/2014/main" id="{29E1E829-790E-E299-7FB9-66DC20E12C38}"/>
                </a:ext>
              </a:extLst>
            </p:cNvPr>
            <p:cNvPicPr>
              <a:picLocks noChangeAspect="1"/>
            </p:cNvPicPr>
            <p:nvPr/>
          </p:nvPicPr>
          <p:blipFill>
            <a:blip r:embed="rId4"/>
            <a:stretch>
              <a:fillRect/>
            </a:stretch>
          </p:blipFill>
          <p:spPr>
            <a:xfrm>
              <a:off x="1844523" y="2244928"/>
              <a:ext cx="5151566" cy="6805250"/>
            </a:xfrm>
            <a:prstGeom prst="rect">
              <a:avLst/>
            </a:prstGeom>
          </p:spPr>
        </p:pic>
        <p:sp>
          <p:nvSpPr>
            <p:cNvPr id="22" name="正方形/長方形 21">
              <a:extLst>
                <a:ext uri="{FF2B5EF4-FFF2-40B4-BE49-F238E27FC236}">
                  <a16:creationId xmlns:a16="http://schemas.microsoft.com/office/drawing/2014/main" id="{BB26CA90-53E4-1021-EB80-296822084F9B}"/>
                </a:ext>
              </a:extLst>
            </p:cNvPr>
            <p:cNvSpPr/>
            <p:nvPr/>
          </p:nvSpPr>
          <p:spPr bwMode="auto">
            <a:xfrm>
              <a:off x="1906421" y="2362751"/>
              <a:ext cx="458827" cy="15315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27" name="図 26">
            <a:extLst>
              <a:ext uri="{FF2B5EF4-FFF2-40B4-BE49-F238E27FC236}">
                <a16:creationId xmlns:a16="http://schemas.microsoft.com/office/drawing/2014/main" id="{C3D72414-2938-3F92-0D02-B7641A1A32A4}"/>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6296784" y="7286260"/>
            <a:ext cx="1138221" cy="1484135"/>
          </a:xfrm>
          <a:prstGeom prst="rect">
            <a:avLst/>
          </a:prstGeom>
        </p:spPr>
      </p:pic>
      <p:pic>
        <p:nvPicPr>
          <p:cNvPr id="28" name="図 27">
            <a:extLst>
              <a:ext uri="{FF2B5EF4-FFF2-40B4-BE49-F238E27FC236}">
                <a16:creationId xmlns:a16="http://schemas.microsoft.com/office/drawing/2014/main" id="{13602A25-44CA-8339-3A5F-2D14F57DC7D9}"/>
              </a:ext>
            </a:extLst>
          </p:cNvPr>
          <p:cNvPicPr>
            <a:picLocks noChangeAspect="1"/>
          </p:cNvPicPr>
          <p:nvPr/>
        </p:nvPicPr>
        <p:blipFill>
          <a:blip r:embed="rId7"/>
          <a:srcRect l="14892"/>
          <a:stretch/>
        </p:blipFill>
        <p:spPr>
          <a:xfrm>
            <a:off x="664464" y="3782929"/>
            <a:ext cx="2956851" cy="1799256"/>
          </a:xfrm>
          <a:prstGeom prst="rect">
            <a:avLst/>
          </a:prstGeom>
        </p:spPr>
      </p:pic>
    </p:spTree>
    <p:extLst>
      <p:ext uri="{BB962C8B-B14F-4D97-AF65-F5344CB8AC3E}">
        <p14:creationId xmlns:p14="http://schemas.microsoft.com/office/powerpoint/2010/main" val="1170205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8A49C7D-79A2-6963-2681-7407FD9FA1F8}"/>
              </a:ext>
            </a:extLst>
          </p:cNvPr>
          <p:cNvSpPr>
            <a:spLocks noGrp="1"/>
          </p:cNvSpPr>
          <p:nvPr>
            <p:ph type="sldNum" sz="quarter" idx="10"/>
          </p:nvPr>
        </p:nvSpPr>
        <p:spPr/>
        <p:txBody>
          <a:bodyPr/>
          <a:lstStyle/>
          <a:p>
            <a:pPr>
              <a:defRPr/>
            </a:pPr>
            <a:fld id="{241ED152-6EA1-4D9A-823A-1E4C1B586740}" type="slidenum">
              <a:rPr lang="en-US" altLang="ja-JP" smtClean="0"/>
              <a:pPr>
                <a:defRPr/>
              </a:pPr>
              <a:t>41</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1240591631"/>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ご意見への対応について（お客様相談窓口の設置）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32020"/>
            <a:ext cx="4332852" cy="174426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a:t>
            </a:r>
            <a:r>
              <a:rPr lang="ja-JP" altLang="en-US" sz="1100" b="1" kern="0" spc="50" dirty="0">
                <a:solidFill>
                  <a:schemeClr val="accent6"/>
                </a:solidFill>
                <a:effectLst/>
                <a:latin typeface="+mn-ea"/>
                <a:ea typeface="+mn-ea"/>
                <a:cs typeface="Meiryo UI" pitchFamily="50" charset="-128"/>
              </a:rPr>
              <a:t>お客様相談窓口</a:t>
            </a:r>
            <a:r>
              <a:rPr lang="ja-JP" altLang="en-US" sz="1100" kern="0" spc="50" dirty="0">
                <a:effectLst/>
                <a:latin typeface="+mn-ea"/>
                <a:ea typeface="+mn-ea"/>
                <a:cs typeface="Meiryo UI" pitchFamily="50" charset="-128"/>
              </a:rPr>
              <a:t>を設置しております。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直接本社担当部署に連絡が入る仕組みとなっており、保護者様の率直なご意見を承ります。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ご意見が寄せられた際には、園長を解決責任者とし、エリアパートナー、エリアマネージャーとの協力のもと、誠実に、迅速に、対応を行います。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法人ご担当者様への報告も必ず行い、改善・対応方法を随時報告いたします。</a:t>
            </a:r>
          </a:p>
        </p:txBody>
      </p:sp>
      <p:pic>
        <p:nvPicPr>
          <p:cNvPr id="3" name="図 2" descr="抽象, スクリーンショット が含まれている画像&#10;&#10;自動的に生成された説明">
            <a:extLst>
              <a:ext uri="{FF2B5EF4-FFF2-40B4-BE49-F238E27FC236}">
                <a16:creationId xmlns:a16="http://schemas.microsoft.com/office/drawing/2014/main" id="{F779D467-03FE-4808-88C6-CABD29073A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38" t="3234" r="3505" b="7104"/>
          <a:stretch/>
        </p:blipFill>
        <p:spPr>
          <a:xfrm>
            <a:off x="5549400" y="632021"/>
            <a:ext cx="1682366" cy="2302407"/>
          </a:xfrm>
          <a:prstGeom prst="rect">
            <a:avLst/>
          </a:prstGeom>
          <a:ln w="3175">
            <a:solidFill>
              <a:schemeClr val="bg1">
                <a:lumMod val="50000"/>
              </a:schemeClr>
            </a:solidFill>
          </a:ln>
        </p:spPr>
      </p:pic>
      <p:sp>
        <p:nvSpPr>
          <p:cNvPr id="5" name="テキスト ボックス 4">
            <a:extLst>
              <a:ext uri="{FF2B5EF4-FFF2-40B4-BE49-F238E27FC236}">
                <a16:creationId xmlns:a16="http://schemas.microsoft.com/office/drawing/2014/main" id="{13BE3262-CAD9-FF2C-BD37-CA1E31014F33}"/>
              </a:ext>
            </a:extLst>
          </p:cNvPr>
          <p:cNvSpPr txBox="1">
            <a:spLocks noChangeArrowheads="1"/>
          </p:cNvSpPr>
          <p:nvPr/>
        </p:nvSpPr>
        <p:spPr bwMode="auto">
          <a:xfrm>
            <a:off x="4622149" y="3025499"/>
            <a:ext cx="2595023"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苦情・要望等受付処理記載簿</a:t>
            </a:r>
          </a:p>
        </p:txBody>
      </p:sp>
      <p:graphicFrame>
        <p:nvGraphicFramePr>
          <p:cNvPr id="6" name="表 5">
            <a:extLst>
              <a:ext uri="{FF2B5EF4-FFF2-40B4-BE49-F238E27FC236}">
                <a16:creationId xmlns:a16="http://schemas.microsoft.com/office/drawing/2014/main" id="{B15152B2-79AD-9BF4-BD37-604DA017FE01}"/>
              </a:ext>
            </a:extLst>
          </p:cNvPr>
          <p:cNvGraphicFramePr>
            <a:graphicFrameLocks noGrp="1"/>
          </p:cNvGraphicFramePr>
          <p:nvPr>
            <p:extLst>
              <p:ext uri="{D42A27DB-BD31-4B8C-83A1-F6EECF244321}">
                <p14:modId xmlns:p14="http://schemas.microsoft.com/office/powerpoint/2010/main" val="2121604399"/>
              </p:ext>
            </p:extLst>
          </p:nvPr>
        </p:nvGraphicFramePr>
        <p:xfrm>
          <a:off x="755650" y="3588737"/>
          <a:ext cx="6516688" cy="2819840"/>
        </p:xfrm>
        <a:graphic>
          <a:graphicData uri="http://schemas.openxmlformats.org/drawingml/2006/table">
            <a:tbl>
              <a:tblPr firstRow="1" firstCol="1" bandRow="1">
                <a:tableStyleId>{5C22544A-7EE6-4342-B048-85BDC9FD1C3A}</a:tableStyleId>
              </a:tblPr>
              <a:tblGrid>
                <a:gridCol w="2606264">
                  <a:extLst>
                    <a:ext uri="{9D8B030D-6E8A-4147-A177-3AD203B41FA5}">
                      <a16:colId xmlns:a16="http://schemas.microsoft.com/office/drawing/2014/main" val="3407357103"/>
                    </a:ext>
                  </a:extLst>
                </a:gridCol>
                <a:gridCol w="3910424">
                  <a:extLst>
                    <a:ext uri="{9D8B030D-6E8A-4147-A177-3AD203B41FA5}">
                      <a16:colId xmlns:a16="http://schemas.microsoft.com/office/drawing/2014/main" val="2446006694"/>
                    </a:ext>
                  </a:extLst>
                </a:gridCol>
              </a:tblGrid>
              <a:tr h="253236">
                <a:tc>
                  <a:txBody>
                    <a:bodyPr/>
                    <a:lstStyle/>
                    <a:p>
                      <a:pPr algn="ctr"/>
                      <a:r>
                        <a:rPr lang="ja-JP" altLang="en-US" sz="1050" kern="0" dirty="0">
                          <a:effectLst/>
                        </a:rPr>
                        <a:t>ご意見</a:t>
                      </a:r>
                      <a:r>
                        <a:rPr lang="ja-JP" sz="1050" kern="0" dirty="0">
                          <a:effectLst/>
                        </a:rPr>
                        <a:t>例</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a:effectLst/>
                        </a:rPr>
                        <a:t>解決策</a:t>
                      </a:r>
                      <a:endParaRPr lang="ja-JP" sz="10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76914653"/>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コロナ禍を理由に行事の縮小が続く</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a:t>
                      </a:r>
                      <a:r>
                        <a:rPr lang="ja-JP" altLang="en-US" sz="1050" kern="0" dirty="0">
                          <a:effectLst/>
                          <a:latin typeface="Meiryo UI" panose="020B0604030504040204" pitchFamily="34" charset="-128"/>
                          <a:ea typeface="Meiryo UI" panose="020B0604030504040204" pitchFamily="34" charset="-128"/>
                        </a:rPr>
                        <a:t>動画</a:t>
                      </a:r>
                      <a:r>
                        <a:rPr lang="ja-JP" sz="1050" kern="0" dirty="0">
                          <a:effectLst/>
                          <a:latin typeface="Meiryo UI" panose="020B0604030504040204" pitchFamily="34" charset="-128"/>
                          <a:ea typeface="Meiryo UI" panose="020B0604030504040204" pitchFamily="34" charset="-128"/>
                        </a:rPr>
                        <a:t>による行事配信を導入</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・行事を行う際の感染防止対策として以下を徹底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①参加者全員の検温チェック</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a:t>
                      </a:r>
                      <a:r>
                        <a:rPr lang="ja-JP" altLang="en-US" sz="1050" kern="0" dirty="0">
                          <a:effectLst/>
                          <a:latin typeface="Meiryo UI" panose="020B0604030504040204" pitchFamily="34" charset="-128"/>
                          <a:ea typeface="Meiryo UI" panose="020B0604030504040204" pitchFamily="34" charset="-128"/>
                        </a:rPr>
                        <a:t>距離を取り、密を防ぐ</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③クラス・学年別に時間差で行う</a:t>
                      </a:r>
                      <a:endParaRPr lang="en-US" altLang="ja-JP" sz="1050" kern="100" dirty="0">
                        <a:effectLst/>
                        <a:latin typeface="Meiryo UI" panose="020B0604030504040204" pitchFamily="34" charset="-128"/>
                        <a:ea typeface="Meiryo UI" panose="020B0604030504040204" pitchFamily="34" charset="-128"/>
                      </a:endParaRPr>
                    </a:p>
                    <a:p>
                      <a:pPr algn="l"/>
                      <a:r>
                        <a:rPr lang="en-US" altLang="ja-JP" sz="1050" kern="0" dirty="0">
                          <a:effectLst/>
                          <a:latin typeface="Meiryo UI" panose="020B0604030504040204" pitchFamily="34" charset="-128"/>
                          <a:ea typeface="Meiryo UI" panose="020B0604030504040204" pitchFamily="34" charset="-128"/>
                        </a:rPr>
                        <a:t>④</a:t>
                      </a:r>
                      <a:r>
                        <a:rPr lang="ja-JP" sz="1050" kern="0" dirty="0">
                          <a:effectLst/>
                          <a:latin typeface="Meiryo UI" panose="020B0604030504040204" pitchFamily="34" charset="-128"/>
                          <a:ea typeface="Meiryo UI" panose="020B0604030504040204" pitchFamily="34" charset="-128"/>
                        </a:rPr>
                        <a:t>保護者</a:t>
                      </a:r>
                      <a:r>
                        <a:rPr lang="ja-JP" altLang="en-US" sz="1050" kern="0" spc="50" dirty="0">
                          <a:effectLst/>
                          <a:latin typeface="+mn-ea"/>
                          <a:ea typeface="+mn-ea"/>
                          <a:cs typeface="Meiryo UI" pitchFamily="50" charset="-128"/>
                        </a:rPr>
                        <a:t>様</a:t>
                      </a:r>
                      <a:r>
                        <a:rPr lang="ja-JP" sz="1050" kern="0" dirty="0">
                          <a:effectLst/>
                          <a:latin typeface="Meiryo UI" panose="020B0604030504040204" pitchFamily="34" charset="-128"/>
                          <a:ea typeface="Meiryo UI" panose="020B0604030504040204" pitchFamily="34" charset="-128"/>
                        </a:rPr>
                        <a:t>入れ替え制、人数制限</a:t>
                      </a:r>
                      <a:endParaRPr lang="ja-JP" altLang="en-US" sz="1050" kern="0" dirty="0">
                        <a:effectLst/>
                        <a:latin typeface="Meiryo UI" panose="020B0604030504040204" pitchFamily="34" charset="-128"/>
                        <a:ea typeface="Meiryo UI" panose="020B0604030504040204" pitchFamily="34" charset="-128"/>
                      </a:endParaRPr>
                    </a:p>
                    <a:p>
                      <a:pPr marL="228600"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0985465"/>
                  </a:ext>
                </a:extLst>
              </a:tr>
              <a:tr h="1283302">
                <a:tc>
                  <a:txBody>
                    <a:bodyPr/>
                    <a:lstStyle/>
                    <a:p>
                      <a:pPr algn="ctr"/>
                      <a:r>
                        <a:rPr lang="ja-JP" sz="1050" b="0" kern="0">
                          <a:solidFill>
                            <a:schemeClr val="tx1"/>
                          </a:solidFill>
                          <a:effectLst/>
                          <a:latin typeface="Meiryo UI" panose="020B0604030504040204" pitchFamily="34" charset="-128"/>
                          <a:ea typeface="Meiryo UI" panose="020B0604030504040204" pitchFamily="34" charset="-128"/>
                        </a:rPr>
                        <a:t>園児の怪我について、再発防止を</a:t>
                      </a:r>
                      <a:endParaRPr lang="ja-JP" sz="100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1050" kern="0" dirty="0">
                          <a:effectLst/>
                          <a:latin typeface="Meiryo UI" panose="020B0604030504040204" pitchFamily="34" charset="-128"/>
                          <a:ea typeface="Meiryo UI" panose="020B0604030504040204" pitchFamily="34" charset="-128"/>
                        </a:rPr>
                        <a:t>①職員同士のコミュケーションの徹底</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・保育士の配置確認。</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②怪我が起きにくい環境を作る。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・物の配置換えや、安全マットを敷くなど保育環境を改善する。</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③保育園内でマニュアル研修や勉強会を行う。</a:t>
                      </a:r>
                      <a:endParaRPr lang="ja-JP" sz="1050" kern="100" dirty="0">
                        <a:effectLst/>
                        <a:latin typeface="Meiryo UI" panose="020B0604030504040204" pitchFamily="34" charset="-128"/>
                        <a:ea typeface="Meiryo UI" panose="020B0604030504040204" pitchFamily="34" charset="-128"/>
                      </a:endParaRPr>
                    </a:p>
                    <a:p>
                      <a:pPr algn="l"/>
                      <a:r>
                        <a:rPr lang="ja-JP" sz="1050" kern="0" dirty="0">
                          <a:effectLst/>
                          <a:latin typeface="Meiryo UI" panose="020B0604030504040204" pitchFamily="34" charset="-128"/>
                          <a:ea typeface="Meiryo UI" panose="020B0604030504040204" pitchFamily="34" charset="-128"/>
                        </a:rPr>
                        <a:t>・園外研修にも積極的に参加し、質の向上を図る</a:t>
                      </a:r>
                      <a:endParaRPr lang="ja-JP" sz="1050" kern="100" dirty="0">
                        <a:effectLst/>
                        <a:latin typeface="Meiryo UI" panose="020B0604030504040204" pitchFamily="34" charset="-128"/>
                        <a:ea typeface="Meiryo UI" panose="020B0604030504040204" pitchFamily="34" charset="-128"/>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283299"/>
                  </a:ext>
                </a:extLst>
              </a:tr>
            </a:tbl>
          </a:graphicData>
        </a:graphic>
      </p:graphicFrame>
      <p:sp>
        <p:nvSpPr>
          <p:cNvPr id="38" name="テキスト ボックス 2">
            <a:extLst>
              <a:ext uri="{FF2B5EF4-FFF2-40B4-BE49-F238E27FC236}">
                <a16:creationId xmlns:a16="http://schemas.microsoft.com/office/drawing/2014/main" id="{9868CC83-EF44-93EB-7F11-B28FC1C5101F}"/>
              </a:ext>
            </a:extLst>
          </p:cNvPr>
          <p:cNvSpPr txBox="1">
            <a:spLocks noChangeArrowheads="1"/>
          </p:cNvSpPr>
          <p:nvPr/>
        </p:nvSpPr>
        <p:spPr bwMode="auto">
          <a:xfrm>
            <a:off x="6067807" y="9767791"/>
            <a:ext cx="120453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ご意見への対応の流れ</a:t>
            </a:r>
          </a:p>
        </p:txBody>
      </p:sp>
      <p:grpSp>
        <p:nvGrpSpPr>
          <p:cNvPr id="101" name="グループ化 100">
            <a:extLst>
              <a:ext uri="{FF2B5EF4-FFF2-40B4-BE49-F238E27FC236}">
                <a16:creationId xmlns:a16="http://schemas.microsoft.com/office/drawing/2014/main" id="{59A62234-76C4-39EC-1AA0-D273AE1DB821}"/>
              </a:ext>
            </a:extLst>
          </p:cNvPr>
          <p:cNvGrpSpPr/>
          <p:nvPr/>
        </p:nvGrpSpPr>
        <p:grpSpPr>
          <a:xfrm>
            <a:off x="761130" y="6752074"/>
            <a:ext cx="6511207" cy="2979335"/>
            <a:chOff x="761130" y="7018573"/>
            <a:chExt cx="6511207" cy="2819840"/>
          </a:xfrm>
        </p:grpSpPr>
        <p:sp>
          <p:nvSpPr>
            <p:cNvPr id="65" name="正方形/長方形 64">
              <a:extLst>
                <a:ext uri="{FF2B5EF4-FFF2-40B4-BE49-F238E27FC236}">
                  <a16:creationId xmlns:a16="http://schemas.microsoft.com/office/drawing/2014/main" id="{25D6AB35-CF68-B7F8-E906-91C1FC84437D}"/>
                </a:ext>
              </a:extLst>
            </p:cNvPr>
            <p:cNvSpPr/>
            <p:nvPr/>
          </p:nvSpPr>
          <p:spPr bwMode="auto">
            <a:xfrm>
              <a:off x="2933139" y="7402547"/>
              <a:ext cx="1762807" cy="2385320"/>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4" name="正方形/長方形 13">
              <a:extLst>
                <a:ext uri="{FF2B5EF4-FFF2-40B4-BE49-F238E27FC236}">
                  <a16:creationId xmlns:a16="http://schemas.microsoft.com/office/drawing/2014/main" id="{56FAFB68-1C15-D8BE-677E-98E8B9908A94}"/>
                </a:ext>
              </a:extLst>
            </p:cNvPr>
            <p:cNvSpPr/>
            <p:nvPr/>
          </p:nvSpPr>
          <p:spPr bwMode="auto">
            <a:xfrm>
              <a:off x="1073369" y="7373912"/>
              <a:ext cx="1377808" cy="299787"/>
            </a:xfrm>
            <a:prstGeom prst="rect">
              <a:avLst/>
            </a:prstGeom>
            <a:solidFill>
              <a:schemeClr val="accent5"/>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5" name="コンテンツ プレースホルダ 1">
              <a:extLst>
                <a:ext uri="{FF2B5EF4-FFF2-40B4-BE49-F238E27FC236}">
                  <a16:creationId xmlns:a16="http://schemas.microsoft.com/office/drawing/2014/main" id="{4EEB74F8-E23A-BE7D-A614-8111A4FFB23A}"/>
                </a:ext>
              </a:extLst>
            </p:cNvPr>
            <p:cNvSpPr txBox="1">
              <a:spLocks/>
            </p:cNvSpPr>
            <p:nvPr/>
          </p:nvSpPr>
          <p:spPr>
            <a:xfrm>
              <a:off x="1495297" y="7450646"/>
              <a:ext cx="847642" cy="131085"/>
            </a:xfrm>
            <a:prstGeom prst="rect">
              <a:avLst/>
            </a:prstGeom>
          </p:spPr>
          <p:txBody>
            <a:bodyPr wrap="square" lIns="0" tIns="0" rIns="0" bIns="0">
              <a:spAutoFit/>
            </a:bodyPr>
            <a:lstStyle/>
            <a:p>
              <a:pPr algn="l" eaLnBrk="0">
                <a:spcAft>
                  <a:spcPts val="0"/>
                </a:spcAft>
                <a:defRPr/>
              </a:pPr>
              <a:r>
                <a:rPr lang="ja-JP" altLang="en-US" sz="900" b="1" kern="0" dirty="0">
                  <a:solidFill>
                    <a:schemeClr val="bg1"/>
                  </a:solidFill>
                  <a:effectLst/>
                  <a:latin typeface="+mn-ea"/>
                  <a:ea typeface="+mn-ea"/>
                  <a:cs typeface="Meiryo UI" pitchFamily="50" charset="-128"/>
                </a:rPr>
                <a:t>ご意見をいただく</a:t>
              </a:r>
              <a:endParaRPr lang="en-US" altLang="ja-JP" sz="900" kern="0" dirty="0">
                <a:solidFill>
                  <a:schemeClr val="bg1"/>
                </a:solidFill>
                <a:effectLst/>
                <a:latin typeface="+mn-ea"/>
                <a:ea typeface="+mn-ea"/>
                <a:cs typeface="Meiryo UI" pitchFamily="50" charset="-128"/>
              </a:endParaRPr>
            </a:p>
          </p:txBody>
        </p:sp>
        <p:sp>
          <p:nvSpPr>
            <p:cNvPr id="16" name="爆発 1 15">
              <a:extLst>
                <a:ext uri="{FF2B5EF4-FFF2-40B4-BE49-F238E27FC236}">
                  <a16:creationId xmlns:a16="http://schemas.microsoft.com/office/drawing/2014/main" id="{BFE070D4-09FD-28ED-627D-CC6364FD0AE6}"/>
                </a:ext>
              </a:extLst>
            </p:cNvPr>
            <p:cNvSpPr/>
            <p:nvPr/>
          </p:nvSpPr>
          <p:spPr bwMode="auto">
            <a:xfrm>
              <a:off x="1122749" y="7387476"/>
              <a:ext cx="299788" cy="299788"/>
            </a:xfrm>
            <a:prstGeom prst="irregularSeal1">
              <a:avLst/>
            </a:prstGeom>
            <a:solidFill>
              <a:schemeClr val="accent2"/>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8" name="正方形/長方形 17">
              <a:extLst>
                <a:ext uri="{FF2B5EF4-FFF2-40B4-BE49-F238E27FC236}">
                  <a16:creationId xmlns:a16="http://schemas.microsoft.com/office/drawing/2014/main" id="{28F3A4A2-C93E-AF81-8BA2-D776265146BB}"/>
                </a:ext>
              </a:extLst>
            </p:cNvPr>
            <p:cNvSpPr/>
            <p:nvPr/>
          </p:nvSpPr>
          <p:spPr bwMode="auto">
            <a:xfrm>
              <a:off x="1073367" y="7889313"/>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9" name="コンテンツ プレースホルダ 1">
              <a:extLst>
                <a:ext uri="{FF2B5EF4-FFF2-40B4-BE49-F238E27FC236}">
                  <a16:creationId xmlns:a16="http://schemas.microsoft.com/office/drawing/2014/main" id="{06E5E5DD-DBC2-F1C4-EF87-71D3C89C9A93}"/>
                </a:ext>
              </a:extLst>
            </p:cNvPr>
            <p:cNvSpPr txBox="1">
              <a:spLocks/>
            </p:cNvSpPr>
            <p:nvPr/>
          </p:nvSpPr>
          <p:spPr>
            <a:xfrm>
              <a:off x="1285144" y="7913993"/>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第一報受信</a:t>
              </a:r>
              <a:endParaRPr lang="en-US" altLang="ja-JP" sz="900" kern="0" dirty="0">
                <a:solidFill>
                  <a:schemeClr val="tx1">
                    <a:lumMod val="85000"/>
                    <a:lumOff val="15000"/>
                  </a:schemeClr>
                </a:solidFill>
                <a:effectLst/>
                <a:latin typeface="+mn-ea"/>
                <a:ea typeface="+mn-ea"/>
                <a:cs typeface="Meiryo UI" pitchFamily="50" charset="-128"/>
              </a:endParaRPr>
            </a:p>
          </p:txBody>
        </p:sp>
        <p:cxnSp>
          <p:nvCxnSpPr>
            <p:cNvPr id="20" name="直線矢印コネクタ 19">
              <a:extLst>
                <a:ext uri="{FF2B5EF4-FFF2-40B4-BE49-F238E27FC236}">
                  <a16:creationId xmlns:a16="http://schemas.microsoft.com/office/drawing/2014/main" id="{087A656D-2288-FFA6-BF0D-E49EF883D07B}"/>
                </a:ext>
              </a:extLst>
            </p:cNvPr>
            <p:cNvCxnSpPr>
              <a:cxnSpLocks/>
              <a:endCxn id="18" idx="0"/>
            </p:cNvCxnSpPr>
            <p:nvPr/>
          </p:nvCxnSpPr>
          <p:spPr bwMode="auto">
            <a:xfrm flipH="1">
              <a:off x="1759097" y="7673699"/>
              <a:ext cx="505" cy="215614"/>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29" name="正方形/長方形 28">
              <a:extLst>
                <a:ext uri="{FF2B5EF4-FFF2-40B4-BE49-F238E27FC236}">
                  <a16:creationId xmlns:a16="http://schemas.microsoft.com/office/drawing/2014/main" id="{433FF0BF-C422-2BC2-48D4-B3B8586B91EB}"/>
                </a:ext>
              </a:extLst>
            </p:cNvPr>
            <p:cNvSpPr/>
            <p:nvPr/>
          </p:nvSpPr>
          <p:spPr bwMode="auto">
            <a:xfrm>
              <a:off x="1073368"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30" name="コンテンツ プレースホルダ 1">
              <a:extLst>
                <a:ext uri="{FF2B5EF4-FFF2-40B4-BE49-F238E27FC236}">
                  <a16:creationId xmlns:a16="http://schemas.microsoft.com/office/drawing/2014/main" id="{66142C21-55BA-9CA9-7F3A-41E6FAC69182}"/>
                </a:ext>
              </a:extLst>
            </p:cNvPr>
            <p:cNvSpPr txBox="1">
              <a:spLocks/>
            </p:cNvSpPr>
            <p:nvPr/>
          </p:nvSpPr>
          <p:spPr>
            <a:xfrm>
              <a:off x="1068007"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35" name="直線矢印コネクタ 34">
              <a:extLst>
                <a:ext uri="{FF2B5EF4-FFF2-40B4-BE49-F238E27FC236}">
                  <a16:creationId xmlns:a16="http://schemas.microsoft.com/office/drawing/2014/main" id="{E0B2B20B-0487-BA50-F99A-4C5D86875D30}"/>
                </a:ext>
              </a:extLst>
            </p:cNvPr>
            <p:cNvCxnSpPr>
              <a:cxnSpLocks/>
              <a:stCxn id="18" idx="2"/>
              <a:endCxn id="43" idx="0"/>
            </p:cNvCxnSpPr>
            <p:nvPr/>
          </p:nvCxnSpPr>
          <p:spPr bwMode="auto">
            <a:xfrm>
              <a:off x="1759097" y="8079583"/>
              <a:ext cx="0" cy="29289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37" name="直線矢印コネクタ 36">
              <a:extLst>
                <a:ext uri="{FF2B5EF4-FFF2-40B4-BE49-F238E27FC236}">
                  <a16:creationId xmlns:a16="http://schemas.microsoft.com/office/drawing/2014/main" id="{C5DBF107-266B-73FC-C61A-0ECDF555AD2A}"/>
                </a:ext>
              </a:extLst>
            </p:cNvPr>
            <p:cNvCxnSpPr>
              <a:cxnSpLocks/>
              <a:stCxn id="43" idx="2"/>
              <a:endCxn id="47" idx="0"/>
            </p:cNvCxnSpPr>
            <p:nvPr/>
          </p:nvCxnSpPr>
          <p:spPr bwMode="auto">
            <a:xfrm>
              <a:off x="1759097" y="8562745"/>
              <a:ext cx="0" cy="507887"/>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コンテンツ プレースホルダ 1">
              <a:extLst>
                <a:ext uri="{FF2B5EF4-FFF2-40B4-BE49-F238E27FC236}">
                  <a16:creationId xmlns:a16="http://schemas.microsoft.com/office/drawing/2014/main" id="{9CB42D59-783A-085F-A5A0-1796AE0FA62B}"/>
                </a:ext>
              </a:extLst>
            </p:cNvPr>
            <p:cNvSpPr txBox="1">
              <a:spLocks/>
            </p:cNvSpPr>
            <p:nvPr/>
          </p:nvSpPr>
          <p:spPr>
            <a:xfrm>
              <a:off x="1068007" y="7175280"/>
              <a:ext cx="1368470"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ご意見への対応推移</a:t>
              </a:r>
              <a:r>
                <a:rPr lang="en-US" altLang="ja-JP" sz="1000" b="1" kern="0" dirty="0">
                  <a:effectLst/>
                  <a:latin typeface="+mn-ea"/>
                  <a:ea typeface="+mn-ea"/>
                  <a:cs typeface="Meiryo UI" pitchFamily="50" charset="-128"/>
                </a:rPr>
                <a:t>】</a:t>
              </a:r>
            </a:p>
          </p:txBody>
        </p:sp>
        <p:sp>
          <p:nvSpPr>
            <p:cNvPr id="42" name="コンテンツ プレースホルダ 1">
              <a:extLst>
                <a:ext uri="{FF2B5EF4-FFF2-40B4-BE49-F238E27FC236}">
                  <a16:creationId xmlns:a16="http://schemas.microsoft.com/office/drawing/2014/main" id="{B58278DA-B7A7-DDA3-1E4B-2B2249BA8812}"/>
                </a:ext>
              </a:extLst>
            </p:cNvPr>
            <p:cNvSpPr txBox="1">
              <a:spLocks/>
            </p:cNvSpPr>
            <p:nvPr/>
          </p:nvSpPr>
          <p:spPr>
            <a:xfrm>
              <a:off x="1834666" y="8137689"/>
              <a:ext cx="1355378" cy="1384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メモを取る</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3" name="正方形/長方形 42">
              <a:extLst>
                <a:ext uri="{FF2B5EF4-FFF2-40B4-BE49-F238E27FC236}">
                  <a16:creationId xmlns:a16="http://schemas.microsoft.com/office/drawing/2014/main" id="{2E04EF9E-6DB0-5EF3-F2C4-BBC0A38B5500}"/>
                </a:ext>
              </a:extLst>
            </p:cNvPr>
            <p:cNvSpPr/>
            <p:nvPr/>
          </p:nvSpPr>
          <p:spPr bwMode="auto">
            <a:xfrm>
              <a:off x="1073367" y="8372475"/>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4" name="コンテンツ プレースホルダ 1">
              <a:extLst>
                <a:ext uri="{FF2B5EF4-FFF2-40B4-BE49-F238E27FC236}">
                  <a16:creationId xmlns:a16="http://schemas.microsoft.com/office/drawing/2014/main" id="{BE592468-85E5-D90C-564E-0818D441ED27}"/>
                </a:ext>
              </a:extLst>
            </p:cNvPr>
            <p:cNvSpPr txBox="1">
              <a:spLocks/>
            </p:cNvSpPr>
            <p:nvPr/>
          </p:nvSpPr>
          <p:spPr>
            <a:xfrm>
              <a:off x="1285144" y="8397155"/>
              <a:ext cx="963990" cy="131085"/>
            </a:xfrm>
            <a:prstGeom prst="rect">
              <a:avLst/>
            </a:prstGeom>
          </p:spPr>
          <p:txBody>
            <a:bodyPr wrap="square" lIns="0" tIns="0" rIns="0" bIns="0">
              <a:spAutoFit/>
            </a:bodyPr>
            <a:lstStyle/>
            <a:p>
              <a:pPr eaLnBrk="0">
                <a:spcAft>
                  <a:spcPts val="0"/>
                </a:spcAft>
                <a:defRPr/>
              </a:pPr>
              <a:r>
                <a:rPr lang="ja-JP" altLang="en-US" sz="900" b="1" kern="0" dirty="0">
                  <a:solidFill>
                    <a:schemeClr val="tx1">
                      <a:lumMod val="85000"/>
                      <a:lumOff val="15000"/>
                    </a:schemeClr>
                  </a:solidFill>
                  <a:effectLst/>
                  <a:latin typeface="+mn-ea"/>
                  <a:ea typeface="+mn-ea"/>
                  <a:cs typeface="Meiryo UI" pitchFamily="50" charset="-128"/>
                </a:rPr>
                <a:t>記録簿の作成</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5" name="コンテンツ プレースホルダ 1">
              <a:extLst>
                <a:ext uri="{FF2B5EF4-FFF2-40B4-BE49-F238E27FC236}">
                  <a16:creationId xmlns:a16="http://schemas.microsoft.com/office/drawing/2014/main" id="{C274BD15-9E3A-3B59-DF33-5A17B9E38C3F}"/>
                </a:ext>
              </a:extLst>
            </p:cNvPr>
            <p:cNvSpPr txBox="1">
              <a:spLocks/>
            </p:cNvSpPr>
            <p:nvPr/>
          </p:nvSpPr>
          <p:spPr>
            <a:xfrm>
              <a:off x="1834666" y="8678189"/>
              <a:ext cx="1355378" cy="276999"/>
            </a:xfrm>
            <a:prstGeom prst="rect">
              <a:avLst/>
            </a:prstGeom>
          </p:spPr>
          <p:txBody>
            <a:bodyPr wrap="square" lIns="0" tIns="0" rIns="0" bIns="0">
              <a:spAutoFit/>
            </a:bodyPr>
            <a:lstStyle/>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上司へ報告</a:t>
              </a:r>
              <a:endParaRPr lang="en-US" altLang="ja-JP" sz="900" kern="0" dirty="0">
                <a:solidFill>
                  <a:schemeClr val="tx1">
                    <a:lumMod val="85000"/>
                    <a:lumOff val="15000"/>
                  </a:schemeClr>
                </a:solidFill>
                <a:effectLst/>
                <a:latin typeface="+mn-ea"/>
                <a:ea typeface="+mn-ea"/>
                <a:cs typeface="Meiryo UI" pitchFamily="50" charset="-128"/>
              </a:endParaRPr>
            </a:p>
            <a:p>
              <a:pPr marL="92075" indent="-92075" algn="l" eaLnBrk="0">
                <a:spcAft>
                  <a:spcPts val="0"/>
                </a:spcAft>
                <a:buFont typeface="Arial" panose="020B0604020202020204" pitchFamily="34" charset="0"/>
                <a:buChar char="•"/>
                <a:defRPr/>
              </a:pPr>
              <a:r>
                <a:rPr lang="ja-JP" altLang="en-US" sz="900" kern="0">
                  <a:solidFill>
                    <a:schemeClr val="tx1">
                      <a:lumMod val="85000"/>
                      <a:lumOff val="15000"/>
                    </a:schemeClr>
                  </a:solidFill>
                  <a:effectLst/>
                  <a:latin typeface="+mn-ea"/>
                  <a:ea typeface="+mn-ea"/>
                  <a:cs typeface="Meiryo UI" pitchFamily="50" charset="-128"/>
                </a:rPr>
                <a:t>関連部署との連携</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47" name="正方形/長方形 46">
              <a:extLst>
                <a:ext uri="{FF2B5EF4-FFF2-40B4-BE49-F238E27FC236}">
                  <a16:creationId xmlns:a16="http://schemas.microsoft.com/office/drawing/2014/main" id="{86ABC445-65E7-6F9E-A0A9-EBC8D91F028C}"/>
                </a:ext>
              </a:extLst>
            </p:cNvPr>
            <p:cNvSpPr/>
            <p:nvPr/>
          </p:nvSpPr>
          <p:spPr bwMode="auto">
            <a:xfrm>
              <a:off x="1073367" y="9070632"/>
              <a:ext cx="1371459" cy="190270"/>
            </a:xfrm>
            <a:prstGeom prst="rect">
              <a:avLst/>
            </a:prstGeom>
            <a:solidFill>
              <a:schemeClr val="tx2">
                <a:lumMod val="20000"/>
                <a:lumOff val="8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8" name="コンテンツ プレースホルダ 1">
              <a:extLst>
                <a:ext uri="{FF2B5EF4-FFF2-40B4-BE49-F238E27FC236}">
                  <a16:creationId xmlns:a16="http://schemas.microsoft.com/office/drawing/2014/main" id="{08520D3E-6991-E956-3105-DB56F8C42180}"/>
                </a:ext>
              </a:extLst>
            </p:cNvPr>
            <p:cNvSpPr txBox="1">
              <a:spLocks/>
            </p:cNvSpPr>
            <p:nvPr/>
          </p:nvSpPr>
          <p:spPr>
            <a:xfrm>
              <a:off x="1285144" y="9095312"/>
              <a:ext cx="963990"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51" name="正方形/長方形 50">
              <a:extLst>
                <a:ext uri="{FF2B5EF4-FFF2-40B4-BE49-F238E27FC236}">
                  <a16:creationId xmlns:a16="http://schemas.microsoft.com/office/drawing/2014/main" id="{1E9F4AEF-BC64-4980-ECE0-CD99DD5C8ADD}"/>
                </a:ext>
              </a:extLst>
            </p:cNvPr>
            <p:cNvSpPr/>
            <p:nvPr/>
          </p:nvSpPr>
          <p:spPr bwMode="auto">
            <a:xfrm>
              <a:off x="1815703" y="9504110"/>
              <a:ext cx="626136" cy="211203"/>
            </a:xfrm>
            <a:prstGeom prst="rect">
              <a:avLst/>
            </a:prstGeom>
            <a:solidFill>
              <a:schemeClr val="accent2">
                <a:lumMod val="9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2" name="コンテンツ プレースホルダ 1">
              <a:extLst>
                <a:ext uri="{FF2B5EF4-FFF2-40B4-BE49-F238E27FC236}">
                  <a16:creationId xmlns:a16="http://schemas.microsoft.com/office/drawing/2014/main" id="{5CADB9CC-2A34-C6CD-D92A-1BE98B93F79E}"/>
                </a:ext>
              </a:extLst>
            </p:cNvPr>
            <p:cNvSpPr txBox="1">
              <a:spLocks/>
            </p:cNvSpPr>
            <p:nvPr/>
          </p:nvSpPr>
          <p:spPr>
            <a:xfrm>
              <a:off x="1810342" y="9538512"/>
              <a:ext cx="626135" cy="138499"/>
            </a:xfrm>
            <a:prstGeom prst="rect">
              <a:avLst/>
            </a:prstGeom>
          </p:spPr>
          <p:txBody>
            <a:bodyPr wrap="square" lIns="0" tIns="0" rIns="0" bIns="0">
              <a:spAutoFit/>
            </a:bodyPr>
            <a:lstStyle/>
            <a:p>
              <a:pPr eaLnBrk="0">
                <a:spcAft>
                  <a:spcPts val="0"/>
                </a:spcAft>
                <a:defRPr/>
              </a:pPr>
              <a:r>
                <a:rPr lang="ja-JP" altLang="en-US" sz="900" b="1" kern="0">
                  <a:solidFill>
                    <a:schemeClr val="tx1">
                      <a:lumMod val="85000"/>
                      <a:lumOff val="15000"/>
                    </a:schemeClr>
                  </a:solidFill>
                  <a:effectLst/>
                  <a:latin typeface="+mn-ea"/>
                  <a:ea typeface="+mn-ea"/>
                  <a:cs typeface="Meiryo UI" pitchFamily="50" charset="-128"/>
                </a:rPr>
                <a:t>不満足</a:t>
              </a:r>
              <a:endParaRPr lang="en-US" altLang="ja-JP" sz="900" b="1" kern="0" dirty="0">
                <a:solidFill>
                  <a:schemeClr val="tx1">
                    <a:lumMod val="85000"/>
                    <a:lumOff val="15000"/>
                  </a:schemeClr>
                </a:solidFill>
                <a:effectLst/>
                <a:latin typeface="+mn-ea"/>
                <a:ea typeface="+mn-ea"/>
                <a:cs typeface="Meiryo UI" pitchFamily="50" charset="-128"/>
              </a:endParaRPr>
            </a:p>
          </p:txBody>
        </p:sp>
        <p:cxnSp>
          <p:nvCxnSpPr>
            <p:cNvPr id="53" name="直線矢印コネクタ 52">
              <a:extLst>
                <a:ext uri="{FF2B5EF4-FFF2-40B4-BE49-F238E27FC236}">
                  <a16:creationId xmlns:a16="http://schemas.microsoft.com/office/drawing/2014/main" id="{3B8496B6-B836-438B-9392-D30B5D125101}"/>
                </a:ext>
              </a:extLst>
            </p:cNvPr>
            <p:cNvCxnSpPr>
              <a:cxnSpLocks/>
            </p:cNvCxnSpPr>
            <p:nvPr/>
          </p:nvCxnSpPr>
          <p:spPr bwMode="auto">
            <a:xfrm>
              <a:off x="1375204"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5" name="直線矢印コネクタ 54">
              <a:extLst>
                <a:ext uri="{FF2B5EF4-FFF2-40B4-BE49-F238E27FC236}">
                  <a16:creationId xmlns:a16="http://schemas.microsoft.com/office/drawing/2014/main" id="{CD3A4B36-7A60-0425-BFDA-12C31D8BCCA6}"/>
                </a:ext>
              </a:extLst>
            </p:cNvPr>
            <p:cNvCxnSpPr>
              <a:cxnSpLocks/>
            </p:cNvCxnSpPr>
            <p:nvPr/>
          </p:nvCxnSpPr>
          <p:spPr bwMode="auto">
            <a:xfrm>
              <a:off x="2114878" y="9260902"/>
              <a:ext cx="0" cy="23022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61" name="コンテンツ プレースホルダ 1">
              <a:extLst>
                <a:ext uri="{FF2B5EF4-FFF2-40B4-BE49-F238E27FC236}">
                  <a16:creationId xmlns:a16="http://schemas.microsoft.com/office/drawing/2014/main" id="{D31C58C5-CF47-29F9-C075-71E24BE030C0}"/>
                </a:ext>
              </a:extLst>
            </p:cNvPr>
            <p:cNvSpPr txBox="1">
              <a:spLocks/>
            </p:cNvSpPr>
            <p:nvPr/>
          </p:nvSpPr>
          <p:spPr>
            <a:xfrm>
              <a:off x="2933140" y="7175280"/>
              <a:ext cx="1288649"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対応票</a:t>
              </a:r>
              <a:r>
                <a:rPr lang="en-US" altLang="ja-JP" sz="1000" b="1" kern="0" dirty="0">
                  <a:effectLst/>
                  <a:latin typeface="+mn-ea"/>
                  <a:ea typeface="+mn-ea"/>
                  <a:cs typeface="Meiryo UI" pitchFamily="50" charset="-128"/>
                </a:rPr>
                <a:t>】</a:t>
              </a:r>
            </a:p>
          </p:txBody>
        </p:sp>
        <p:sp>
          <p:nvSpPr>
            <p:cNvPr id="62" name="コンテンツ プレースホルダ 1">
              <a:extLst>
                <a:ext uri="{FF2B5EF4-FFF2-40B4-BE49-F238E27FC236}">
                  <a16:creationId xmlns:a16="http://schemas.microsoft.com/office/drawing/2014/main" id="{14C752E6-D37D-FC95-4047-016A03C923CF}"/>
                </a:ext>
              </a:extLst>
            </p:cNvPr>
            <p:cNvSpPr txBox="1">
              <a:spLocks/>
            </p:cNvSpPr>
            <p:nvPr/>
          </p:nvSpPr>
          <p:spPr>
            <a:xfrm>
              <a:off x="3244316" y="7504481"/>
              <a:ext cx="1355378" cy="655425"/>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ご意見が発生した要因</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保育園名</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経緯</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状況</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dirty="0">
                  <a:solidFill>
                    <a:schemeClr val="tx1">
                      <a:lumMod val="85000"/>
                      <a:lumOff val="15000"/>
                    </a:schemeClr>
                  </a:solidFill>
                  <a:effectLst/>
                  <a:latin typeface="+mn-ea"/>
                  <a:ea typeface="+mn-ea"/>
                  <a:cs typeface="Meiryo UI" pitchFamily="50" charset="-128"/>
                </a:rPr>
                <a:t>その他</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3" name="コンテンツ プレースホルダ 1">
              <a:extLst>
                <a:ext uri="{FF2B5EF4-FFF2-40B4-BE49-F238E27FC236}">
                  <a16:creationId xmlns:a16="http://schemas.microsoft.com/office/drawing/2014/main" id="{E5C76CF4-DFB3-415D-619F-5B995AB6109F}"/>
                </a:ext>
              </a:extLst>
            </p:cNvPr>
            <p:cNvSpPr txBox="1">
              <a:spLocks/>
            </p:cNvSpPr>
            <p:nvPr/>
          </p:nvSpPr>
          <p:spPr>
            <a:xfrm>
              <a:off x="3244316" y="8211067"/>
              <a:ext cx="1355378" cy="262170"/>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保護者様のニーズ</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ケーススタディ</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4" name="コンテンツ プレースホルダ 1">
              <a:extLst>
                <a:ext uri="{FF2B5EF4-FFF2-40B4-BE49-F238E27FC236}">
                  <a16:creationId xmlns:a16="http://schemas.microsoft.com/office/drawing/2014/main" id="{785B96AA-3EF3-DAD8-99B6-CEB37D809606}"/>
                </a:ext>
              </a:extLst>
            </p:cNvPr>
            <p:cNvSpPr txBox="1">
              <a:spLocks/>
            </p:cNvSpPr>
            <p:nvPr/>
          </p:nvSpPr>
          <p:spPr>
            <a:xfrm>
              <a:off x="3244316" y="8553688"/>
              <a:ext cx="1355378" cy="553998"/>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a:solidFill>
                    <a:schemeClr val="tx1">
                      <a:lumMod val="85000"/>
                      <a:lumOff val="15000"/>
                    </a:schemeClr>
                  </a:solidFill>
                  <a:effectLst/>
                  <a:latin typeface="+mn-ea"/>
                  <a:ea typeface="+mn-ea"/>
                  <a:cs typeface="Meiryo UI" pitchFamily="50" charset="-128"/>
                </a:rPr>
                <a:t>対応行動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a:solidFill>
                    <a:schemeClr val="tx1">
                      <a:lumMod val="85000"/>
                      <a:lumOff val="15000"/>
                    </a:schemeClr>
                  </a:solidFill>
                  <a:effectLst/>
                  <a:latin typeface="+mn-ea"/>
                  <a:ea typeface="+mn-ea"/>
                  <a:cs typeface="Meiryo UI" pitchFamily="50" charset="-128"/>
                </a:rPr>
                <a:t>対応のポイント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a:p>
              <a:pPr marL="355600" lvl="1" indent="-133350" algn="l" eaLnBrk="0">
                <a:spcAft>
                  <a:spcPts val="0"/>
                </a:spcAft>
                <a:buFont typeface="+mj-lt"/>
                <a:buAutoNum type="arabicPeriod"/>
                <a:defRPr/>
              </a:pPr>
              <a:r>
                <a:rPr lang="ja-JP" altLang="en-US" sz="900" kern="0">
                  <a:solidFill>
                    <a:schemeClr val="tx1">
                      <a:lumMod val="85000"/>
                      <a:lumOff val="15000"/>
                    </a:schemeClr>
                  </a:solidFill>
                  <a:effectLst/>
                  <a:latin typeface="+mn-ea"/>
                  <a:ea typeface="+mn-ea"/>
                  <a:cs typeface="Meiryo UI" pitchFamily="50" charset="-128"/>
                </a:rPr>
                <a:t>不満のポイント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6" name="正方形/長方形 65">
              <a:extLst>
                <a:ext uri="{FF2B5EF4-FFF2-40B4-BE49-F238E27FC236}">
                  <a16:creationId xmlns:a16="http://schemas.microsoft.com/office/drawing/2014/main" id="{B3BC7A56-9649-F202-D6B8-462582D8A6A2}"/>
                </a:ext>
              </a:extLst>
            </p:cNvPr>
            <p:cNvSpPr/>
            <p:nvPr/>
          </p:nvSpPr>
          <p:spPr bwMode="auto">
            <a:xfrm>
              <a:off x="3029391" y="8535947"/>
              <a:ext cx="1570304" cy="1175661"/>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67" name="コンテンツ プレースホルダ 1">
              <a:extLst>
                <a:ext uri="{FF2B5EF4-FFF2-40B4-BE49-F238E27FC236}">
                  <a16:creationId xmlns:a16="http://schemas.microsoft.com/office/drawing/2014/main" id="{BF4CD041-0E72-0AFE-82B9-1EF0DCE3A362}"/>
                </a:ext>
              </a:extLst>
            </p:cNvPr>
            <p:cNvSpPr txBox="1">
              <a:spLocks/>
            </p:cNvSpPr>
            <p:nvPr/>
          </p:nvSpPr>
          <p:spPr>
            <a:xfrm>
              <a:off x="3149491" y="9208377"/>
              <a:ext cx="1330102" cy="138499"/>
            </a:xfrm>
            <a:prstGeom prst="rect">
              <a:avLst/>
            </a:prstGeom>
            <a:solidFill>
              <a:schemeClr val="accent6"/>
            </a:solidFill>
          </p:spPr>
          <p:txBody>
            <a:bodyPr wrap="square" lIns="0" tIns="0" rIns="0" bIns="0">
              <a:spAutoFit/>
            </a:bodyPr>
            <a:lstStyle/>
            <a:p>
              <a:pPr eaLnBrk="0">
                <a:spcAft>
                  <a:spcPts val="0"/>
                </a:spcAft>
                <a:defRPr/>
              </a:pPr>
              <a:r>
                <a:rPr lang="ja-JP" altLang="en-US" sz="900" b="1" kern="0">
                  <a:solidFill>
                    <a:schemeClr val="bg1"/>
                  </a:solidFill>
                  <a:effectLst/>
                  <a:latin typeface="+mn-ea"/>
                  <a:ea typeface="+mn-ea"/>
                  <a:cs typeface="Meiryo UI" pitchFamily="50" charset="-128"/>
                </a:rPr>
                <a:t>再対応行動</a:t>
              </a:r>
              <a:endParaRPr lang="en-US" altLang="ja-JP" sz="900" kern="0" dirty="0">
                <a:solidFill>
                  <a:schemeClr val="bg1"/>
                </a:solidFill>
                <a:effectLst/>
                <a:latin typeface="+mn-ea"/>
                <a:ea typeface="+mn-ea"/>
                <a:cs typeface="Meiryo UI" pitchFamily="50" charset="-128"/>
              </a:endParaRPr>
            </a:p>
          </p:txBody>
        </p:sp>
        <p:sp>
          <p:nvSpPr>
            <p:cNvPr id="68" name="コンテンツ プレースホルダ 1">
              <a:extLst>
                <a:ext uri="{FF2B5EF4-FFF2-40B4-BE49-F238E27FC236}">
                  <a16:creationId xmlns:a16="http://schemas.microsoft.com/office/drawing/2014/main" id="{34072044-E49D-B82D-8645-E3818C83587E}"/>
                </a:ext>
              </a:extLst>
            </p:cNvPr>
            <p:cNvSpPr txBox="1">
              <a:spLocks/>
            </p:cNvSpPr>
            <p:nvPr/>
          </p:nvSpPr>
          <p:spPr>
            <a:xfrm>
              <a:off x="3217262" y="9380556"/>
              <a:ext cx="1355378" cy="276999"/>
            </a:xfrm>
            <a:prstGeom prst="rect">
              <a:avLst/>
            </a:prstGeom>
          </p:spPr>
          <p:txBody>
            <a:bodyPr wrap="square" lIns="0" tIns="0" rIns="0" bIns="0">
              <a:spAutoFit/>
            </a:bodyPr>
            <a:lstStyle/>
            <a:p>
              <a:pPr algn="l" eaLnBrk="0">
                <a:spcAft>
                  <a:spcPts val="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a:solidFill>
                    <a:schemeClr val="tx1">
                      <a:lumMod val="85000"/>
                      <a:lumOff val="15000"/>
                    </a:schemeClr>
                  </a:solidFill>
                  <a:effectLst/>
                  <a:latin typeface="+mn-ea"/>
                  <a:ea typeface="+mn-ea"/>
                  <a:cs typeface="Meiryo UI" pitchFamily="50" charset="-128"/>
                </a:rPr>
                <a:t>再対応したポイント</a:t>
              </a:r>
              <a:endParaRPr lang="en-US" altLang="ja-JP" sz="900" b="1" kern="0" dirty="0">
                <a:solidFill>
                  <a:schemeClr val="tx1">
                    <a:lumMod val="85000"/>
                    <a:lumOff val="15000"/>
                  </a:schemeClr>
                </a:solidFill>
                <a:effectLst/>
                <a:latin typeface="+mn-ea"/>
                <a:ea typeface="+mn-ea"/>
                <a:cs typeface="Meiryo UI" pitchFamily="50" charset="-128"/>
              </a:endParaRPr>
            </a:p>
            <a:p>
              <a:pPr marL="222250" lvl="1" algn="l" eaLnBrk="0">
                <a:spcAft>
                  <a:spcPts val="0"/>
                </a:spcAft>
                <a:defRPr/>
              </a:pPr>
              <a:r>
                <a:rPr lang="ja-JP" altLang="en-US" sz="900" kern="0">
                  <a:solidFill>
                    <a:schemeClr val="tx1">
                      <a:lumMod val="85000"/>
                      <a:lumOff val="15000"/>
                    </a:schemeClr>
                  </a:solidFill>
                  <a:effectLst/>
                  <a:latin typeface="+mn-ea"/>
                  <a:ea typeface="+mn-ea"/>
                  <a:cs typeface="Meiryo UI" pitchFamily="50" charset="-128"/>
                </a:rPr>
                <a:t>・満足したポイント</a:t>
              </a:r>
              <a:endParaRPr lang="en-US" altLang="ja-JP" sz="900" kern="0" dirty="0">
                <a:solidFill>
                  <a:schemeClr val="tx1">
                    <a:lumMod val="85000"/>
                    <a:lumOff val="15000"/>
                  </a:schemeClr>
                </a:solidFill>
                <a:effectLst/>
                <a:latin typeface="+mn-ea"/>
                <a:ea typeface="+mn-ea"/>
                <a:cs typeface="Meiryo UI" pitchFamily="50" charset="-128"/>
              </a:endParaRPr>
            </a:p>
          </p:txBody>
        </p:sp>
        <p:sp>
          <p:nvSpPr>
            <p:cNvPr id="69" name="三角形 68">
              <a:extLst>
                <a:ext uri="{FF2B5EF4-FFF2-40B4-BE49-F238E27FC236}">
                  <a16:creationId xmlns:a16="http://schemas.microsoft.com/office/drawing/2014/main" id="{06DA52A1-268B-E6C7-A599-A497CE3D982F}"/>
                </a:ext>
              </a:extLst>
            </p:cNvPr>
            <p:cNvSpPr/>
            <p:nvPr/>
          </p:nvSpPr>
          <p:spPr bwMode="auto">
            <a:xfrm rot="10800000">
              <a:off x="3704580" y="9114111"/>
              <a:ext cx="156909" cy="87841"/>
            </a:xfrm>
            <a:prstGeom prst="triangle">
              <a:avLst/>
            </a:prstGeom>
            <a:solidFill>
              <a:schemeClr val="bg1">
                <a:lumMod val="6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70" name="直線矢印コネクタ 69">
              <a:extLst>
                <a:ext uri="{FF2B5EF4-FFF2-40B4-BE49-F238E27FC236}">
                  <a16:creationId xmlns:a16="http://schemas.microsoft.com/office/drawing/2014/main" id="{91706BC6-A2E1-D1CF-1FB3-5BDFC3C9F093}"/>
                </a:ext>
              </a:extLst>
            </p:cNvPr>
            <p:cNvCxnSpPr>
              <a:cxnSpLocks/>
            </p:cNvCxnSpPr>
            <p:nvPr/>
          </p:nvCxnSpPr>
          <p:spPr bwMode="auto">
            <a:xfrm>
              <a:off x="2436477" y="8466404"/>
              <a:ext cx="496662"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76" name="正方形/長方形 75">
              <a:extLst>
                <a:ext uri="{FF2B5EF4-FFF2-40B4-BE49-F238E27FC236}">
                  <a16:creationId xmlns:a16="http://schemas.microsoft.com/office/drawing/2014/main" id="{70A0E7AC-E2F8-C62B-3B9C-0B293543A550}"/>
                </a:ext>
              </a:extLst>
            </p:cNvPr>
            <p:cNvSpPr/>
            <p:nvPr/>
          </p:nvSpPr>
          <p:spPr bwMode="auto">
            <a:xfrm>
              <a:off x="5186403" y="8079583"/>
              <a:ext cx="1762807" cy="170828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コンテンツ プレースホルダ 1">
              <a:extLst>
                <a:ext uri="{FF2B5EF4-FFF2-40B4-BE49-F238E27FC236}">
                  <a16:creationId xmlns:a16="http://schemas.microsoft.com/office/drawing/2014/main" id="{9318F2F4-5A47-EAC9-DF55-66A385E8F4D7}"/>
                </a:ext>
              </a:extLst>
            </p:cNvPr>
            <p:cNvSpPr txBox="1">
              <a:spLocks/>
            </p:cNvSpPr>
            <p:nvPr/>
          </p:nvSpPr>
          <p:spPr>
            <a:xfrm>
              <a:off x="4910872" y="7889313"/>
              <a:ext cx="2292668" cy="145650"/>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ご意見への対応・改善・模範</a:t>
              </a:r>
              <a:r>
                <a:rPr lang="ja-JP" altLang="en-US" sz="900" b="1" kern="0" dirty="0">
                  <a:effectLst/>
                  <a:latin typeface="+mn-ea"/>
                  <a:ea typeface="+mn-ea"/>
                  <a:cs typeface="Meiryo UI" pitchFamily="50" charset="-128"/>
                </a:rPr>
                <a:t>（レポート）</a:t>
              </a:r>
              <a:r>
                <a:rPr lang="en-US" altLang="ja-JP" sz="1000" b="1" kern="0" dirty="0">
                  <a:effectLst/>
                  <a:latin typeface="+mn-ea"/>
                  <a:ea typeface="+mn-ea"/>
                  <a:cs typeface="Meiryo UI" pitchFamily="50" charset="-128"/>
                </a:rPr>
                <a:t>】</a:t>
              </a:r>
            </a:p>
          </p:txBody>
        </p:sp>
        <p:sp>
          <p:nvSpPr>
            <p:cNvPr id="78" name="コンテンツ プレースホルダ 1">
              <a:extLst>
                <a:ext uri="{FF2B5EF4-FFF2-40B4-BE49-F238E27FC236}">
                  <a16:creationId xmlns:a16="http://schemas.microsoft.com/office/drawing/2014/main" id="{89E0EE62-9A28-5B97-3A84-1120015AE51A}"/>
                </a:ext>
              </a:extLst>
            </p:cNvPr>
            <p:cNvSpPr txBox="1">
              <a:spLocks/>
            </p:cNvSpPr>
            <p:nvPr/>
          </p:nvSpPr>
          <p:spPr>
            <a:xfrm>
              <a:off x="5566233" y="8266332"/>
              <a:ext cx="1355378" cy="1354546"/>
            </a:xfrm>
            <a:prstGeom prst="rect">
              <a:avLst/>
            </a:prstGeom>
          </p:spPr>
          <p:txBody>
            <a:bodyPr wrap="square" lIns="0" tIns="0" rIns="0" bIns="0">
              <a:spAutoFit/>
            </a:bodyPr>
            <a:lstStyle/>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①</a:t>
              </a:r>
              <a:r>
                <a:rPr lang="ja-JP" altLang="en-US" sz="900" b="1" kern="0" dirty="0">
                  <a:solidFill>
                    <a:schemeClr val="tx1">
                      <a:lumMod val="85000"/>
                      <a:lumOff val="15000"/>
                    </a:schemeClr>
                  </a:solidFill>
                  <a:effectLst/>
                  <a:latin typeface="+mn-ea"/>
                  <a:ea typeface="+mn-ea"/>
                  <a:cs typeface="Meiryo UI" pitchFamily="50" charset="-128"/>
                </a:rPr>
                <a:t>対応のタイミング</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②</a:t>
              </a:r>
              <a:r>
                <a:rPr lang="ja-JP" altLang="en-US" sz="900" b="1" kern="0" dirty="0">
                  <a:solidFill>
                    <a:schemeClr val="tx1">
                      <a:lumMod val="85000"/>
                      <a:lumOff val="15000"/>
                    </a:schemeClr>
                  </a:solidFill>
                  <a:effectLst/>
                  <a:latin typeface="+mn-ea"/>
                  <a:ea typeface="+mn-ea"/>
                  <a:cs typeface="Meiryo UI" pitchFamily="50" charset="-128"/>
                </a:rPr>
                <a:t>対応者</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③</a:t>
              </a:r>
              <a:r>
                <a:rPr lang="ja-JP" altLang="en-US" sz="900" b="1" kern="0" dirty="0">
                  <a:solidFill>
                    <a:schemeClr val="tx1">
                      <a:lumMod val="85000"/>
                      <a:lumOff val="15000"/>
                    </a:schemeClr>
                  </a:solidFill>
                  <a:effectLst/>
                  <a:latin typeface="+mn-ea"/>
                  <a:ea typeface="+mn-ea"/>
                  <a:cs typeface="Meiryo UI" pitchFamily="50" charset="-128"/>
                </a:rPr>
                <a:t>言動</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④</a:t>
              </a:r>
              <a:r>
                <a:rPr lang="ja-JP" altLang="en-US" sz="900" b="1" kern="0" dirty="0">
                  <a:solidFill>
                    <a:schemeClr val="tx1">
                      <a:lumMod val="85000"/>
                      <a:lumOff val="15000"/>
                    </a:schemeClr>
                  </a:solidFill>
                  <a:effectLst/>
                  <a:latin typeface="+mn-ea"/>
                  <a:ea typeface="+mn-ea"/>
                  <a:cs typeface="Meiryo UI" pitchFamily="50" charset="-128"/>
                </a:rPr>
                <a:t>条件</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⑤</a:t>
              </a:r>
              <a:r>
                <a:rPr lang="ja-JP" altLang="en-US" sz="900" b="1" kern="0" dirty="0">
                  <a:solidFill>
                    <a:schemeClr val="tx1">
                      <a:lumMod val="85000"/>
                      <a:lumOff val="15000"/>
                    </a:schemeClr>
                  </a:solidFill>
                  <a:effectLst/>
                  <a:latin typeface="+mn-ea"/>
                  <a:ea typeface="+mn-ea"/>
                  <a:cs typeface="Meiryo UI" pitchFamily="50" charset="-128"/>
                </a:rPr>
                <a:t>気配り</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en-US" altLang="ja-JP" sz="900" b="1" kern="0" dirty="0">
                  <a:solidFill>
                    <a:schemeClr val="tx1">
                      <a:lumMod val="85000"/>
                      <a:lumOff val="15000"/>
                    </a:schemeClr>
                  </a:solidFill>
                  <a:effectLst/>
                  <a:latin typeface="+mn-ea"/>
                  <a:ea typeface="+mn-ea"/>
                  <a:cs typeface="Meiryo UI" pitchFamily="50" charset="-128"/>
                </a:rPr>
                <a:t>⑥</a:t>
              </a:r>
              <a:r>
                <a:rPr lang="ja-JP" altLang="en-US" sz="900" b="1" kern="0" dirty="0">
                  <a:solidFill>
                    <a:schemeClr val="tx1">
                      <a:lumMod val="85000"/>
                      <a:lumOff val="15000"/>
                    </a:schemeClr>
                  </a:solidFill>
                  <a:effectLst/>
                  <a:latin typeface="+mn-ea"/>
                  <a:ea typeface="+mn-ea"/>
                  <a:cs typeface="Meiryo UI" pitchFamily="50" charset="-128"/>
                </a:rPr>
                <a:t>その他</a:t>
              </a:r>
              <a:endParaRPr lang="en-US" altLang="ja-JP" sz="900" b="1" kern="0" dirty="0">
                <a:solidFill>
                  <a:schemeClr val="tx1">
                    <a:lumMod val="85000"/>
                    <a:lumOff val="15000"/>
                  </a:schemeClr>
                </a:solidFill>
                <a:effectLst/>
                <a:latin typeface="+mn-ea"/>
                <a:ea typeface="+mn-ea"/>
                <a:cs typeface="Meiryo UI" pitchFamily="50" charset="-128"/>
              </a:endParaRPr>
            </a:p>
            <a:p>
              <a:pPr algn="l" eaLnBrk="0">
                <a:spcAft>
                  <a:spcPts val="600"/>
                </a:spcAft>
                <a:defRPr/>
              </a:pPr>
              <a:r>
                <a:rPr lang="ja-JP" altLang="en-US" sz="900" b="1" kern="0" dirty="0">
                  <a:solidFill>
                    <a:schemeClr val="tx1">
                      <a:lumMod val="85000"/>
                      <a:lumOff val="15000"/>
                    </a:schemeClr>
                  </a:solidFill>
                  <a:effectLst/>
                  <a:latin typeface="+mn-ea"/>
                  <a:ea typeface="+mn-ea"/>
                  <a:cs typeface="Meiryo UI" pitchFamily="50" charset="-128"/>
                </a:rPr>
                <a:t>再発防止・対応策</a:t>
              </a:r>
              <a:endParaRPr lang="en-US" altLang="ja-JP" sz="900" b="1" kern="0" dirty="0">
                <a:solidFill>
                  <a:schemeClr val="tx1">
                    <a:lumMod val="85000"/>
                    <a:lumOff val="15000"/>
                  </a:schemeClr>
                </a:solidFill>
                <a:effectLst/>
                <a:latin typeface="+mn-ea"/>
                <a:ea typeface="+mn-ea"/>
                <a:cs typeface="Meiryo UI" pitchFamily="50" charset="-128"/>
              </a:endParaRPr>
            </a:p>
          </p:txBody>
        </p:sp>
        <p:sp>
          <p:nvSpPr>
            <p:cNvPr id="85" name="コンテンツ プレースホルダ 1">
              <a:extLst>
                <a:ext uri="{FF2B5EF4-FFF2-40B4-BE49-F238E27FC236}">
                  <a16:creationId xmlns:a16="http://schemas.microsoft.com/office/drawing/2014/main" id="{1F70C144-6511-16B3-AC1A-50F0DD10300A}"/>
                </a:ext>
              </a:extLst>
            </p:cNvPr>
            <p:cNvSpPr txBox="1">
              <a:spLocks/>
            </p:cNvSpPr>
            <p:nvPr/>
          </p:nvSpPr>
          <p:spPr>
            <a:xfrm>
              <a:off x="5653875" y="7178894"/>
              <a:ext cx="896466" cy="153888"/>
            </a:xfrm>
            <a:prstGeom prst="rect">
              <a:avLst/>
            </a:prstGeom>
            <a:solidFill>
              <a:schemeClr val="accent6">
                <a:alpha val="22000"/>
              </a:schemeClr>
            </a:solidFill>
          </p:spPr>
          <p:txBody>
            <a:bodyPr wrap="square" lIns="0" tIns="0" rIns="0" bIns="0">
              <a:spAutoFit/>
            </a:bodyPr>
            <a:lstStyle/>
            <a:p>
              <a:pPr eaLnBrk="0">
                <a:spcAft>
                  <a:spcPts val="600"/>
                </a:spcAft>
                <a:defRPr/>
              </a:pPr>
              <a:r>
                <a:rPr lang="ja-JP" altLang="en-US" sz="1000" b="1" kern="0">
                  <a:effectLst/>
                  <a:latin typeface="+mn-ea"/>
                  <a:ea typeface="+mn-ea"/>
                  <a:cs typeface="Meiryo UI" pitchFamily="50" charset="-128"/>
                </a:rPr>
                <a:t>再発防止</a:t>
              </a:r>
              <a:endParaRPr lang="en-US" altLang="ja-JP" sz="1000" b="1" kern="0" dirty="0">
                <a:effectLst/>
                <a:latin typeface="+mn-ea"/>
                <a:ea typeface="+mn-ea"/>
                <a:cs typeface="Meiryo UI" pitchFamily="50" charset="-128"/>
              </a:endParaRPr>
            </a:p>
          </p:txBody>
        </p:sp>
        <p:sp>
          <p:nvSpPr>
            <p:cNvPr id="86" name="コンテンツ プレースホルダ 1">
              <a:extLst>
                <a:ext uri="{FF2B5EF4-FFF2-40B4-BE49-F238E27FC236}">
                  <a16:creationId xmlns:a16="http://schemas.microsoft.com/office/drawing/2014/main" id="{CD06A062-EFF7-5766-17A4-BF48380A0780}"/>
                </a:ext>
              </a:extLst>
            </p:cNvPr>
            <p:cNvSpPr txBox="1">
              <a:spLocks/>
            </p:cNvSpPr>
            <p:nvPr/>
          </p:nvSpPr>
          <p:spPr>
            <a:xfrm>
              <a:off x="5044589" y="7397682"/>
              <a:ext cx="2115037" cy="430887"/>
            </a:xfrm>
            <a:prstGeom prst="rect">
              <a:avLst/>
            </a:prstGeom>
          </p:spPr>
          <p:txBody>
            <a:bodyPr wrap="square" lIns="0" tIns="0" rIns="0" bIns="0">
              <a:spAutoFit/>
            </a:bodyPr>
            <a:lstStyle/>
            <a:p>
              <a:pPr eaLnBrk="0">
                <a:spcAft>
                  <a:spcPts val="600"/>
                </a:spcAft>
                <a:defRPr/>
              </a:pPr>
              <a:r>
                <a:rPr lang="ja-JP" altLang="en-US" sz="1400" b="1" kern="0" dirty="0">
                  <a:solidFill>
                    <a:schemeClr val="accent6"/>
                  </a:solidFill>
                  <a:effectLst/>
                  <a:latin typeface="+mn-ea"/>
                  <a:ea typeface="+mn-ea"/>
                  <a:cs typeface="Meiryo UI" pitchFamily="50" charset="-128"/>
                </a:rPr>
                <a:t>対応のノウハウを</a:t>
              </a:r>
              <a:br>
                <a:rPr lang="en-US" altLang="ja-JP" sz="1400" b="1" kern="0" dirty="0">
                  <a:solidFill>
                    <a:schemeClr val="accent6"/>
                  </a:solidFill>
                  <a:effectLst/>
                  <a:latin typeface="+mn-ea"/>
                  <a:ea typeface="+mn-ea"/>
                  <a:cs typeface="Meiryo UI" pitchFamily="50" charset="-128"/>
                </a:rPr>
              </a:br>
              <a:r>
                <a:rPr lang="ja-JP" altLang="en-US" sz="1400" b="1" kern="0" dirty="0">
                  <a:solidFill>
                    <a:schemeClr val="accent6"/>
                  </a:solidFill>
                  <a:effectLst/>
                  <a:latin typeface="+mn-ea"/>
                  <a:ea typeface="+mn-ea"/>
                  <a:cs typeface="Meiryo UI" pitchFamily="50" charset="-128"/>
                </a:rPr>
                <a:t>全保育園で共有</a:t>
              </a:r>
              <a:endParaRPr lang="en-US" altLang="ja-JP" sz="1400" b="1" kern="0" dirty="0">
                <a:solidFill>
                  <a:schemeClr val="accent6"/>
                </a:solidFill>
                <a:effectLst/>
                <a:latin typeface="+mn-ea"/>
                <a:ea typeface="+mn-ea"/>
                <a:cs typeface="Meiryo UI" pitchFamily="50" charset="-128"/>
              </a:endParaRPr>
            </a:p>
          </p:txBody>
        </p:sp>
        <p:cxnSp>
          <p:nvCxnSpPr>
            <p:cNvPr id="88" name="直線矢印コネクタ 87">
              <a:extLst>
                <a:ext uri="{FF2B5EF4-FFF2-40B4-BE49-F238E27FC236}">
                  <a16:creationId xmlns:a16="http://schemas.microsoft.com/office/drawing/2014/main" id="{7838E3D8-040D-E980-E7DC-EFB002B218A9}"/>
                </a:ext>
              </a:extLst>
            </p:cNvPr>
            <p:cNvCxnSpPr>
              <a:cxnSpLocks/>
            </p:cNvCxnSpPr>
            <p:nvPr/>
          </p:nvCxnSpPr>
          <p:spPr bwMode="auto">
            <a:xfrm>
              <a:off x="4599694" y="8689706"/>
              <a:ext cx="58670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89" name="正方形/長方形 88">
              <a:extLst>
                <a:ext uri="{FF2B5EF4-FFF2-40B4-BE49-F238E27FC236}">
                  <a16:creationId xmlns:a16="http://schemas.microsoft.com/office/drawing/2014/main" id="{2A3B6857-BC8D-48DD-0B4F-13EA739B244A}"/>
                </a:ext>
              </a:extLst>
            </p:cNvPr>
            <p:cNvSpPr/>
            <p:nvPr/>
          </p:nvSpPr>
          <p:spPr bwMode="auto">
            <a:xfrm>
              <a:off x="761130" y="7018573"/>
              <a:ext cx="6511207" cy="2819840"/>
            </a:xfrm>
            <a:prstGeom prst="rect">
              <a:avLst/>
            </a:prstGeom>
            <a:noFill/>
            <a:ln w="6350">
              <a:solidFill>
                <a:schemeClr val="bg1">
                  <a:lumMod val="65000"/>
                </a:schemeClr>
              </a:solid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grpSp>
    </p:spTree>
    <p:extLst>
      <p:ext uri="{BB962C8B-B14F-4D97-AF65-F5344CB8AC3E}">
        <p14:creationId xmlns:p14="http://schemas.microsoft.com/office/powerpoint/2010/main" val="3874357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9FAE1E-0875-395D-1AF3-2E69B2BBEE73}"/>
              </a:ext>
            </a:extLst>
          </p:cNvPr>
          <p:cNvSpPr>
            <a:spLocks noGrp="1"/>
          </p:cNvSpPr>
          <p:nvPr>
            <p:ph type="sldNum" sz="quarter" idx="10"/>
          </p:nvPr>
        </p:nvSpPr>
        <p:spPr/>
        <p:txBody>
          <a:bodyPr/>
          <a:lstStyle/>
          <a:p>
            <a:pPr>
              <a:defRPr/>
            </a:pPr>
            <a:fld id="{241ED152-6EA1-4D9A-823A-1E4C1B586740}" type="slidenum">
              <a:rPr lang="en-US" altLang="ja-JP" smtClean="0"/>
              <a:pPr>
                <a:defRPr/>
              </a:pPr>
              <a:t>42</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3672430970"/>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保護者様の声</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1" name="コンテンツ プレースホルダ 1">
            <a:extLst>
              <a:ext uri="{FF2B5EF4-FFF2-40B4-BE49-F238E27FC236}">
                <a16:creationId xmlns:a16="http://schemas.microsoft.com/office/drawing/2014/main" id="{F9F0A62A-8974-1278-4E54-B8C1009E4553}"/>
              </a:ext>
            </a:extLst>
          </p:cNvPr>
          <p:cNvSpPr txBox="1">
            <a:spLocks/>
          </p:cNvSpPr>
          <p:nvPr/>
        </p:nvSpPr>
        <p:spPr>
          <a:xfrm>
            <a:off x="602578" y="236184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歳児の保護者様</a:t>
            </a:r>
          </a:p>
        </p:txBody>
      </p:sp>
      <p:sp>
        <p:nvSpPr>
          <p:cNvPr id="20" name="正方形/長方形 19">
            <a:extLst>
              <a:ext uri="{FF2B5EF4-FFF2-40B4-BE49-F238E27FC236}">
                <a16:creationId xmlns:a16="http://schemas.microsoft.com/office/drawing/2014/main" id="{5D14126F-E39A-522F-9041-0E1259AC7B26}"/>
              </a:ext>
            </a:extLst>
          </p:cNvPr>
          <p:cNvSpPr/>
          <p:nvPr/>
        </p:nvSpPr>
        <p:spPr bwMode="auto">
          <a:xfrm>
            <a:off x="1979642" y="923842"/>
            <a:ext cx="5268979" cy="1848206"/>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 name="コンテンツ プレースホルダ 1">
            <a:extLst>
              <a:ext uri="{FF2B5EF4-FFF2-40B4-BE49-F238E27FC236}">
                <a16:creationId xmlns:a16="http://schemas.microsoft.com/office/drawing/2014/main" id="{BBA28C73-4E34-E440-5D5D-462D72F535BD}"/>
              </a:ext>
            </a:extLst>
          </p:cNvPr>
          <p:cNvSpPr txBox="1">
            <a:spLocks/>
          </p:cNvSpPr>
          <p:nvPr/>
        </p:nvSpPr>
        <p:spPr>
          <a:xfrm>
            <a:off x="2160986" y="1161843"/>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先生方には大変お世話になっております。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何より子供が毎日楽しそうに通っている姿を見て安心して預けています。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毎月イベントを考えてくださり、自宅ではなかなか遊べない</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泥遊びや粘土遊びなど</a:t>
            </a:r>
            <a:r>
              <a:rPr lang="en-US" altLang="ja-JP" sz="1100" kern="0" spc="50" dirty="0">
                <a:effectLst/>
                <a:latin typeface="+mn-ea"/>
                <a:ea typeface="+mn-ea"/>
                <a:cs typeface="Meiryo UI" pitchFamily="50" charset="-128"/>
              </a:rPr>
              <a:t>)</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経験を沢山させて頂いています。</a:t>
            </a: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0</a:t>
            </a:r>
            <a:r>
              <a:rPr lang="ja-JP" altLang="en-US" sz="1100" kern="0" spc="50" dirty="0">
                <a:effectLst/>
                <a:latin typeface="+mn-ea"/>
                <a:ea typeface="+mn-ea"/>
                <a:cs typeface="Meiryo UI" pitchFamily="50" charset="-128"/>
              </a:rPr>
              <a:t>歳児からこんなにのびのびと自由に遊べる保育園はなかなか無いと思います。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これからもよろしくお願い致します。</a:t>
            </a:r>
            <a:endParaRPr lang="en-US" altLang="ja-JP" sz="1100" kern="0" spc="50" dirty="0">
              <a:effectLst/>
              <a:latin typeface="+mn-ea"/>
              <a:ea typeface="+mn-ea"/>
              <a:cs typeface="Meiryo UI" pitchFamily="50" charset="-128"/>
            </a:endParaRPr>
          </a:p>
        </p:txBody>
      </p:sp>
      <p:sp>
        <p:nvSpPr>
          <p:cNvPr id="25" name="コンテンツ プレースホルダ 1">
            <a:extLst>
              <a:ext uri="{FF2B5EF4-FFF2-40B4-BE49-F238E27FC236}">
                <a16:creationId xmlns:a16="http://schemas.microsoft.com/office/drawing/2014/main" id="{D07FCA8D-EBF2-24BB-55B9-A5A038711480}"/>
              </a:ext>
            </a:extLst>
          </p:cNvPr>
          <p:cNvSpPr txBox="1">
            <a:spLocks/>
          </p:cNvSpPr>
          <p:nvPr/>
        </p:nvSpPr>
        <p:spPr>
          <a:xfrm>
            <a:off x="539910" y="4526992"/>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歳児の保護者様</a:t>
            </a:r>
          </a:p>
        </p:txBody>
      </p:sp>
      <p:pic>
        <p:nvPicPr>
          <p:cNvPr id="34" name="グラフィックス 33" descr="オフィス ワーカー (男性) 単色塗りつぶし">
            <a:extLst>
              <a:ext uri="{FF2B5EF4-FFF2-40B4-BE49-F238E27FC236}">
                <a16:creationId xmlns:a16="http://schemas.microsoft.com/office/drawing/2014/main" id="{D1E1C2BB-7EFD-FC87-6B44-3C7A88430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592" y="3334932"/>
            <a:ext cx="1165700" cy="1165700"/>
          </a:xfrm>
          <a:prstGeom prst="rect">
            <a:avLst/>
          </a:prstGeom>
        </p:spPr>
      </p:pic>
      <p:pic>
        <p:nvPicPr>
          <p:cNvPr id="35" name="グラフィックス 34" descr="オフィス ワーカー (女性) 単色塗りつぶし">
            <a:extLst>
              <a:ext uri="{FF2B5EF4-FFF2-40B4-BE49-F238E27FC236}">
                <a16:creationId xmlns:a16="http://schemas.microsoft.com/office/drawing/2014/main" id="{75BB7691-B6C9-BBE4-3F32-2BC5B636F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579" y="5660698"/>
            <a:ext cx="1031444" cy="1031444"/>
          </a:xfrm>
          <a:prstGeom prst="rect">
            <a:avLst/>
          </a:prstGeom>
        </p:spPr>
      </p:pic>
      <p:sp>
        <p:nvSpPr>
          <p:cNvPr id="38" name="正方形/長方形 37">
            <a:extLst>
              <a:ext uri="{FF2B5EF4-FFF2-40B4-BE49-F238E27FC236}">
                <a16:creationId xmlns:a16="http://schemas.microsoft.com/office/drawing/2014/main" id="{F5735805-BAEB-9354-D3E7-6FDCFDE57DAB}"/>
              </a:ext>
            </a:extLst>
          </p:cNvPr>
          <p:cNvSpPr/>
          <p:nvPr/>
        </p:nvSpPr>
        <p:spPr bwMode="auto">
          <a:xfrm>
            <a:off x="2007915" y="3332848"/>
            <a:ext cx="5268979" cy="1336839"/>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39" name="コンテンツ プレースホルダ 1">
            <a:extLst>
              <a:ext uri="{FF2B5EF4-FFF2-40B4-BE49-F238E27FC236}">
                <a16:creationId xmlns:a16="http://schemas.microsoft.com/office/drawing/2014/main" id="{DBB613F9-5898-37CD-D296-AE90CD3156AD}"/>
              </a:ext>
            </a:extLst>
          </p:cNvPr>
          <p:cNvSpPr txBox="1">
            <a:spLocks/>
          </p:cNvSpPr>
          <p:nvPr/>
        </p:nvSpPr>
        <p:spPr>
          <a:xfrm>
            <a:off x="2161524" y="3547296"/>
            <a:ext cx="5115370" cy="907941"/>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いつも優しく接してくださり、本当に助かっています。上の子の時は認可保育園に通わせて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いたのですが、その時よりも質が高い保育をしてくださっています。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子供も楽しく通っています。</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歳以降は退所しなければならないので残念ですが、それまでどうぞよろしくお願いします。</a:t>
            </a:r>
          </a:p>
        </p:txBody>
      </p:sp>
      <p:sp>
        <p:nvSpPr>
          <p:cNvPr id="40" name="コンテンツ プレースホルダ 1">
            <a:extLst>
              <a:ext uri="{FF2B5EF4-FFF2-40B4-BE49-F238E27FC236}">
                <a16:creationId xmlns:a16="http://schemas.microsoft.com/office/drawing/2014/main" id="{67719521-D84F-D5B9-8927-F0B3BE801E2B}"/>
              </a:ext>
            </a:extLst>
          </p:cNvPr>
          <p:cNvSpPr txBox="1">
            <a:spLocks/>
          </p:cNvSpPr>
          <p:nvPr/>
        </p:nvSpPr>
        <p:spPr>
          <a:xfrm>
            <a:off x="537633" y="6803985"/>
            <a:ext cx="1405337" cy="193066"/>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歳児以上の保護者様</a:t>
            </a:r>
          </a:p>
        </p:txBody>
      </p:sp>
      <p:sp>
        <p:nvSpPr>
          <p:cNvPr id="44" name="正方形/長方形 43">
            <a:extLst>
              <a:ext uri="{FF2B5EF4-FFF2-40B4-BE49-F238E27FC236}">
                <a16:creationId xmlns:a16="http://schemas.microsoft.com/office/drawing/2014/main" id="{4CA8AABB-DBBC-B3FD-F318-6BC17714D6A3}"/>
              </a:ext>
            </a:extLst>
          </p:cNvPr>
          <p:cNvSpPr/>
          <p:nvPr/>
        </p:nvSpPr>
        <p:spPr bwMode="auto">
          <a:xfrm>
            <a:off x="2007915" y="5227433"/>
            <a:ext cx="5268979" cy="1901735"/>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5" name="コンテンツ プレースホルダ 1">
            <a:extLst>
              <a:ext uri="{FF2B5EF4-FFF2-40B4-BE49-F238E27FC236}">
                <a16:creationId xmlns:a16="http://schemas.microsoft.com/office/drawing/2014/main" id="{2204E7A9-21A2-6EA1-A7E7-F9EA2D4ADAA0}"/>
              </a:ext>
            </a:extLst>
          </p:cNvPr>
          <p:cNvSpPr txBox="1">
            <a:spLocks/>
          </p:cNvSpPr>
          <p:nvPr/>
        </p:nvSpPr>
        <p:spPr>
          <a:xfrm>
            <a:off x="2137807" y="5464531"/>
            <a:ext cx="5115370" cy="1400383"/>
          </a:xfrm>
          <a:prstGeom prst="rect">
            <a:avLst/>
          </a:prstGeom>
        </p:spPr>
        <p:txBody>
          <a:bodyPr wrap="square" lIns="0" tIns="0" rIns="0" bIns="0" anchor="ctr">
            <a:spAutoFit/>
          </a:bodyPr>
          <a:lstStyle/>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いつも子どもたちに優しく接していただき、ありがとうございます。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個性を尊重して、否定しないで保育してくれるため、子どもが生き生き・のびのびと過ごせて</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いると感じています。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子どもにとって、保育園が安心して通える「第二のおうち」のような場所であることを、大</a:t>
            </a:r>
            <a:endParaRPr lang="en-US" altLang="ja-JP" sz="1100" kern="0" spc="50" dirty="0">
              <a:effectLst/>
              <a:latin typeface="+mn-ea"/>
              <a:ea typeface="+mn-ea"/>
              <a:cs typeface="Meiryo UI" pitchFamily="50" charset="-128"/>
            </a:endParaRP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変有り難く思っております。</a:t>
            </a:r>
          </a:p>
          <a:p>
            <a:pPr marL="172800" indent="-172800" algn="l">
              <a:spcAft>
                <a:spcPts val="600"/>
              </a:spcAft>
              <a:buClr>
                <a:schemeClr val="accent5"/>
              </a:buClr>
              <a:defRPr/>
            </a:pPr>
            <a:r>
              <a:rPr lang="ja-JP" altLang="en-US" sz="1100" kern="0" spc="50" dirty="0">
                <a:effectLst/>
                <a:latin typeface="+mn-ea"/>
                <a:ea typeface="+mn-ea"/>
                <a:cs typeface="Meiryo UI" pitchFamily="50" charset="-128"/>
              </a:rPr>
              <a:t>とにかく感謝の念しかありません。今後ともよろしくお願いいたします。</a:t>
            </a:r>
          </a:p>
        </p:txBody>
      </p:sp>
      <p:pic>
        <p:nvPicPr>
          <p:cNvPr id="46" name="グラフィックス 45" descr="オフィス ワーカー (女性) 単色塗りつぶし">
            <a:extLst>
              <a:ext uri="{FF2B5EF4-FFF2-40B4-BE49-F238E27FC236}">
                <a16:creationId xmlns:a16="http://schemas.microsoft.com/office/drawing/2014/main" id="{DCC5791B-885E-1C93-0C8A-34D295D6DF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524" y="1277278"/>
            <a:ext cx="1031444" cy="1031444"/>
          </a:xfrm>
          <a:prstGeom prst="rect">
            <a:avLst/>
          </a:prstGeom>
        </p:spPr>
      </p:pic>
    </p:spTree>
    <p:extLst>
      <p:ext uri="{BB962C8B-B14F-4D97-AF65-F5344CB8AC3E}">
        <p14:creationId xmlns:p14="http://schemas.microsoft.com/office/powerpoint/2010/main" val="3872514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43</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457229835"/>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個人情報の保護について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6" y="895680"/>
            <a:ext cx="4108244" cy="1293367"/>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エリアパートナーが掲示物はじめ書類管理等について園内を確認</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責任者はじめ当日シフトに入っている職員に対する個別ヒアリング</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エリアパートナーの指導内容、管理内容が行き届いているかチェック</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入社時に、当社と職員との間で守秘義務に関する誓約書、個人情報取扱同意書を締結</a:t>
            </a:r>
          </a:p>
          <a:p>
            <a:pPr marL="171450" indent="-171450" algn="l">
              <a:lnSpc>
                <a:spcPct val="13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個人情報に関する動画研修の視聴履歴チェック</a:t>
            </a:r>
          </a:p>
        </p:txBody>
      </p:sp>
      <p:graphicFrame>
        <p:nvGraphicFramePr>
          <p:cNvPr id="40" name="Group 55">
            <a:extLst>
              <a:ext uri="{FF2B5EF4-FFF2-40B4-BE49-F238E27FC236}">
                <a16:creationId xmlns:a16="http://schemas.microsoft.com/office/drawing/2014/main" id="{05B63EB0-E0B5-A2E3-F2AD-F7BB32EA5899}"/>
              </a:ext>
            </a:extLst>
          </p:cNvPr>
          <p:cNvGraphicFramePr>
            <a:graphicFrameLocks noGrp="1"/>
          </p:cNvGraphicFramePr>
          <p:nvPr>
            <p:extLst>
              <p:ext uri="{D42A27DB-BD31-4B8C-83A1-F6EECF244321}">
                <p14:modId xmlns:p14="http://schemas.microsoft.com/office/powerpoint/2010/main" val="4263893590"/>
              </p:ext>
            </p:extLst>
          </p:nvPr>
        </p:nvGraphicFramePr>
        <p:xfrm>
          <a:off x="405745" y="5533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エリアパートナーによる遵守状況確認</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42" name="図 4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6D48F34-4B6F-ACD8-E59D-4D480EB76E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6619" y="901761"/>
            <a:ext cx="2184188" cy="1252430"/>
          </a:xfrm>
          <a:prstGeom prst="rect">
            <a:avLst/>
          </a:prstGeom>
          <a:noFill/>
          <a:ln>
            <a:noFill/>
          </a:ln>
        </p:spPr>
      </p:pic>
      <p:sp>
        <p:nvSpPr>
          <p:cNvPr id="44" name="テキスト ボックス 2">
            <a:extLst>
              <a:ext uri="{FF2B5EF4-FFF2-40B4-BE49-F238E27FC236}">
                <a16:creationId xmlns:a16="http://schemas.microsoft.com/office/drawing/2014/main" id="{2F55B71E-B021-5488-A086-D42D7184E65A}"/>
              </a:ext>
            </a:extLst>
          </p:cNvPr>
          <p:cNvSpPr txBox="1">
            <a:spLocks noChangeArrowheads="1"/>
          </p:cNvSpPr>
          <p:nvPr/>
        </p:nvSpPr>
        <p:spPr bwMode="auto">
          <a:xfrm>
            <a:off x="5244618" y="2233540"/>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キッズカレッジ</a:t>
            </a:r>
            <a:r>
              <a:rPr lang="en-US" altLang="ja-JP" sz="900" dirty="0">
                <a:effectLst/>
                <a:latin typeface="Meiryo UI" pitchFamily="50" charset="-128"/>
                <a:ea typeface="Meiryo UI" pitchFamily="50" charset="-128"/>
                <a:cs typeface="Meiryo UI" pitchFamily="50" charset="-128"/>
              </a:rPr>
              <a:t>TV</a:t>
            </a:r>
            <a:r>
              <a:rPr lang="ja-JP" altLang="en-US" sz="900" dirty="0">
                <a:effectLst/>
                <a:latin typeface="Meiryo UI" pitchFamily="50" charset="-128"/>
                <a:ea typeface="Meiryo UI" pitchFamily="50" charset="-128"/>
                <a:cs typeface="Meiryo UI" pitchFamily="50" charset="-128"/>
              </a:rPr>
              <a:t>の研修動画例</a:t>
            </a:r>
            <a:endParaRPr lang="en-US" altLang="ja-JP" sz="900" dirty="0">
              <a:effectLst/>
              <a:latin typeface="Meiryo UI" pitchFamily="50" charset="-128"/>
              <a:ea typeface="Meiryo UI" pitchFamily="50" charset="-128"/>
              <a:cs typeface="Meiryo UI" pitchFamily="50" charset="-128"/>
            </a:endParaRPr>
          </a:p>
        </p:txBody>
      </p:sp>
      <p:sp>
        <p:nvSpPr>
          <p:cNvPr id="45" name="コンテンツ プレースホルダ 1">
            <a:extLst>
              <a:ext uri="{FF2B5EF4-FFF2-40B4-BE49-F238E27FC236}">
                <a16:creationId xmlns:a16="http://schemas.microsoft.com/office/drawing/2014/main" id="{782A2405-A031-5A07-6EF7-2EBE61CCC8EB}"/>
              </a:ext>
            </a:extLst>
          </p:cNvPr>
          <p:cNvSpPr txBox="1">
            <a:spLocks/>
          </p:cNvSpPr>
          <p:nvPr/>
        </p:nvSpPr>
        <p:spPr>
          <a:xfrm>
            <a:off x="418495" y="2570259"/>
            <a:ext cx="6532545" cy="1744260"/>
          </a:xfrm>
          <a:prstGeom prst="rect">
            <a:avLst/>
          </a:prstGeom>
        </p:spPr>
        <p:txBody>
          <a:bodyPr wrap="square" lIns="0" tIns="0" rIns="0" bIns="0">
            <a:spAutoFit/>
          </a:bodyPr>
          <a:lstStyle/>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情報管理体制</a:t>
            </a:r>
            <a:r>
              <a:rPr lang="en-US" altLang="ja-JP" sz="1100" b="1" kern="0" spc="50" dirty="0">
                <a:effectLst/>
                <a:latin typeface="+mn-ea"/>
                <a:ea typeface="+mn-ea"/>
                <a:cs typeface="Meiryo UI" pitchFamily="50" charset="-128"/>
              </a:rPr>
              <a:t>】</a:t>
            </a:r>
            <a:br>
              <a:rPr lang="en-US" altLang="ja-JP" sz="1100" b="1"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（責任の所在を明確にし、情報の管理をいたします）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業務履行に際して入手した個人情報を管理するにあたり「個人情報に関する基本方針」を策定、各種法令を遵守したスタッフ教育とシステム構築を行い、個人情報保護に努めております。</a:t>
            </a:r>
          </a:p>
          <a:p>
            <a:pPr algn="l">
              <a:lnSpc>
                <a:spcPct val="13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情報管理責任者の選任</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施設責任者（園長）を情報管理責任者とし、施設内で管理する個人情報は</a:t>
            </a:r>
            <a:r>
              <a:rPr lang="ja-JP" altLang="en-US" sz="1100" b="1" kern="0" spc="50" dirty="0">
                <a:solidFill>
                  <a:schemeClr val="accent6"/>
                </a:solidFill>
                <a:effectLst/>
                <a:latin typeface="+mn-ea"/>
                <a:ea typeface="+mn-ea"/>
                <a:cs typeface="Meiryo UI" pitchFamily="50" charset="-128"/>
              </a:rPr>
              <a:t>施錠可能なキャビネット</a:t>
            </a:r>
            <a:r>
              <a:rPr lang="ja-JP" altLang="en-US" sz="1100" kern="0" spc="50" dirty="0">
                <a:effectLst/>
                <a:latin typeface="+mn-ea"/>
                <a:ea typeface="+mn-ea"/>
                <a:cs typeface="Meiryo UI" pitchFamily="50" charset="-128"/>
              </a:rPr>
              <a:t>にて一元保管いたします。</a:t>
            </a:r>
          </a:p>
        </p:txBody>
      </p:sp>
      <p:graphicFrame>
        <p:nvGraphicFramePr>
          <p:cNvPr id="46" name="Group 55">
            <a:extLst>
              <a:ext uri="{FF2B5EF4-FFF2-40B4-BE49-F238E27FC236}">
                <a16:creationId xmlns:a16="http://schemas.microsoft.com/office/drawing/2014/main" id="{5A8956B0-5E7C-7F6F-F953-EEE98F603075}"/>
              </a:ext>
            </a:extLst>
          </p:cNvPr>
          <p:cNvGraphicFramePr>
            <a:graphicFrameLocks noGrp="1"/>
          </p:cNvGraphicFramePr>
          <p:nvPr>
            <p:extLst>
              <p:ext uri="{D42A27DB-BD31-4B8C-83A1-F6EECF244321}">
                <p14:modId xmlns:p14="http://schemas.microsoft.com/office/powerpoint/2010/main" val="3131218588"/>
              </p:ext>
            </p:extLst>
          </p:nvPr>
        </p:nvGraphicFramePr>
        <p:xfrm>
          <a:off x="418495" y="22568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情報管理体制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691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701A7DB-7453-A3BB-C3F3-172679DC763C}"/>
              </a:ext>
            </a:extLst>
          </p:cNvPr>
          <p:cNvSpPr>
            <a:spLocks noGrp="1"/>
          </p:cNvSpPr>
          <p:nvPr>
            <p:ph type="title"/>
          </p:nvPr>
        </p:nvSpPr>
        <p:spPr/>
        <p:txBody>
          <a:bodyPr/>
          <a:lstStyle/>
          <a:p>
            <a:r>
              <a:rPr lang="ja-JP" altLang="en-US" dirty="0"/>
              <a:t>職員配置について</a:t>
            </a:r>
          </a:p>
        </p:txBody>
      </p:sp>
      <p:sp>
        <p:nvSpPr>
          <p:cNvPr id="2" name="スライド番号プレースホルダー 1">
            <a:extLst>
              <a:ext uri="{FF2B5EF4-FFF2-40B4-BE49-F238E27FC236}">
                <a16:creationId xmlns:a16="http://schemas.microsoft.com/office/drawing/2014/main" id="{D3DB8F5C-29AE-6608-A41F-EF81F62E9F79}"/>
              </a:ext>
            </a:extLst>
          </p:cNvPr>
          <p:cNvSpPr>
            <a:spLocks noGrp="1"/>
          </p:cNvSpPr>
          <p:nvPr>
            <p:ph type="sldNum" sz="quarter" idx="10"/>
          </p:nvPr>
        </p:nvSpPr>
        <p:spPr/>
        <p:txBody>
          <a:bodyPr/>
          <a:lstStyle/>
          <a:p>
            <a:pPr>
              <a:defRPr/>
            </a:pPr>
            <a:fld id="{241ED152-6EA1-4D9A-823A-1E4C1B586740}" type="slidenum">
              <a:rPr lang="en-US" altLang="ja-JP" smtClean="0"/>
              <a:pPr>
                <a:defRPr/>
              </a:pPr>
              <a:t>44</a:t>
            </a:fld>
            <a:endParaRPr lang="en-US" altLang="ja-JP" dirty="0"/>
          </a:p>
        </p:txBody>
      </p:sp>
      <p:sp>
        <p:nvSpPr>
          <p:cNvPr id="4" name="テキスト プレースホルダー 3">
            <a:extLst>
              <a:ext uri="{FF2B5EF4-FFF2-40B4-BE49-F238E27FC236}">
                <a16:creationId xmlns:a16="http://schemas.microsoft.com/office/drawing/2014/main" id="{BEE9C649-0DD6-116C-024E-420B18F36F90}"/>
              </a:ext>
            </a:extLst>
          </p:cNvPr>
          <p:cNvSpPr>
            <a:spLocks noGrp="1"/>
          </p:cNvSpPr>
          <p:nvPr>
            <p:ph type="body" sz="quarter" idx="11"/>
          </p:nvPr>
        </p:nvSpPr>
        <p:spPr/>
        <p:txBody>
          <a:bodyPr/>
          <a:lstStyle/>
          <a:p>
            <a:r>
              <a:rPr lang="en-US" altLang="ja-JP" dirty="0"/>
              <a:t>⑨ </a:t>
            </a:r>
            <a:r>
              <a:rPr lang="ja-JP" altLang="en-US" dirty="0"/>
              <a:t>職員の配置および質の向上</a:t>
            </a:r>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41925"/>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a:effectLst/>
                <a:latin typeface="+mn-ea"/>
                <a:ea typeface="+mn-ea"/>
                <a:cs typeface="Meiryo UI" pitchFamily="50" charset="-128"/>
              </a:rPr>
              <a:t>職員の配置構成や役割を以下のように定め、安定運営を実現いたします</a:t>
            </a:r>
            <a:endParaRPr lang="ja-JP" altLang="en-US" sz="1100" kern="0" spc="50" dirty="0">
              <a:effectLst/>
              <a:latin typeface="+mn-ea"/>
              <a:ea typeface="+mn-ea"/>
              <a:cs typeface="Meiryo UI" pitchFamily="50" charset="-128"/>
            </a:endParaRPr>
          </a:p>
        </p:txBody>
      </p:sp>
      <p:graphicFrame>
        <p:nvGraphicFramePr>
          <p:cNvPr id="16" name="表 15">
            <a:extLst>
              <a:ext uri="{FF2B5EF4-FFF2-40B4-BE49-F238E27FC236}">
                <a16:creationId xmlns:a16="http://schemas.microsoft.com/office/drawing/2014/main" id="{07684F83-227C-4D08-D3B9-403CD59F7F76}"/>
              </a:ext>
            </a:extLst>
          </p:cNvPr>
          <p:cNvGraphicFramePr>
            <a:graphicFrameLocks noGrp="1"/>
          </p:cNvGraphicFramePr>
          <p:nvPr>
            <p:extLst>
              <p:ext uri="{D42A27DB-BD31-4B8C-83A1-F6EECF244321}">
                <p14:modId xmlns:p14="http://schemas.microsoft.com/office/powerpoint/2010/main" val="472163785"/>
              </p:ext>
            </p:extLst>
          </p:nvPr>
        </p:nvGraphicFramePr>
        <p:xfrm>
          <a:off x="775334" y="1634659"/>
          <a:ext cx="6497003" cy="1317867"/>
        </p:xfrm>
        <a:graphic>
          <a:graphicData uri="http://schemas.openxmlformats.org/drawingml/2006/table">
            <a:tbl>
              <a:tblPr firstRow="1" firstCol="1" bandRow="1">
                <a:tableStyleId>{5C22544A-7EE6-4342-B048-85BDC9FD1C3A}</a:tableStyleId>
              </a:tblPr>
              <a:tblGrid>
                <a:gridCol w="1758706">
                  <a:extLst>
                    <a:ext uri="{9D8B030D-6E8A-4147-A177-3AD203B41FA5}">
                      <a16:colId xmlns:a16="http://schemas.microsoft.com/office/drawing/2014/main" val="2557314915"/>
                    </a:ext>
                  </a:extLst>
                </a:gridCol>
                <a:gridCol w="4738297">
                  <a:extLst>
                    <a:ext uri="{9D8B030D-6E8A-4147-A177-3AD203B41FA5}">
                      <a16:colId xmlns:a16="http://schemas.microsoft.com/office/drawing/2014/main" val="4253312836"/>
                    </a:ext>
                  </a:extLst>
                </a:gridCol>
              </a:tblGrid>
              <a:tr h="241609">
                <a:tc gridSpan="2">
                  <a:txBody>
                    <a:bodyPr/>
                    <a:lstStyle/>
                    <a:p>
                      <a:pPr algn="ctr"/>
                      <a:r>
                        <a:rPr lang="ja-JP" sz="1050" kern="100" dirty="0">
                          <a:effectLst/>
                        </a:rPr>
                        <a:t>職員構成　役割</a:t>
                      </a:r>
                      <a:endParaRPr lang="ja-JP" sz="10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extLst>
                  <a:ext uri="{0D108BD9-81ED-4DB2-BD59-A6C34878D82A}">
                    <a16:rowId xmlns:a16="http://schemas.microsoft.com/office/drawing/2014/main" val="1571791425"/>
                  </a:ext>
                </a:extLst>
              </a:tr>
              <a:tr h="351431">
                <a:tc>
                  <a:txBody>
                    <a:bodyPr/>
                    <a:lstStyle/>
                    <a:p>
                      <a:pPr algn="ctr"/>
                      <a:r>
                        <a:rPr lang="ja-JP" sz="1050" b="0" kern="100">
                          <a:solidFill>
                            <a:schemeClr val="tx1"/>
                          </a:solidFill>
                          <a:effectLst/>
                        </a:rPr>
                        <a:t>全体</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1050" b="1" kern="100" dirty="0">
                          <a:solidFill>
                            <a:schemeClr val="accent6"/>
                          </a:solidFill>
                          <a:effectLst/>
                        </a:rPr>
                        <a:t>原則、</a:t>
                      </a:r>
                      <a:r>
                        <a:rPr lang="ja-JP" sz="1050" b="1" kern="100" dirty="0">
                          <a:solidFill>
                            <a:schemeClr val="accent6"/>
                          </a:solidFill>
                          <a:effectLst/>
                        </a:rPr>
                        <a:t>保育士資格</a:t>
                      </a:r>
                      <a:r>
                        <a:rPr lang="en-US" sz="1050" b="1" kern="100" dirty="0">
                          <a:solidFill>
                            <a:schemeClr val="accent6"/>
                          </a:solidFill>
                          <a:effectLst/>
                        </a:rPr>
                        <a:t>100</a:t>
                      </a:r>
                      <a:r>
                        <a:rPr lang="ja-JP" sz="1050" b="1" kern="100" dirty="0">
                          <a:solidFill>
                            <a:schemeClr val="accent6"/>
                          </a:solidFill>
                          <a:effectLst/>
                        </a:rPr>
                        <a:t>％</a:t>
                      </a:r>
                      <a:r>
                        <a:rPr lang="ja-JP" sz="1050" b="0" kern="100" dirty="0">
                          <a:solidFill>
                            <a:schemeClr val="tx1"/>
                          </a:solidFill>
                          <a:effectLst/>
                        </a:rPr>
                        <a:t>にて運営</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13266"/>
                  </a:ext>
                </a:extLst>
              </a:tr>
              <a:tr h="241609">
                <a:tc>
                  <a:txBody>
                    <a:bodyPr/>
                    <a:lstStyle/>
                    <a:p>
                      <a:pPr algn="ctr"/>
                      <a:r>
                        <a:rPr lang="ja-JP" sz="1050" b="0" kern="100" dirty="0">
                          <a:solidFill>
                            <a:schemeClr val="tx1"/>
                          </a:solidFill>
                          <a:effectLst/>
                        </a:rPr>
                        <a:t>組織</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職員総数は、緊急時でも安定的な保育を実現するよう余裕をもって採用</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9746059"/>
                  </a:ext>
                </a:extLst>
              </a:tr>
              <a:tr h="241609">
                <a:tc>
                  <a:txBody>
                    <a:bodyPr/>
                    <a:lstStyle/>
                    <a:p>
                      <a:pPr algn="ctr"/>
                      <a:r>
                        <a:rPr lang="ja-JP" sz="1050" b="0" kern="100" dirty="0">
                          <a:solidFill>
                            <a:schemeClr val="tx1"/>
                          </a:solidFill>
                          <a:effectLst/>
                        </a:rPr>
                        <a:t>園長</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sz="950" kern="100" dirty="0">
                          <a:effectLst/>
                        </a:rPr>
                        <a:t>園全体を把握し安全・衛生管理に努め、保護者様・法人様・当社との連携</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2183709"/>
                  </a:ext>
                </a:extLst>
              </a:tr>
              <a:tr h="241609">
                <a:tc>
                  <a:txBody>
                    <a:bodyPr/>
                    <a:lstStyle/>
                    <a:p>
                      <a:pPr algn="ctr"/>
                      <a:r>
                        <a:rPr lang="ja-JP" sz="1050" b="0" kern="100">
                          <a:solidFill>
                            <a:schemeClr val="tx1"/>
                          </a:solidFill>
                          <a:effectLst/>
                        </a:rPr>
                        <a:t>保育従事者</a:t>
                      </a:r>
                      <a:endParaRPr lang="ja-JP" sz="100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ja-JP" altLang="en-US" sz="950" kern="100" dirty="0">
                          <a:effectLst/>
                        </a:rPr>
                        <a:t>当社の保育理念に共感いただける職員</a:t>
                      </a:r>
                      <a:r>
                        <a:rPr lang="ja-JP" sz="950" kern="100" dirty="0">
                          <a:effectLst/>
                        </a:rPr>
                        <a:t>を配置</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169532"/>
                  </a:ext>
                </a:extLst>
              </a:tr>
            </a:tbl>
          </a:graphicData>
        </a:graphic>
      </p:graphicFrame>
      <p:graphicFrame>
        <p:nvGraphicFramePr>
          <p:cNvPr id="28" name="Group 55">
            <a:extLst>
              <a:ext uri="{FF2B5EF4-FFF2-40B4-BE49-F238E27FC236}">
                <a16:creationId xmlns:a16="http://schemas.microsoft.com/office/drawing/2014/main" id="{044409B2-17CD-8501-BC41-DB84E148DEE3}"/>
              </a:ext>
            </a:extLst>
          </p:cNvPr>
          <p:cNvGraphicFramePr>
            <a:graphicFrameLocks noGrp="1"/>
          </p:cNvGraphicFramePr>
          <p:nvPr>
            <p:extLst>
              <p:ext uri="{D42A27DB-BD31-4B8C-83A1-F6EECF244321}">
                <p14:modId xmlns:p14="http://schemas.microsoft.com/office/powerpoint/2010/main" val="2295223159"/>
              </p:ext>
            </p:extLst>
          </p:nvPr>
        </p:nvGraphicFramePr>
        <p:xfrm>
          <a:off x="811785" y="3139358"/>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園長の経歴の考え方</a:t>
                      </a:r>
                      <a:endPar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9" name="コンテンツ プレースホルダ 1">
            <a:extLst>
              <a:ext uri="{FF2B5EF4-FFF2-40B4-BE49-F238E27FC236}">
                <a16:creationId xmlns:a16="http://schemas.microsoft.com/office/drawing/2014/main" id="{A0F6441B-9B80-3F9B-F851-886C1B9EDEF9}"/>
              </a:ext>
            </a:extLst>
          </p:cNvPr>
          <p:cNvSpPr txBox="1">
            <a:spLocks/>
          </p:cNvSpPr>
          <p:nvPr/>
        </p:nvSpPr>
        <p:spPr>
          <a:xfrm>
            <a:off x="792535" y="3811219"/>
            <a:ext cx="64994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園長はスタッフを統括する存在です。当社では保育スキル以外に以下の要件を定め、採用時の見極め・勤務以降の教育研修に反映しております。</a:t>
            </a:r>
          </a:p>
        </p:txBody>
      </p:sp>
      <p:graphicFrame>
        <p:nvGraphicFramePr>
          <p:cNvPr id="30" name="Group 55">
            <a:extLst>
              <a:ext uri="{FF2B5EF4-FFF2-40B4-BE49-F238E27FC236}">
                <a16:creationId xmlns:a16="http://schemas.microsoft.com/office/drawing/2014/main" id="{2301F8AB-F1A4-F74A-0BE1-EF332B0C287C}"/>
              </a:ext>
            </a:extLst>
          </p:cNvPr>
          <p:cNvGraphicFramePr>
            <a:graphicFrameLocks noGrp="1"/>
          </p:cNvGraphicFramePr>
          <p:nvPr>
            <p:extLst>
              <p:ext uri="{D42A27DB-BD31-4B8C-83A1-F6EECF244321}">
                <p14:modId xmlns:p14="http://schemas.microsoft.com/office/powerpoint/2010/main" val="3059654699"/>
              </p:ext>
            </p:extLst>
          </p:nvPr>
        </p:nvGraphicFramePr>
        <p:xfrm>
          <a:off x="792535" y="3470878"/>
          <a:ext cx="6497003" cy="265135"/>
        </p:xfrm>
        <a:graphic>
          <a:graphicData uri="http://schemas.openxmlformats.org/drawingml/2006/table">
            <a:tbl>
              <a:tblPr/>
              <a:tblGrid>
                <a:gridCol w="6497003">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園長基準</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どのような保育が必要なのか、自ら考え判断する人材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1" name="正方形/長方形 30">
            <a:extLst>
              <a:ext uri="{FF2B5EF4-FFF2-40B4-BE49-F238E27FC236}">
                <a16:creationId xmlns:a16="http://schemas.microsoft.com/office/drawing/2014/main" id="{72A088FD-F10F-B513-0429-F82A4CA67A60}"/>
              </a:ext>
            </a:extLst>
          </p:cNvPr>
          <p:cNvSpPr/>
          <p:nvPr/>
        </p:nvSpPr>
        <p:spPr bwMode="auto">
          <a:xfrm>
            <a:off x="824473" y="4213983"/>
            <a:ext cx="6516687" cy="808834"/>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2" name="コンテンツ プレースホルダ 1">
            <a:extLst>
              <a:ext uri="{FF2B5EF4-FFF2-40B4-BE49-F238E27FC236}">
                <a16:creationId xmlns:a16="http://schemas.microsoft.com/office/drawing/2014/main" id="{188CD86D-344A-5050-61CC-DC56426FF29F}"/>
              </a:ext>
            </a:extLst>
          </p:cNvPr>
          <p:cNvSpPr txBox="1">
            <a:spLocks/>
          </p:cNvSpPr>
          <p:nvPr/>
        </p:nvSpPr>
        <p:spPr>
          <a:xfrm>
            <a:off x="1326720" y="4343447"/>
            <a:ext cx="2507174"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スタッフ教育</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指導能力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保育士のモチベーション管理能力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事務処理能力</a:t>
            </a:r>
          </a:p>
        </p:txBody>
      </p:sp>
      <p:sp>
        <p:nvSpPr>
          <p:cNvPr id="33" name="コンテンツ プレースホルダ 1">
            <a:extLst>
              <a:ext uri="{FF2B5EF4-FFF2-40B4-BE49-F238E27FC236}">
                <a16:creationId xmlns:a16="http://schemas.microsoft.com/office/drawing/2014/main" id="{3A833BCC-162D-E267-85DA-485DF12A2E6F}"/>
              </a:ext>
            </a:extLst>
          </p:cNvPr>
          <p:cNvSpPr txBox="1">
            <a:spLocks/>
          </p:cNvSpPr>
          <p:nvPr/>
        </p:nvSpPr>
        <p:spPr>
          <a:xfrm>
            <a:off x="4099882" y="4331161"/>
            <a:ext cx="2816313"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問題解決能力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保護者様とのコミュニケーション能力</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管理者としてのトータルマネジメント能力</a:t>
            </a:r>
          </a:p>
        </p:txBody>
      </p:sp>
      <p:sp>
        <p:nvSpPr>
          <p:cNvPr id="38" name="テキスト ボックス 2">
            <a:extLst>
              <a:ext uri="{FF2B5EF4-FFF2-40B4-BE49-F238E27FC236}">
                <a16:creationId xmlns:a16="http://schemas.microsoft.com/office/drawing/2014/main" id="{C5A87CCF-59DF-DB57-7269-69D2A83F4685}"/>
              </a:ext>
            </a:extLst>
          </p:cNvPr>
          <p:cNvSpPr txBox="1">
            <a:spLocks noChangeArrowheads="1"/>
          </p:cNvSpPr>
          <p:nvPr/>
        </p:nvSpPr>
        <p:spPr bwMode="auto">
          <a:xfrm>
            <a:off x="5508039" y="6844572"/>
            <a:ext cx="160142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面接時のチェックシート例</a:t>
            </a:r>
            <a:endParaRPr lang="en-US" altLang="ja-JP" sz="900" dirty="0">
              <a:effectLst/>
              <a:latin typeface="Meiryo UI" pitchFamily="50" charset="-128"/>
              <a:ea typeface="Meiryo UI" pitchFamily="50" charset="-128"/>
              <a:cs typeface="Meiryo UI" pitchFamily="50" charset="-128"/>
            </a:endParaRPr>
          </a:p>
        </p:txBody>
      </p:sp>
      <p:graphicFrame>
        <p:nvGraphicFramePr>
          <p:cNvPr id="8" name="Group 55">
            <a:extLst>
              <a:ext uri="{FF2B5EF4-FFF2-40B4-BE49-F238E27FC236}">
                <a16:creationId xmlns:a16="http://schemas.microsoft.com/office/drawing/2014/main" id="{DD84B307-AA3F-08C1-E667-C13FFF994A43}"/>
              </a:ext>
            </a:extLst>
          </p:cNvPr>
          <p:cNvGraphicFramePr>
            <a:graphicFrameLocks noGrp="1"/>
          </p:cNvGraphicFramePr>
          <p:nvPr>
            <p:extLst>
              <p:ext uri="{D42A27DB-BD31-4B8C-83A1-F6EECF244321}">
                <p14:modId xmlns:p14="http://schemas.microsoft.com/office/powerpoint/2010/main" val="3881342055"/>
              </p:ext>
            </p:extLst>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pic>
        <p:nvPicPr>
          <p:cNvPr id="11" name="図 10">
            <a:extLst>
              <a:ext uri="{FF2B5EF4-FFF2-40B4-BE49-F238E27FC236}">
                <a16:creationId xmlns:a16="http://schemas.microsoft.com/office/drawing/2014/main" id="{60969811-C860-E8B9-B449-B7394F7E0D9B}"/>
              </a:ext>
            </a:extLst>
          </p:cNvPr>
          <p:cNvPicPr>
            <a:picLocks noChangeAspect="1"/>
          </p:cNvPicPr>
          <p:nvPr/>
        </p:nvPicPr>
        <p:blipFill>
          <a:blip r:embed="rId2"/>
          <a:srcRect l="301" r="511"/>
          <a:stretch/>
        </p:blipFill>
        <p:spPr>
          <a:xfrm>
            <a:off x="775334" y="5227059"/>
            <a:ext cx="6334125" cy="1550513"/>
          </a:xfrm>
          <a:prstGeom prst="rect">
            <a:avLst/>
          </a:prstGeom>
        </p:spPr>
      </p:pic>
      <p:sp>
        <p:nvSpPr>
          <p:cNvPr id="6"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811785" y="747419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緊急時対応や代替要員等が発生した場合でも余剰人員を確保・運営をいたしますので安定した組織体制</a:t>
            </a:r>
            <a:r>
              <a:rPr lang="ja-JP" altLang="en-US" sz="1100" b="1" kern="0" spc="50" dirty="0">
                <a:solidFill>
                  <a:schemeClr val="accent6"/>
                </a:solidFill>
                <a:effectLst/>
                <a:latin typeface="+mn-ea"/>
                <a:ea typeface="+mn-ea"/>
                <a:cs typeface="Meiryo UI" pitchFamily="50" charset="-128"/>
              </a:rPr>
              <a:t>（雇用保育士総数：法定配置人数</a:t>
            </a:r>
            <a:r>
              <a:rPr lang="en-US" altLang="ja-JP" sz="1100" b="1" kern="0" spc="50" dirty="0">
                <a:solidFill>
                  <a:schemeClr val="accent6"/>
                </a:solidFill>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約２倍）</a:t>
            </a:r>
            <a:r>
              <a:rPr lang="ja-JP" altLang="en-US" sz="1100" kern="0" spc="50" dirty="0">
                <a:effectLst/>
                <a:latin typeface="+mn-ea"/>
                <a:ea typeface="+mn-ea"/>
                <a:cs typeface="Meiryo UI" pitchFamily="50" charset="-128"/>
              </a:rPr>
              <a:t>となっております。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常勤比率を高くすることで日々先生が変わることが無い安定した運営を行っております。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highlight>
                  <a:srgbClr val="FFFF00"/>
                </a:highlight>
                <a:latin typeface="+mn-ea"/>
                <a:ea typeface="+mn-ea"/>
                <a:cs typeface="Meiryo UI" pitchFamily="50" charset="-128"/>
              </a:rPr>
              <a:t>近隣の〇〇園から正社員〇名、パート〇名、</a:t>
            </a:r>
            <a:r>
              <a:rPr lang="en-US" altLang="ja-JP" sz="1100" kern="0" spc="50" dirty="0">
                <a:effectLst/>
                <a:highlight>
                  <a:srgbClr val="FFFF00"/>
                </a:highlight>
                <a:latin typeface="+mn-ea"/>
                <a:ea typeface="+mn-ea"/>
                <a:cs typeface="Meiryo UI" pitchFamily="50" charset="-128"/>
              </a:rPr>
              <a:t>××</a:t>
            </a:r>
            <a:r>
              <a:rPr lang="ja-JP" altLang="en-US" sz="1100" kern="0" spc="50" dirty="0">
                <a:effectLst/>
                <a:highlight>
                  <a:srgbClr val="FFFF00"/>
                </a:highlight>
                <a:latin typeface="+mn-ea"/>
                <a:ea typeface="+mn-ea"/>
                <a:cs typeface="Meiryo UI" pitchFamily="50" charset="-128"/>
              </a:rPr>
              <a:t>園からパート〇名の異動を計画しています</a:t>
            </a:r>
          </a:p>
        </p:txBody>
      </p:sp>
      <p:sp>
        <p:nvSpPr>
          <p:cNvPr id="9" name="テキスト ボックス 2">
            <a:extLst>
              <a:ext uri="{FF2B5EF4-FFF2-40B4-BE49-F238E27FC236}">
                <a16:creationId xmlns:a16="http://schemas.microsoft.com/office/drawing/2014/main" id="{BAD801BB-E687-DDA6-5A2A-925C93593E4B}"/>
              </a:ext>
            </a:extLst>
          </p:cNvPr>
          <p:cNvSpPr txBox="1">
            <a:spLocks noChangeArrowheads="1"/>
          </p:cNvSpPr>
          <p:nvPr/>
        </p:nvSpPr>
        <p:spPr bwMode="auto">
          <a:xfrm>
            <a:off x="4414777" y="9954696"/>
            <a:ext cx="2701081"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a:t>
            </a:r>
            <a:r>
              <a:rPr lang="ja-JP" altLang="en-US" sz="900" dirty="0">
                <a:effectLst/>
                <a:latin typeface="Meiryo UI" pitchFamily="50" charset="-128"/>
                <a:ea typeface="Meiryo UI" pitchFamily="50" charset="-128"/>
                <a:cs typeface="Meiryo UI" pitchFamily="50" charset="-128"/>
              </a:rPr>
              <a:t>配置想定案　子ども人数により専属保育士数を増減</a:t>
            </a:r>
            <a:endParaRPr lang="en-US" altLang="ja-JP" sz="900" dirty="0">
              <a:effectLst/>
              <a:latin typeface="Meiryo UI" pitchFamily="50" charset="-128"/>
              <a:ea typeface="Meiryo UI" pitchFamily="50" charset="-128"/>
              <a:cs typeface="Meiryo UI" pitchFamily="50" charset="-128"/>
            </a:endParaRPr>
          </a:p>
        </p:txBody>
      </p:sp>
      <p:graphicFrame>
        <p:nvGraphicFramePr>
          <p:cNvPr id="10" name="表 9">
            <a:extLst>
              <a:ext uri="{FF2B5EF4-FFF2-40B4-BE49-F238E27FC236}">
                <a16:creationId xmlns:a16="http://schemas.microsoft.com/office/drawing/2014/main" id="{407209E7-8B8E-9E26-CFD6-48349323EE52}"/>
              </a:ext>
            </a:extLst>
          </p:cNvPr>
          <p:cNvGraphicFramePr>
            <a:graphicFrameLocks noGrp="1"/>
          </p:cNvGraphicFramePr>
          <p:nvPr>
            <p:extLst>
              <p:ext uri="{D42A27DB-BD31-4B8C-83A1-F6EECF244321}">
                <p14:modId xmlns:p14="http://schemas.microsoft.com/office/powerpoint/2010/main" val="2983225137"/>
              </p:ext>
            </p:extLst>
          </p:nvPr>
        </p:nvGraphicFramePr>
        <p:xfrm>
          <a:off x="824473" y="8567400"/>
          <a:ext cx="6235846" cy="1334064"/>
        </p:xfrm>
        <a:graphic>
          <a:graphicData uri="http://schemas.openxmlformats.org/drawingml/2006/table">
            <a:tbl>
              <a:tblPr firstRow="1" firstCol="1" bandRow="1">
                <a:tableStyleId>{5C22544A-7EE6-4342-B048-85BDC9FD1C3A}</a:tableStyleId>
              </a:tblPr>
              <a:tblGrid>
                <a:gridCol w="2090598">
                  <a:extLst>
                    <a:ext uri="{9D8B030D-6E8A-4147-A177-3AD203B41FA5}">
                      <a16:colId xmlns:a16="http://schemas.microsoft.com/office/drawing/2014/main" val="640769769"/>
                    </a:ext>
                  </a:extLst>
                </a:gridCol>
                <a:gridCol w="1034893">
                  <a:extLst>
                    <a:ext uri="{9D8B030D-6E8A-4147-A177-3AD203B41FA5}">
                      <a16:colId xmlns:a16="http://schemas.microsoft.com/office/drawing/2014/main" val="1727704258"/>
                    </a:ext>
                  </a:extLst>
                </a:gridCol>
                <a:gridCol w="1036785">
                  <a:extLst>
                    <a:ext uri="{9D8B030D-6E8A-4147-A177-3AD203B41FA5}">
                      <a16:colId xmlns:a16="http://schemas.microsoft.com/office/drawing/2014/main" val="2451945793"/>
                    </a:ext>
                  </a:extLst>
                </a:gridCol>
                <a:gridCol w="1036785">
                  <a:extLst>
                    <a:ext uri="{9D8B030D-6E8A-4147-A177-3AD203B41FA5}">
                      <a16:colId xmlns:a16="http://schemas.microsoft.com/office/drawing/2014/main" val="1380632735"/>
                    </a:ext>
                  </a:extLst>
                </a:gridCol>
                <a:gridCol w="1036785">
                  <a:extLst>
                    <a:ext uri="{9D8B030D-6E8A-4147-A177-3AD203B41FA5}">
                      <a16:colId xmlns:a16="http://schemas.microsoft.com/office/drawing/2014/main" val="983052488"/>
                    </a:ext>
                  </a:extLst>
                </a:gridCol>
              </a:tblGrid>
              <a:tr h="333516">
                <a:tc rowSpan="2">
                  <a:txBody>
                    <a:bodyPr/>
                    <a:lstStyle/>
                    <a:p>
                      <a:pPr algn="ctr"/>
                      <a:r>
                        <a:rPr lang="ja-JP" altLang="en-US" sz="1000" b="1" kern="100" dirty="0">
                          <a:solidFill>
                            <a:schemeClr val="bg1"/>
                          </a:solidFill>
                          <a:effectLst/>
                          <a:latin typeface="Meiryo UI" panose="020B0604030504040204" pitchFamily="34" charset="-128"/>
                          <a:ea typeface="Meiryo UI" panose="020B0604030504040204" pitchFamily="34" charset="-128"/>
                        </a:rPr>
                        <a:t>子ども</a:t>
                      </a:r>
                      <a:r>
                        <a:rPr lang="ja-JP" sz="1000" b="1" kern="100" dirty="0">
                          <a:solidFill>
                            <a:schemeClr val="bg1"/>
                          </a:solidFill>
                          <a:effectLst/>
                          <a:latin typeface="Meiryo UI" panose="020B0604030504040204" pitchFamily="34" charset="-128"/>
                          <a:ea typeface="Meiryo UI" panose="020B0604030504040204" pitchFamily="34" charset="-128"/>
                        </a:rPr>
                        <a:t>利用人数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法定配置人数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2">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保育士数</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kumimoji="1" lang="ja-JP" altLang="en-US"/>
                    </a:p>
                  </a:txBody>
                  <a:tcPr/>
                </a:tc>
                <a:tc rowSpan="2">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合計</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766056700"/>
                  </a:ext>
                </a:extLst>
              </a:tr>
              <a:tr h="333516">
                <a:tc vMerge="1">
                  <a:txBody>
                    <a:bodyPr/>
                    <a:lstStyle/>
                    <a:p>
                      <a:endParaRPr kumimoji="1" lang="ja-JP" altLang="en-US"/>
                    </a:p>
                  </a:txBody>
                  <a:tcPr/>
                </a:tc>
                <a:tc vMerge="1">
                  <a:txBody>
                    <a:bodyPr/>
                    <a:lstStyle/>
                    <a:p>
                      <a:endParaRPr kumimoji="1" lang="ja-JP" altLang="en-US"/>
                    </a:p>
                  </a:txBody>
                  <a:tcPr/>
                </a:tc>
                <a:tc>
                  <a:txBody>
                    <a:bodyPr/>
                    <a:lstStyle/>
                    <a:p>
                      <a:pPr algn="ctr"/>
                      <a:r>
                        <a:rPr lang="ja-JP" sz="1000" b="1" kern="100">
                          <a:solidFill>
                            <a:schemeClr val="bg1"/>
                          </a:solidFill>
                          <a:effectLst/>
                          <a:latin typeface="Meiryo UI" panose="020B0604030504040204" pitchFamily="34" charset="-128"/>
                          <a:ea typeface="Meiryo UI" panose="020B0604030504040204" pitchFamily="34" charset="-128"/>
                        </a:rPr>
                        <a:t>正社員</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00" b="1" kern="100" dirty="0">
                          <a:solidFill>
                            <a:schemeClr val="bg1"/>
                          </a:solidFill>
                          <a:effectLst/>
                          <a:latin typeface="Meiryo UI" panose="020B0604030504040204" pitchFamily="34" charset="-128"/>
                          <a:ea typeface="Meiryo UI" panose="020B0604030504040204" pitchFamily="34" charset="-128"/>
                        </a:rPr>
                        <a:t>非常勤</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endParaRPr kumimoji="1" lang="ja-JP" altLang="en-US"/>
                    </a:p>
                  </a:txBody>
                  <a:tcPr/>
                </a:tc>
                <a:extLst>
                  <a:ext uri="{0D108BD9-81ED-4DB2-BD59-A6C34878D82A}">
                    <a16:rowId xmlns:a16="http://schemas.microsoft.com/office/drawing/2014/main" val="4039579826"/>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8749938"/>
                  </a:ext>
                </a:extLst>
              </a:tr>
              <a:tr h="333516">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rPr>
                        <a:t>〇名</a:t>
                      </a:r>
                      <a:endParaRPr lang="ja-JP" sz="1000" b="0" kern="100" dirty="0">
                        <a:solidFill>
                          <a:schemeClr val="tx1"/>
                        </a:solidFill>
                        <a:effectLst/>
                        <a:highlight>
                          <a:srgbClr val="FFFF00"/>
                        </a:highlight>
                        <a:latin typeface="Meiryo UI" panose="020B0604030504040204" pitchFamily="34" charset="-128"/>
                        <a:ea typeface="Meiryo UI" panose="020B0604030504040204" pitchFamily="34" charset="-128"/>
                        <a:cs typeface="Times New Roman" panose="02020603050405020304" pitchFamily="18" charset="0"/>
                      </a:endParaRPr>
                    </a:p>
                  </a:txBody>
                  <a:tcPr marL="67540" marR="6754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7508678"/>
                  </a:ext>
                </a:extLst>
              </a:tr>
            </a:tbl>
          </a:graphicData>
        </a:graphic>
      </p:graphicFrame>
      <p:graphicFrame>
        <p:nvGraphicFramePr>
          <p:cNvPr id="12" name="Group 55">
            <a:extLst>
              <a:ext uri="{FF2B5EF4-FFF2-40B4-BE49-F238E27FC236}">
                <a16:creationId xmlns:a16="http://schemas.microsoft.com/office/drawing/2014/main" id="{8F5FB9EC-E5BE-2ADB-C155-57231E123106}"/>
              </a:ext>
            </a:extLst>
          </p:cNvPr>
          <p:cNvGraphicFramePr>
            <a:graphicFrameLocks noGrp="1"/>
          </p:cNvGraphicFramePr>
          <p:nvPr>
            <p:extLst>
              <p:ext uri="{D42A27DB-BD31-4B8C-83A1-F6EECF244321}">
                <p14:modId xmlns:p14="http://schemas.microsoft.com/office/powerpoint/2010/main" val="3445805566"/>
              </p:ext>
            </p:extLst>
          </p:nvPr>
        </p:nvGraphicFramePr>
        <p:xfrm>
          <a:off x="811785" y="7142674"/>
          <a:ext cx="6516688" cy="265135"/>
        </p:xfrm>
        <a:graphic>
          <a:graphicData uri="http://schemas.openxmlformats.org/drawingml/2006/table">
            <a:tbl>
              <a:tblPr/>
              <a:tblGrid>
                <a:gridCol w="6516688">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保育士配置数・経験年数予定</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99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3E0F-FF76-BAF9-A094-EA0B46C122B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C790F94-97B8-C041-ED90-6396AE8315EB}"/>
              </a:ext>
            </a:extLst>
          </p:cNvPr>
          <p:cNvSpPr>
            <a:spLocks noGrp="1"/>
          </p:cNvSpPr>
          <p:nvPr>
            <p:ph type="sldNum" sz="quarter" idx="10"/>
          </p:nvPr>
        </p:nvSpPr>
        <p:spPr/>
        <p:txBody>
          <a:bodyPr/>
          <a:lstStyle/>
          <a:p>
            <a:pPr>
              <a:defRPr/>
            </a:pPr>
            <a:fld id="{241ED152-6EA1-4D9A-823A-1E4C1B586740}" type="slidenum">
              <a:rPr lang="en-US" altLang="ja-JP" smtClean="0"/>
              <a:pPr>
                <a:defRPr/>
              </a:pPr>
              <a:t>45</a:t>
            </a:fld>
            <a:endParaRPr lang="en-US" altLang="ja-JP" dirty="0"/>
          </a:p>
        </p:txBody>
      </p:sp>
      <p:graphicFrame>
        <p:nvGraphicFramePr>
          <p:cNvPr id="3" name="Group 55">
            <a:extLst>
              <a:ext uri="{FF2B5EF4-FFF2-40B4-BE49-F238E27FC236}">
                <a16:creationId xmlns:a16="http://schemas.microsoft.com/office/drawing/2014/main" id="{0CDF78A2-EFEE-0E02-7ED0-959D48638969}"/>
              </a:ext>
            </a:extLst>
          </p:cNvPr>
          <p:cNvGraphicFramePr>
            <a:graphicFrameLocks noGrp="1"/>
          </p:cNvGraphicFramePr>
          <p:nvPr/>
        </p:nvGraphicFramePr>
        <p:xfrm>
          <a:off x="755649" y="270061"/>
          <a:ext cx="6516689" cy="302624"/>
        </p:xfrm>
        <a:graphic>
          <a:graphicData uri="http://schemas.openxmlformats.org/drawingml/2006/table">
            <a:tbl>
              <a:tblPr/>
              <a:tblGrid>
                <a:gridCol w="6516689">
                  <a:extLst>
                    <a:ext uri="{9D8B030D-6E8A-4147-A177-3AD203B41FA5}">
                      <a16:colId xmlns:a16="http://schemas.microsoft.com/office/drawing/2014/main" val="20000"/>
                    </a:ext>
                  </a:extLst>
                </a:gridCol>
              </a:tblGrid>
              <a:tr h="302624">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eiryo UI 本文"/>
                          <a:ea typeface="+mn-ea"/>
                          <a:cs typeface="メイリオ" pitchFamily="50" charset="-128"/>
                        </a:rPr>
                        <a:t>クックチル</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8D73F55A-594F-27E2-4310-F7D8236FDA99}"/>
              </a:ext>
            </a:extLst>
          </p:cNvPr>
          <p:cNvSpPr txBox="1">
            <a:spLocks/>
          </p:cNvSpPr>
          <p:nvPr/>
        </p:nvSpPr>
        <p:spPr>
          <a:xfrm>
            <a:off x="802880" y="647080"/>
            <a:ext cx="6516689" cy="207364"/>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rgbClr val="002060"/>
                </a:solidFill>
                <a:effectLst/>
                <a:latin typeface="+mn-ea"/>
                <a:ea typeface="+mn-ea"/>
                <a:cs typeface="Meiryo UI" pitchFamily="50" charset="-128"/>
              </a:rPr>
              <a:t>当社品質管理部と契約企業が開発した</a:t>
            </a:r>
            <a:r>
              <a:rPr lang="ja-JP" altLang="ja-JP" sz="1100" b="1" dirty="0">
                <a:solidFill>
                  <a:srgbClr val="002060"/>
                </a:solidFill>
                <a:effectLst/>
                <a:latin typeface="メイリオ" panose="020B0604030504040204" pitchFamily="50" charset="-128"/>
                <a:ea typeface="メイリオ" panose="020B0604030504040204" pitchFamily="50" charset="-128"/>
              </a:rPr>
              <a:t>献立</a:t>
            </a:r>
            <a:r>
              <a:rPr lang="en-US" altLang="ja-JP" sz="1100" b="1" kern="0" spc="50" dirty="0">
                <a:solidFill>
                  <a:srgbClr val="002060"/>
                </a:solidFill>
                <a:effectLst/>
                <a:latin typeface="+mn-ea"/>
                <a:ea typeface="+mn-ea"/>
                <a:cs typeface="Meiryo UI" pitchFamily="50" charset="-128"/>
              </a:rPr>
              <a:t>(</a:t>
            </a:r>
            <a:r>
              <a:rPr lang="ja-JP" altLang="ja-JP" sz="1100" b="1" dirty="0">
                <a:solidFill>
                  <a:srgbClr val="002060"/>
                </a:solidFill>
                <a:effectLst/>
                <a:latin typeface="メイリオ" panose="020B0604030504040204" pitchFamily="50" charset="-128"/>
                <a:ea typeface="メイリオ" panose="020B0604030504040204" pitchFamily="50" charset="-128"/>
              </a:rPr>
              <a:t>鶏卵不使用</a:t>
            </a:r>
            <a:r>
              <a:rPr lang="en-US" altLang="ja-JP" sz="1100" b="1" kern="0" spc="50" dirty="0">
                <a:solidFill>
                  <a:srgbClr val="002060"/>
                </a:solidFill>
                <a:effectLst/>
                <a:latin typeface="+mn-ea"/>
                <a:ea typeface="+mn-ea"/>
                <a:cs typeface="Meiryo UI" pitchFamily="50" charset="-128"/>
              </a:rPr>
              <a:t>)</a:t>
            </a:r>
            <a:r>
              <a:rPr lang="ja-JP" altLang="en-US" sz="1100" b="1" dirty="0">
                <a:solidFill>
                  <a:srgbClr val="002060"/>
                </a:solidFill>
                <a:effectLst/>
                <a:latin typeface="メイリオ" panose="020B0604030504040204" pitchFamily="50" charset="-128"/>
                <a:ea typeface="メイリオ" panose="020B0604030504040204" pitchFamily="50" charset="-128"/>
              </a:rPr>
              <a:t>を</a:t>
            </a:r>
            <a:r>
              <a:rPr lang="ja-JP" altLang="ja-JP" sz="1100" b="1" dirty="0">
                <a:solidFill>
                  <a:srgbClr val="002060"/>
                </a:solidFill>
                <a:effectLst/>
                <a:latin typeface="メイリオ" panose="020B0604030504040204" pitchFamily="50" charset="-128"/>
                <a:ea typeface="メイリオ" panose="020B0604030504040204" pitchFamily="50" charset="-128"/>
              </a:rPr>
              <a:t>完全調理品</a:t>
            </a:r>
            <a:r>
              <a:rPr lang="ja-JP" altLang="en-US" sz="1100" b="1" dirty="0">
                <a:solidFill>
                  <a:srgbClr val="002060"/>
                </a:solidFill>
                <a:effectLst/>
                <a:latin typeface="メイリオ" panose="020B0604030504040204" pitchFamily="50" charset="-128"/>
                <a:ea typeface="メイリオ" panose="020B0604030504040204" pitchFamily="50" charset="-128"/>
              </a:rPr>
              <a:t>化した</a:t>
            </a:r>
            <a:r>
              <a:rPr lang="ja-JP" altLang="en-US" sz="1100" b="1" kern="0" spc="50" dirty="0">
                <a:solidFill>
                  <a:srgbClr val="002060"/>
                </a:solidFill>
                <a:effectLst/>
                <a:latin typeface="+mn-ea"/>
                <a:ea typeface="+mn-ea"/>
                <a:cs typeface="Meiryo UI" pitchFamily="50" charset="-128"/>
              </a:rPr>
              <a:t>給食</a:t>
            </a:r>
            <a:r>
              <a:rPr lang="ja-JP" altLang="en-US" sz="1100" kern="0" spc="50" dirty="0">
                <a:effectLst/>
                <a:latin typeface="+mn-ea"/>
                <a:ea typeface="+mn-ea"/>
                <a:cs typeface="Meiryo UI" pitchFamily="50" charset="-128"/>
              </a:rPr>
              <a:t>を提供いたします。</a:t>
            </a:r>
            <a:endParaRPr lang="en-US" altLang="ja-JP" sz="1100" kern="0" spc="50" dirty="0">
              <a:effectLs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786314C4-AC98-1C81-75EF-F3403A7C7604}"/>
              </a:ext>
            </a:extLst>
          </p:cNvPr>
          <p:cNvSpPr txBox="1">
            <a:spLocks/>
          </p:cNvSpPr>
          <p:nvPr/>
        </p:nvSpPr>
        <p:spPr>
          <a:xfrm>
            <a:off x="802880" y="947367"/>
            <a:ext cx="6516689"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乳幼児の健康な成長に必要とされる栄養価を満たした給食の提供と監査などで必要とされる書類を完備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しています。</a:t>
            </a:r>
            <a:endParaRPr lang="en-US" altLang="ja-JP" sz="1100" kern="0" spc="50" dirty="0">
              <a:effectLst/>
              <a:latin typeface="+mn-ea"/>
              <a:ea typeface="+mn-ea"/>
              <a:cs typeface="Meiryo UI" pitchFamily="50" charset="-128"/>
            </a:endParaRPr>
          </a:p>
        </p:txBody>
      </p:sp>
      <p:pic>
        <p:nvPicPr>
          <p:cNvPr id="13" name="図 12" descr="食品, プラスチック, ドーナツ, 座る が含まれている画像&#10;&#10;AI によって生成されたコンテンツは間違っている可能性があります。">
            <a:extLst>
              <a:ext uri="{FF2B5EF4-FFF2-40B4-BE49-F238E27FC236}">
                <a16:creationId xmlns:a16="http://schemas.microsoft.com/office/drawing/2014/main" id="{6410AD57-D151-09BC-708F-ADCF81B9327D}"/>
              </a:ext>
            </a:extLst>
          </p:cNvPr>
          <p:cNvPicPr>
            <a:picLocks noChangeAspect="1"/>
          </p:cNvPicPr>
          <p:nvPr/>
        </p:nvPicPr>
        <p:blipFill>
          <a:blip r:embed="rId2"/>
          <a:stretch>
            <a:fillRect/>
          </a:stretch>
        </p:blipFill>
        <p:spPr>
          <a:xfrm>
            <a:off x="436538" y="1581716"/>
            <a:ext cx="2260229" cy="1695171"/>
          </a:xfrm>
          <a:prstGeom prst="rect">
            <a:avLst/>
          </a:prstGeom>
          <a:ln>
            <a:noFill/>
          </a:ln>
          <a:effectLst>
            <a:softEdge rad="112500"/>
          </a:effectLst>
        </p:spPr>
      </p:pic>
      <p:pic>
        <p:nvPicPr>
          <p:cNvPr id="15" name="図 14" descr="食品 が含まれている画像&#10;&#10;AI によって生成されたコンテンツは間違っている可能性があります。">
            <a:extLst>
              <a:ext uri="{FF2B5EF4-FFF2-40B4-BE49-F238E27FC236}">
                <a16:creationId xmlns:a16="http://schemas.microsoft.com/office/drawing/2014/main" id="{07177D65-0E5B-DDAE-D1EB-DFC5ED2618A0}"/>
              </a:ext>
            </a:extLst>
          </p:cNvPr>
          <p:cNvPicPr>
            <a:picLocks noChangeAspect="1"/>
          </p:cNvPicPr>
          <p:nvPr/>
        </p:nvPicPr>
        <p:blipFill>
          <a:blip r:embed="rId3"/>
          <a:stretch>
            <a:fillRect/>
          </a:stretch>
        </p:blipFill>
        <p:spPr>
          <a:xfrm rot="16200000">
            <a:off x="3030470" y="1281941"/>
            <a:ext cx="1695169" cy="2260226"/>
          </a:xfrm>
          <a:prstGeom prst="rect">
            <a:avLst/>
          </a:prstGeom>
          <a:ln>
            <a:noFill/>
          </a:ln>
          <a:effectLst>
            <a:softEdge rad="112500"/>
          </a:effectLst>
        </p:spPr>
      </p:pic>
      <p:pic>
        <p:nvPicPr>
          <p:cNvPr id="16" name="図 15" descr="容器の中のパン&#10;&#10;AI によって生成されたコンテンツは間違っている可能性があります。">
            <a:extLst>
              <a:ext uri="{FF2B5EF4-FFF2-40B4-BE49-F238E27FC236}">
                <a16:creationId xmlns:a16="http://schemas.microsoft.com/office/drawing/2014/main" id="{7A9CA279-114F-CF1B-A43A-B16CBE9D2E43}"/>
              </a:ext>
            </a:extLst>
          </p:cNvPr>
          <p:cNvPicPr>
            <a:picLocks noChangeAspect="1"/>
          </p:cNvPicPr>
          <p:nvPr/>
        </p:nvPicPr>
        <p:blipFill>
          <a:blip r:embed="rId4"/>
          <a:stretch>
            <a:fillRect/>
          </a:stretch>
        </p:blipFill>
        <p:spPr>
          <a:xfrm rot="16200000">
            <a:off x="5341871" y="1299859"/>
            <a:ext cx="1695169" cy="2260226"/>
          </a:xfrm>
          <a:prstGeom prst="rect">
            <a:avLst/>
          </a:prstGeom>
          <a:ln>
            <a:noFill/>
          </a:ln>
          <a:effectLst>
            <a:softEdge rad="112500"/>
          </a:effectLst>
        </p:spPr>
      </p:pic>
      <p:sp>
        <p:nvSpPr>
          <p:cNvPr id="22" name="正方形/長方形 21">
            <a:extLst>
              <a:ext uri="{FF2B5EF4-FFF2-40B4-BE49-F238E27FC236}">
                <a16:creationId xmlns:a16="http://schemas.microsoft.com/office/drawing/2014/main" id="{4258FDCE-2CA0-793D-5686-3A2971A066E7}"/>
              </a:ext>
            </a:extLst>
          </p:cNvPr>
          <p:cNvSpPr/>
          <p:nvPr/>
        </p:nvSpPr>
        <p:spPr bwMode="auto">
          <a:xfrm>
            <a:off x="802880" y="3957331"/>
            <a:ext cx="6265060" cy="58308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23" name="コンテンツ プレースホルダ 1">
            <a:extLst>
              <a:ext uri="{FF2B5EF4-FFF2-40B4-BE49-F238E27FC236}">
                <a16:creationId xmlns:a16="http://schemas.microsoft.com/office/drawing/2014/main" id="{246A5284-0238-E84C-0478-44BA23831902}"/>
              </a:ext>
            </a:extLst>
          </p:cNvPr>
          <p:cNvSpPr txBox="1">
            <a:spLocks/>
          </p:cNvSpPr>
          <p:nvPr/>
        </p:nvSpPr>
        <p:spPr>
          <a:xfrm>
            <a:off x="2365959" y="4275733"/>
            <a:ext cx="3024188" cy="245474"/>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調理方法</a:t>
            </a:r>
          </a:p>
        </p:txBody>
      </p:sp>
      <p:sp>
        <p:nvSpPr>
          <p:cNvPr id="25" name="コンテンツ プレースホルダ 1">
            <a:extLst>
              <a:ext uri="{FF2B5EF4-FFF2-40B4-BE49-F238E27FC236}">
                <a16:creationId xmlns:a16="http://schemas.microsoft.com/office/drawing/2014/main" id="{FB504C64-64FA-7A06-16B5-AFF5CBE62417}"/>
              </a:ext>
            </a:extLst>
          </p:cNvPr>
          <p:cNvSpPr txBox="1">
            <a:spLocks/>
          </p:cNvSpPr>
          <p:nvPr/>
        </p:nvSpPr>
        <p:spPr>
          <a:xfrm>
            <a:off x="2365959" y="5937032"/>
            <a:ext cx="3024188" cy="246922"/>
          </a:xfrm>
          <a:prstGeom prst="rect">
            <a:avLst/>
          </a:prstGeom>
          <a:solidFill>
            <a:schemeClr val="accent3"/>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給食の種類</a:t>
            </a:r>
          </a:p>
        </p:txBody>
      </p:sp>
      <p:sp>
        <p:nvSpPr>
          <p:cNvPr id="28" name="コンテンツ プレースホルダ 1">
            <a:extLst>
              <a:ext uri="{FF2B5EF4-FFF2-40B4-BE49-F238E27FC236}">
                <a16:creationId xmlns:a16="http://schemas.microsoft.com/office/drawing/2014/main" id="{6E93945A-6414-9D53-F70E-12340E696D64}"/>
              </a:ext>
            </a:extLst>
          </p:cNvPr>
          <p:cNvSpPr txBox="1">
            <a:spLocks/>
          </p:cNvSpPr>
          <p:nvPr/>
        </p:nvSpPr>
        <p:spPr>
          <a:xfrm>
            <a:off x="2365959" y="7225355"/>
            <a:ext cx="3024188"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賞味期限</a:t>
            </a:r>
          </a:p>
        </p:txBody>
      </p:sp>
      <p:sp>
        <p:nvSpPr>
          <p:cNvPr id="31" name="コンテンツ プレースホルダ 1">
            <a:extLst>
              <a:ext uri="{FF2B5EF4-FFF2-40B4-BE49-F238E27FC236}">
                <a16:creationId xmlns:a16="http://schemas.microsoft.com/office/drawing/2014/main" id="{2FDF6B12-8A53-54AB-E050-8D567108BBB7}"/>
              </a:ext>
            </a:extLst>
          </p:cNvPr>
          <p:cNvSpPr txBox="1">
            <a:spLocks/>
          </p:cNvSpPr>
          <p:nvPr/>
        </p:nvSpPr>
        <p:spPr>
          <a:xfrm>
            <a:off x="1042986" y="4748567"/>
            <a:ext cx="6516689" cy="79252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dirty="0">
                <a:solidFill>
                  <a:srgbClr val="000000"/>
                </a:solidFill>
                <a:effectLst/>
                <a:latin typeface="メイリオ" panose="020B0604030504040204" pitchFamily="50" charset="-128"/>
                <a:ea typeface="メイリオ" panose="020B0604030504040204" pitchFamily="50" charset="-128"/>
              </a:rPr>
              <a:t>当社が提示した献立内容・分量で</a:t>
            </a:r>
            <a:r>
              <a:rPr lang="ja-JP" altLang="ja-JP" sz="1100" dirty="0">
                <a:solidFill>
                  <a:srgbClr val="000000"/>
                </a:solidFill>
                <a:effectLst/>
                <a:latin typeface="メイリオ" panose="020B0604030504040204" pitchFamily="50" charset="-128"/>
                <a:ea typeface="メイリオ" panose="020B0604030504040204" pitchFamily="50" charset="-128"/>
              </a:rPr>
              <a:t>調理し</a:t>
            </a:r>
            <a:r>
              <a:rPr lang="ja-JP" altLang="en-US" sz="1100" dirty="0">
                <a:solidFill>
                  <a:srgbClr val="000000"/>
                </a:solidFill>
                <a:effectLst/>
                <a:latin typeface="メイリオ" panose="020B0604030504040204" pitchFamily="50" charset="-128"/>
                <a:ea typeface="メイリオ" panose="020B0604030504040204" pitchFamily="50" charset="-128"/>
              </a:rPr>
              <a:t>た料理を急速冷凍し、保育</a:t>
            </a:r>
            <a:r>
              <a:rPr lang="ja-JP" altLang="ja-JP" sz="1100" dirty="0">
                <a:solidFill>
                  <a:srgbClr val="000000"/>
                </a:solidFill>
                <a:effectLst/>
                <a:latin typeface="メイリオ" panose="020B0604030504040204" pitchFamily="50" charset="-128"/>
                <a:ea typeface="メイリオ" panose="020B0604030504040204" pitchFamily="50" charset="-128"/>
              </a:rPr>
              <a:t>園に冷凍配送</a:t>
            </a:r>
            <a:endParaRPr lang="ja-JP" altLang="en-US"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ja-JP" sz="1100" dirty="0">
                <a:solidFill>
                  <a:srgbClr val="000000"/>
                </a:solidFill>
                <a:effectLst/>
                <a:latin typeface="メイリオ" panose="020B0604030504040204" pitchFamily="50" charset="-128"/>
                <a:ea typeface="メイリオ" panose="020B0604030504040204" pitchFamily="50" charset="-128"/>
              </a:rPr>
              <a:t>保育園で冷凍庫保管し、必要数を湯せん調理をして提供</a:t>
            </a:r>
          </a:p>
          <a:p>
            <a:pPr marL="6350" algn="l">
              <a:spcAft>
                <a:spcPts val="300"/>
              </a:spcAft>
              <a:defRPr/>
            </a:pPr>
            <a:r>
              <a:rPr lang="ja-JP" altLang="ja-JP" sz="1100" dirty="0">
                <a:solidFill>
                  <a:srgbClr val="000000"/>
                </a:solidFill>
                <a:effectLst/>
                <a:latin typeface="メイリオ" panose="020B0604030504040204" pitchFamily="50" charset="-128"/>
                <a:ea typeface="メイリオ" panose="020B0604030504040204" pitchFamily="50" charset="-128"/>
              </a:rPr>
              <a:t>※</a:t>
            </a:r>
            <a:r>
              <a:rPr lang="en-US" altLang="ja-JP" sz="1100" dirty="0">
                <a:solidFill>
                  <a:srgbClr val="000000"/>
                </a:solidFill>
                <a:effectLst/>
                <a:latin typeface="メイリオ" panose="020B0604030504040204" pitchFamily="50" charset="-128"/>
                <a:ea typeface="メイリオ" panose="020B0604030504040204" pitchFamily="50" charset="-128"/>
              </a:rPr>
              <a:t>¹</a:t>
            </a:r>
            <a:r>
              <a:rPr lang="ja-JP" altLang="en-US" sz="1100" dirty="0">
                <a:solidFill>
                  <a:srgbClr val="000000"/>
                </a:solidFill>
                <a:effectLst/>
                <a:latin typeface="メイリオ" panose="020B0604030504040204" pitchFamily="50" charset="-128"/>
                <a:ea typeface="メイリオ" panose="020B0604030504040204" pitchFamily="50" charset="-128"/>
              </a:rPr>
              <a:t>　</a:t>
            </a:r>
            <a:r>
              <a:rPr lang="ja-JP" altLang="ja-JP" sz="1100" dirty="0">
                <a:solidFill>
                  <a:srgbClr val="000000"/>
                </a:solidFill>
                <a:effectLst/>
                <a:latin typeface="メイリオ" panose="020B0604030504040204" pitchFamily="50" charset="-128"/>
                <a:ea typeface="メイリオ" panose="020B0604030504040204" pitchFamily="50" charset="-128"/>
              </a:rPr>
              <a:t>ご飯、おかゆは別途</a:t>
            </a:r>
            <a:r>
              <a:rPr lang="ja-JP" altLang="en-US" sz="1100" dirty="0">
                <a:solidFill>
                  <a:srgbClr val="000000"/>
                </a:solidFill>
                <a:effectLst/>
                <a:latin typeface="メイリオ" panose="020B0604030504040204" pitchFamily="50" charset="-128"/>
                <a:ea typeface="メイリオ" panose="020B0604030504040204" pitchFamily="50" charset="-128"/>
              </a:rPr>
              <a:t>、保育園で</a:t>
            </a:r>
            <a:r>
              <a:rPr lang="ja-JP" altLang="ja-JP" sz="1100" dirty="0">
                <a:solidFill>
                  <a:srgbClr val="000000"/>
                </a:solidFill>
                <a:effectLst/>
                <a:latin typeface="メイリオ" panose="020B0604030504040204" pitchFamily="50" charset="-128"/>
                <a:ea typeface="メイリオ" panose="020B0604030504040204" pitchFamily="50" charset="-128"/>
              </a:rPr>
              <a:t>炊飯</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※²</a:t>
            </a:r>
            <a:r>
              <a:rPr lang="ja-JP" altLang="en-US" sz="1100" dirty="0">
                <a:solidFill>
                  <a:srgbClr val="000000"/>
                </a:solidFill>
                <a:effectLst/>
                <a:latin typeface="メイリオ" panose="020B0604030504040204" pitchFamily="50" charset="-128"/>
                <a:ea typeface="メイリオ" panose="020B0604030504040204" pitchFamily="50" charset="-128"/>
              </a:rPr>
              <a:t>　鶏卵アレルギー以外のアレルギー対応、宗教的禁忌食材がある園児の給食は自園で調理</a:t>
            </a:r>
            <a:endParaRPr lang="en-US" altLang="ja-JP" sz="1100" dirty="0">
              <a:solidFill>
                <a:srgbClr val="000000"/>
              </a:solidFill>
              <a:effectLst/>
              <a:latin typeface="メイリオ" panose="020B0604030504040204" pitchFamily="50" charset="-128"/>
              <a:ea typeface="メイリオ" panose="020B0604030504040204" pitchFamily="50" charset="-128"/>
            </a:endParaRPr>
          </a:p>
        </p:txBody>
      </p:sp>
      <p:sp>
        <p:nvSpPr>
          <p:cNvPr id="32" name="コンテンツ プレースホルダ 1">
            <a:extLst>
              <a:ext uri="{FF2B5EF4-FFF2-40B4-BE49-F238E27FC236}">
                <a16:creationId xmlns:a16="http://schemas.microsoft.com/office/drawing/2014/main" id="{CE0067F7-CC09-0459-89E3-A3DC61A30FE0}"/>
              </a:ext>
            </a:extLst>
          </p:cNvPr>
          <p:cNvSpPr txBox="1">
            <a:spLocks/>
          </p:cNvSpPr>
          <p:nvPr/>
        </p:nvSpPr>
        <p:spPr>
          <a:xfrm>
            <a:off x="2365960" y="8368084"/>
            <a:ext cx="3024187" cy="246922"/>
          </a:xfrm>
          <a:prstGeom prst="rect">
            <a:avLst/>
          </a:prstGeom>
          <a:solidFill>
            <a:schemeClr val="accent3">
              <a:alpha val="99000"/>
            </a:schemeClr>
          </a:solidFill>
        </p:spPr>
        <p:txBody>
          <a:bodyPr wrap="square" lIns="0" tIns="0" rIns="0" bIns="36000">
            <a:spAutoFit/>
          </a:bodyPr>
          <a:lstStyle/>
          <a:p>
            <a:pPr>
              <a:lnSpc>
                <a:spcPct val="130000"/>
              </a:lnSpc>
              <a:spcAft>
                <a:spcPts val="600"/>
              </a:spcAft>
              <a:defRPr/>
            </a:pPr>
            <a:r>
              <a:rPr lang="ja-JP" altLang="en-US" sz="1200" b="1" kern="0" spc="50" dirty="0">
                <a:solidFill>
                  <a:schemeClr val="bg1"/>
                </a:solidFill>
                <a:effectLst/>
                <a:latin typeface="+mn-ea"/>
                <a:ea typeface="+mn-ea"/>
                <a:cs typeface="Meiryo UI" pitchFamily="50" charset="-128"/>
              </a:rPr>
              <a:t>保存温度</a:t>
            </a:r>
          </a:p>
        </p:txBody>
      </p:sp>
      <p:sp>
        <p:nvSpPr>
          <p:cNvPr id="33" name="コンテンツ プレースホルダ 1">
            <a:extLst>
              <a:ext uri="{FF2B5EF4-FFF2-40B4-BE49-F238E27FC236}">
                <a16:creationId xmlns:a16="http://schemas.microsoft.com/office/drawing/2014/main" id="{88C13C45-7B29-4242-9422-2A87ACA4BAC6}"/>
              </a:ext>
            </a:extLst>
          </p:cNvPr>
          <p:cNvSpPr txBox="1">
            <a:spLocks/>
          </p:cNvSpPr>
          <p:nvPr/>
        </p:nvSpPr>
        <p:spPr>
          <a:xfrm>
            <a:off x="2931109" y="6358111"/>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幼児食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離乳食</a:t>
            </a:r>
            <a:r>
              <a:rPr lang="ja-JP" altLang="en-US" sz="1100" dirty="0">
                <a:solidFill>
                  <a:srgbClr val="000000"/>
                </a:solidFill>
                <a:effectLst/>
                <a:latin typeface="メイリオ" panose="020B0604030504040204" pitchFamily="50" charset="-128"/>
                <a:ea typeface="メイリオ" panose="020B0604030504040204" pitchFamily="50" charset="-128"/>
              </a:rPr>
              <a:t>（初期、中期、後期）</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4" name="コンテンツ プレースホルダ 1">
            <a:extLst>
              <a:ext uri="{FF2B5EF4-FFF2-40B4-BE49-F238E27FC236}">
                <a16:creationId xmlns:a16="http://schemas.microsoft.com/office/drawing/2014/main" id="{71F84168-8B2B-C651-0C8D-EA6174C39014}"/>
              </a:ext>
            </a:extLst>
          </p:cNvPr>
          <p:cNvSpPr txBox="1">
            <a:spLocks/>
          </p:cNvSpPr>
          <p:nvPr/>
        </p:nvSpPr>
        <p:spPr>
          <a:xfrm>
            <a:off x="2931109" y="7659770"/>
            <a:ext cx="6516689" cy="377026"/>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ja-JP" altLang="en-US" sz="1100" kern="0" spc="50" dirty="0">
                <a:effectLst/>
                <a:latin typeface="+mn-ea"/>
                <a:ea typeface="+mn-ea"/>
                <a:cs typeface="Meiryo UI" pitchFamily="50" charset="-128"/>
              </a:rPr>
              <a:t>製造日～６か月</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5" name="コンテンツ プレースホルダ 1">
            <a:extLst>
              <a:ext uri="{FF2B5EF4-FFF2-40B4-BE49-F238E27FC236}">
                <a16:creationId xmlns:a16="http://schemas.microsoft.com/office/drawing/2014/main" id="{4D078D6E-C345-BF8A-EC54-15BDFD1FD17A}"/>
              </a:ext>
            </a:extLst>
          </p:cNvPr>
          <p:cNvSpPr txBox="1">
            <a:spLocks/>
          </p:cNvSpPr>
          <p:nvPr/>
        </p:nvSpPr>
        <p:spPr>
          <a:xfrm>
            <a:off x="2931109" y="8828675"/>
            <a:ext cx="6516689" cy="584775"/>
          </a:xfrm>
          <a:prstGeom prst="rect">
            <a:avLst/>
          </a:prstGeom>
        </p:spPr>
        <p:txBody>
          <a:bodyPr wrap="square" lIns="0" tIns="0" rIns="0" bIns="0">
            <a:spAutoFit/>
          </a:bodyPr>
          <a:lstStyle/>
          <a:p>
            <a:pPr marL="179388" indent="-173038" algn="l">
              <a:spcAft>
                <a:spcPts val="300"/>
              </a:spcAft>
              <a:buFont typeface="Arial" panose="020B0604020202020204" pitchFamily="34" charset="0"/>
              <a:buChar char="•"/>
              <a:defRPr/>
            </a:pPr>
            <a:r>
              <a:rPr lang="en-US" altLang="ja-JP" sz="1100" kern="0" spc="50" dirty="0">
                <a:effectLst/>
                <a:latin typeface="+mn-ea"/>
                <a:ea typeface="+mn-ea"/>
                <a:cs typeface="Meiryo UI" pitchFamily="50" charset="-128"/>
              </a:rPr>
              <a:t>-18</a:t>
            </a:r>
            <a:r>
              <a:rPr lang="ja-JP" altLang="ja-JP" sz="1100" dirty="0">
                <a:solidFill>
                  <a:srgbClr val="000000"/>
                </a:solidFill>
                <a:effectLst/>
                <a:latin typeface="メイリオ" panose="020B0604030504040204" pitchFamily="50" charset="-128"/>
                <a:ea typeface="メイリオ" panose="020B0604030504040204" pitchFamily="50" charset="-128"/>
              </a:rPr>
              <a:t>℃以下で保存</a:t>
            </a:r>
            <a:endParaRPr lang="en-US" altLang="ja-JP" sz="1100" dirty="0">
              <a:solidFill>
                <a:srgbClr val="000000"/>
              </a:solidFill>
              <a:effectLst/>
              <a:latin typeface="メイリオ" panose="020B0604030504040204" pitchFamily="50" charset="-128"/>
              <a:ea typeface="メイリオ" panose="020B0604030504040204" pitchFamily="50" charset="-128"/>
            </a:endParaRPr>
          </a:p>
          <a:p>
            <a:pPr marL="6350" algn="l">
              <a:spcAft>
                <a:spcPts val="300"/>
              </a:spcAft>
              <a:defRPr/>
            </a:pPr>
            <a:r>
              <a:rPr lang="en-US" altLang="ja-JP" sz="1100" dirty="0">
                <a:solidFill>
                  <a:srgbClr val="000000"/>
                </a:solidFill>
                <a:effectLst/>
                <a:latin typeface="メイリオ" panose="020B0604030504040204" pitchFamily="50" charset="-128"/>
                <a:ea typeface="メイリオ" panose="020B0604030504040204" pitchFamily="50" charset="-128"/>
              </a:rPr>
              <a:t>※</a:t>
            </a:r>
            <a:r>
              <a:rPr lang="ja-JP" altLang="en-US" sz="1100" dirty="0">
                <a:solidFill>
                  <a:srgbClr val="000000"/>
                </a:solidFill>
                <a:effectLst/>
                <a:latin typeface="メイリオ" panose="020B0604030504040204" pitchFamily="50" charset="-128"/>
                <a:ea typeface="メイリオ" panose="020B0604030504040204" pitchFamily="50" charset="-128"/>
              </a:rPr>
              <a:t>家庭用冷凍庫で保存可　</a:t>
            </a:r>
            <a:endParaRPr lang="en-US" altLang="ja-JP" sz="1100" kern="0" spc="50" dirty="0">
              <a:effectLst/>
              <a:latin typeface="+mn-ea"/>
              <a:ea typeface="+mn-ea"/>
              <a:cs typeface="Meiryo UI" pitchFamily="50" charset="-128"/>
            </a:endParaRPr>
          </a:p>
          <a:p>
            <a:pPr marL="179388" indent="-173038" algn="l">
              <a:spcAft>
                <a:spcPts val="300"/>
              </a:spcAft>
              <a:buFont typeface="Arial" panose="020B0604020202020204" pitchFamily="34" charset="0"/>
              <a:buChar char="•"/>
              <a:defRPr/>
            </a:pPr>
            <a:endParaRPr lang="ja-JP" altLang="en-US" sz="1100" kern="0" spc="50" dirty="0">
              <a:effectLst/>
              <a:latin typeface="+mn-ea"/>
              <a:ea typeface="+mn-ea"/>
              <a:cs typeface="Meiryo UI" pitchFamily="50" charset="-128"/>
            </a:endParaRPr>
          </a:p>
        </p:txBody>
      </p:sp>
      <p:sp>
        <p:nvSpPr>
          <p:cNvPr id="39" name="コンテンツ プレースホルダ 1">
            <a:extLst>
              <a:ext uri="{FF2B5EF4-FFF2-40B4-BE49-F238E27FC236}">
                <a16:creationId xmlns:a16="http://schemas.microsoft.com/office/drawing/2014/main" id="{E02F0D66-F117-F076-5D8F-521B3ED80113}"/>
              </a:ext>
            </a:extLst>
          </p:cNvPr>
          <p:cNvSpPr txBox="1">
            <a:spLocks/>
          </p:cNvSpPr>
          <p:nvPr/>
        </p:nvSpPr>
        <p:spPr>
          <a:xfrm>
            <a:off x="1168800" y="3534118"/>
            <a:ext cx="6265059" cy="49244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rPr>
              <a:t>少ない調理スペースと器具で温かい給食をご提供！！ </a:t>
            </a:r>
            <a:endParaRPr kumimoji="0" lang="ja-JP" altLang="ja-JP" b="1" i="0" u="none" strike="noStrike" kern="120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endParaRPr>
          </a:p>
          <a:p>
            <a:pPr eaLnBrk="0">
              <a:spcAft>
                <a:spcPts val="600"/>
              </a:spcAft>
              <a:defRPr/>
            </a:pPr>
            <a:endParaRPr lang="en-US" altLang="ja-JP" sz="1400" b="1" kern="0" dirty="0">
              <a:solidFill>
                <a:schemeClr val="accent6"/>
              </a:solidFill>
              <a:effectLst/>
              <a:latin typeface="+mn-ea"/>
              <a:ea typeface="+mn-ea"/>
              <a:cs typeface="Meiryo UI" pitchFamily="50" charset="-128"/>
            </a:endParaRPr>
          </a:p>
        </p:txBody>
      </p:sp>
    </p:spTree>
    <p:extLst>
      <p:ext uri="{BB962C8B-B14F-4D97-AF65-F5344CB8AC3E}">
        <p14:creationId xmlns:p14="http://schemas.microsoft.com/office/powerpoint/2010/main" val="515661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F8BED3-7B5F-30EA-44F0-860CFD9E18FB}"/>
              </a:ext>
            </a:extLst>
          </p:cNvPr>
          <p:cNvSpPr>
            <a:spLocks noGrp="1"/>
          </p:cNvSpPr>
          <p:nvPr>
            <p:ph type="sldNum" sz="quarter" idx="10"/>
          </p:nvPr>
        </p:nvSpPr>
        <p:spPr/>
        <p:txBody>
          <a:bodyPr/>
          <a:lstStyle/>
          <a:p>
            <a:pPr>
              <a:defRPr/>
            </a:pPr>
            <a:fld id="{241ED152-6EA1-4D9A-823A-1E4C1B586740}" type="slidenum">
              <a:rPr lang="en-US" altLang="ja-JP" smtClean="0"/>
              <a:pPr>
                <a:defRPr/>
              </a:pPr>
              <a:t>46</a:t>
            </a:fld>
            <a:endParaRPr lang="en-US" altLang="ja-JP" dirty="0"/>
          </a:p>
        </p:txBody>
      </p:sp>
      <p:sp>
        <p:nvSpPr>
          <p:cNvPr id="35" name="正方形/長方形 34">
            <a:extLst>
              <a:ext uri="{FF2B5EF4-FFF2-40B4-BE49-F238E27FC236}">
                <a16:creationId xmlns:a16="http://schemas.microsoft.com/office/drawing/2014/main" id="{133F36AA-B553-C8B3-7302-F114A7CD40CA}"/>
              </a:ext>
            </a:extLst>
          </p:cNvPr>
          <p:cNvSpPr/>
          <p:nvPr/>
        </p:nvSpPr>
        <p:spPr bwMode="auto">
          <a:xfrm>
            <a:off x="755381" y="4679283"/>
            <a:ext cx="6516687" cy="4194198"/>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職員の採用方法、資格、経験、雇用形態、職員研修について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3" name="正方形/長方形 32">
            <a:extLst>
              <a:ext uri="{FF2B5EF4-FFF2-40B4-BE49-F238E27FC236}">
                <a16:creationId xmlns:a16="http://schemas.microsoft.com/office/drawing/2014/main" id="{6FE8FCF8-B5A1-AD0D-9598-F99A03963FD2}"/>
              </a:ext>
            </a:extLst>
          </p:cNvPr>
          <p:cNvSpPr/>
          <p:nvPr/>
        </p:nvSpPr>
        <p:spPr bwMode="auto">
          <a:xfrm>
            <a:off x="755383" y="616573"/>
            <a:ext cx="6516687" cy="289550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34" name="正方形/長方形 33">
            <a:extLst>
              <a:ext uri="{FF2B5EF4-FFF2-40B4-BE49-F238E27FC236}">
                <a16:creationId xmlns:a16="http://schemas.microsoft.com/office/drawing/2014/main" id="{C9FC8E3E-965D-18A3-FEE4-C7A54313ED7C}"/>
              </a:ext>
            </a:extLst>
          </p:cNvPr>
          <p:cNvSpPr/>
          <p:nvPr/>
        </p:nvSpPr>
        <p:spPr bwMode="auto">
          <a:xfrm>
            <a:off x="755381" y="3629796"/>
            <a:ext cx="6516687" cy="931770"/>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8" name="コンテンツ プレースホルダ 1">
            <a:extLst>
              <a:ext uri="{FF2B5EF4-FFF2-40B4-BE49-F238E27FC236}">
                <a16:creationId xmlns:a16="http://schemas.microsoft.com/office/drawing/2014/main" id="{5AF7389F-2175-74A6-D978-F2B68782C642}"/>
              </a:ext>
            </a:extLst>
          </p:cNvPr>
          <p:cNvSpPr txBox="1">
            <a:spLocks/>
          </p:cNvSpPr>
          <p:nvPr/>
        </p:nvSpPr>
        <p:spPr>
          <a:xfrm>
            <a:off x="1119159" y="5204945"/>
            <a:ext cx="6786825" cy="2641749"/>
          </a:xfrm>
          <a:prstGeom prst="rect">
            <a:avLst/>
          </a:prstGeom>
        </p:spPr>
        <p:txBody>
          <a:bodyPr wrap="square" lIns="0" tIns="0" rIns="0" bIns="0">
            <a:spAutoFit/>
          </a:bodyPr>
          <a:lstStyle/>
          <a:p>
            <a:pPr algn="l">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地域の特性に合わせた採用活動</a:t>
            </a:r>
          </a:p>
          <a:p>
            <a:pPr marL="171450" indent="-171450" algn="l">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自社採用サイト・</a:t>
            </a:r>
            <a:r>
              <a:rPr lang="en-US" altLang="ja-JP" sz="1100" b="1" kern="0" spc="50" dirty="0">
                <a:solidFill>
                  <a:schemeClr val="accent6"/>
                </a:solidFill>
                <a:effectLst/>
                <a:latin typeface="+mn-ea"/>
                <a:ea typeface="+mn-ea"/>
                <a:cs typeface="Meiryo UI" pitchFamily="50" charset="-128"/>
              </a:rPr>
              <a:t>SNS</a:t>
            </a:r>
            <a:r>
              <a:rPr lang="ja-JP" altLang="en-US" sz="1100" b="1" kern="0" spc="50" dirty="0">
                <a:solidFill>
                  <a:schemeClr val="accent6"/>
                </a:solidFill>
                <a:effectLst/>
                <a:latin typeface="+mn-ea"/>
                <a:ea typeface="+mn-ea"/>
                <a:cs typeface="Meiryo UI" pitchFamily="50" charset="-128"/>
              </a:rPr>
              <a:t>の活用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有料広告媒体・地域の求人媒体への掲載</a:t>
            </a:r>
          </a:p>
          <a:p>
            <a:pPr algn="l">
              <a:spcAft>
                <a:spcPts val="600"/>
              </a:spcAft>
              <a:buClr>
                <a:schemeClr val="accent5"/>
              </a:buClr>
              <a:defRPr/>
            </a:pPr>
            <a:r>
              <a:rPr lang="ja-JP" altLang="en-US" sz="1100" kern="0" spc="50" dirty="0">
                <a:effectLst/>
                <a:latin typeface="+mn-ea"/>
                <a:ea typeface="+mn-ea"/>
                <a:cs typeface="Meiryo UI" pitchFamily="50" charset="-128"/>
              </a:rPr>
              <a:t>　　採用課と毎週</a:t>
            </a:r>
            <a:r>
              <a:rPr lang="en-US" altLang="ja-JP" sz="1100" kern="0" spc="50" dirty="0">
                <a:effectLst/>
                <a:latin typeface="+mn-ea"/>
                <a:ea typeface="+mn-ea"/>
                <a:cs typeface="Meiryo UI" pitchFamily="50" charset="-128"/>
              </a:rPr>
              <a:t>MTG</a:t>
            </a:r>
            <a:r>
              <a:rPr lang="ja-JP" altLang="en-US" sz="1100" kern="0" spc="50" dirty="0">
                <a:effectLst/>
                <a:latin typeface="+mn-ea"/>
                <a:ea typeface="+mn-ea"/>
                <a:cs typeface="Meiryo UI" pitchFamily="50" charset="-128"/>
              </a:rPr>
              <a:t>を行い、余裕を持って職員の確保を行ってまいります。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effectLst/>
                <a:latin typeface="+mn-ea"/>
                <a:ea typeface="+mn-ea"/>
                <a:cs typeface="Meiryo UI" pitchFamily="50" charset="-128"/>
              </a:rPr>
              <a:t>人材紹介会社の利用</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保育士に特化した人材紹介会社を利用し、優秀な人材を確保	</a:t>
            </a:r>
          </a:p>
          <a:p>
            <a:pPr algn="l">
              <a:spcAft>
                <a:spcPts val="600"/>
              </a:spcAft>
              <a:buClr>
                <a:schemeClr val="accent5"/>
              </a:buClr>
              <a:defRPr/>
            </a:pPr>
            <a:r>
              <a:rPr lang="ja-JP" altLang="en-US" sz="1100" kern="0" spc="50" dirty="0">
                <a:effectLst/>
                <a:latin typeface="+mn-ea"/>
                <a:ea typeface="+mn-ea"/>
                <a:cs typeface="Meiryo UI" pitchFamily="50" charset="-128"/>
              </a:rPr>
              <a:t>　　大手の保育士専門の</a:t>
            </a:r>
            <a:r>
              <a:rPr lang="ja-JP" altLang="en-US" sz="1100" b="1" kern="0" spc="50" dirty="0">
                <a:solidFill>
                  <a:schemeClr val="accent6"/>
                </a:solidFill>
                <a:effectLst/>
                <a:latin typeface="+mn-ea"/>
                <a:ea typeface="+mn-ea"/>
                <a:cs typeface="Meiryo UI" pitchFamily="50" charset="-128"/>
              </a:rPr>
              <a:t>人材紹介会社と提携</a:t>
            </a:r>
            <a:r>
              <a:rPr lang="ja-JP" altLang="en-US" sz="1100" kern="0" spc="50" dirty="0">
                <a:effectLst/>
                <a:latin typeface="+mn-ea"/>
                <a:ea typeface="+mn-ea"/>
                <a:cs typeface="Meiryo UI" pitchFamily="50" charset="-128"/>
              </a:rPr>
              <a:t>し、緊急時に即時対応可能な体制を整えております。</a:t>
            </a:r>
            <a:endParaRPr lang="en-US" altLang="ja-JP" sz="1100" b="1" kern="0" spc="50" dirty="0">
              <a:effectLst/>
              <a:latin typeface="+mn-ea"/>
              <a:ea typeface="+mn-ea"/>
              <a:cs typeface="Meiryo UI" pitchFamily="50" charset="-128"/>
            </a:endParaRPr>
          </a:p>
          <a:p>
            <a:pPr algn="l">
              <a:spcBef>
                <a:spcPts val="1000"/>
              </a:spcBef>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3】</a:t>
            </a:r>
            <a:r>
              <a:rPr lang="ja-JP" altLang="en-US" sz="1100" b="1" kern="0" spc="50" dirty="0">
                <a:effectLst/>
                <a:latin typeface="+mn-ea"/>
                <a:ea typeface="+mn-ea"/>
                <a:cs typeface="Meiryo UI" pitchFamily="50" charset="-128"/>
              </a:rPr>
              <a:t>お友達紹介制度の活用　　　</a:t>
            </a:r>
            <a:r>
              <a:rPr lang="ja-JP" altLang="en-US" sz="1100" kern="0" spc="50" dirty="0">
                <a:effectLst/>
                <a:latin typeface="+mn-ea"/>
                <a:ea typeface="+mn-ea"/>
                <a:cs typeface="Meiryo UI" pitchFamily="50" charset="-128"/>
              </a:rPr>
              <a:t>　　　　　　　　　　　　　　　　　</a:t>
            </a:r>
          </a:p>
          <a:p>
            <a:pPr marL="171450" indent="-171450" algn="l">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全国で約</a:t>
            </a:r>
            <a:r>
              <a:rPr lang="en-US" altLang="ja-JP" sz="1100" kern="0" spc="50" dirty="0">
                <a:effectLst/>
                <a:latin typeface="+mn-ea"/>
                <a:ea typeface="+mn-ea"/>
                <a:cs typeface="Meiryo UI" pitchFamily="50" charset="-128"/>
              </a:rPr>
              <a:t>3,000</a:t>
            </a:r>
            <a:r>
              <a:rPr lang="ja-JP" altLang="en-US" sz="1100" kern="0" spc="50" dirty="0">
                <a:effectLst/>
                <a:latin typeface="+mn-ea"/>
                <a:ea typeface="+mn-ea"/>
                <a:cs typeface="Meiryo UI" pitchFamily="50" charset="-128"/>
              </a:rPr>
              <a:t>名（</a:t>
            </a:r>
            <a:r>
              <a:rPr lang="en-US" altLang="ja-JP" sz="1100" kern="0" spc="50" dirty="0">
                <a:effectLst/>
                <a:latin typeface="+mn-ea"/>
                <a:ea typeface="+mn-ea"/>
                <a:cs typeface="Meiryo UI" pitchFamily="50" charset="-128"/>
              </a:rPr>
              <a:t>2025</a:t>
            </a:r>
            <a:r>
              <a:rPr lang="ja-JP" altLang="en-US" sz="1100" kern="0" spc="50" dirty="0">
                <a:effectLst/>
                <a:latin typeface="+mn-ea"/>
                <a:ea typeface="+mn-ea"/>
                <a:cs typeface="Meiryo UI" pitchFamily="50" charset="-128"/>
              </a:rPr>
              <a:t>年</a:t>
            </a:r>
            <a:r>
              <a:rPr lang="en-US" altLang="ja-JP" sz="1100" kern="0" spc="50" dirty="0">
                <a:effectLst/>
                <a:latin typeface="+mn-ea"/>
                <a:ea typeface="+mn-ea"/>
                <a:cs typeface="Meiryo UI" pitchFamily="50" charset="-128"/>
              </a:rPr>
              <a:t>4</a:t>
            </a:r>
            <a:r>
              <a:rPr lang="ja-JP" altLang="en-US" sz="1100" kern="0" spc="50" dirty="0">
                <a:effectLst/>
                <a:latin typeface="+mn-ea"/>
                <a:ea typeface="+mn-ea"/>
                <a:cs typeface="Meiryo UI" pitchFamily="50" charset="-128"/>
              </a:rPr>
              <a:t>月現在）おり、</a:t>
            </a:r>
            <a:r>
              <a:rPr lang="en-US" altLang="ja-JP"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お友だち紹介制度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を実施</a:t>
            </a:r>
          </a:p>
          <a:p>
            <a:pPr marL="171450" indent="-171450" algn="l">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WEB</a:t>
            </a:r>
            <a:r>
              <a:rPr lang="ja-JP" altLang="en-US" sz="1100" kern="0" spc="50" dirty="0">
                <a:effectLst/>
                <a:latin typeface="+mn-ea"/>
                <a:ea typeface="+mn-ea"/>
                <a:cs typeface="Meiryo UI" pitchFamily="50" charset="-128"/>
              </a:rPr>
              <a:t>上に求人が掲載される前に採用活動が行えるメリットがあります。</a:t>
            </a:r>
          </a:p>
        </p:txBody>
      </p:sp>
      <p:sp>
        <p:nvSpPr>
          <p:cNvPr id="4" name="コンテンツ プレースホルダ 1">
            <a:extLst>
              <a:ext uri="{FF2B5EF4-FFF2-40B4-BE49-F238E27FC236}">
                <a16:creationId xmlns:a16="http://schemas.microsoft.com/office/drawing/2014/main" id="{4DFCF61F-D6F8-9B79-DDD0-1B8E0D10BC7C}"/>
              </a:ext>
            </a:extLst>
          </p:cNvPr>
          <p:cNvSpPr txBox="1">
            <a:spLocks/>
          </p:cNvSpPr>
          <p:nvPr/>
        </p:nvSpPr>
        <p:spPr>
          <a:xfrm>
            <a:off x="921042" y="684675"/>
            <a:ext cx="6156639" cy="58477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説明会・面談</a:t>
            </a:r>
            <a:r>
              <a:rPr lang="en-US" altLang="ja-JP" sz="1100" b="1" kern="0" spc="50" dirty="0">
                <a:effectLst/>
                <a:latin typeface="+mn-ea"/>
                <a:ea typeface="+mn-ea"/>
                <a:cs typeface="Meiryo UI" pitchFamily="50" charset="-128"/>
              </a:rPr>
              <a:t>】</a:t>
            </a:r>
          </a:p>
          <a:p>
            <a:pPr marL="234950" indent="-228600" algn="l">
              <a:spcAft>
                <a:spcPts val="300"/>
              </a:spcAft>
              <a:buFont typeface="+mj-ea"/>
              <a:buAutoNum type="circleNumDbPlain"/>
              <a:defRPr/>
            </a:pPr>
            <a:r>
              <a:rPr lang="ja-JP" altLang="en-US" sz="1100" kern="0" spc="50" dirty="0">
                <a:effectLst/>
                <a:latin typeface="+mn-ea"/>
                <a:ea typeface="+mn-ea"/>
                <a:cs typeface="Meiryo UI" pitchFamily="50" charset="-128"/>
              </a:rPr>
              <a:t>現委託先と交渉の上、既存職員へ説明会、個別面談を行います。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保護者様やお子さまが不安とならないよう、可能な限り</a:t>
            </a:r>
            <a:r>
              <a:rPr lang="ja-JP" altLang="en-US" sz="1100" b="1" kern="0" spc="50" dirty="0">
                <a:solidFill>
                  <a:schemeClr val="accent6"/>
                </a:solidFill>
                <a:effectLst/>
                <a:latin typeface="+mn-ea"/>
                <a:ea typeface="+mn-ea"/>
                <a:cs typeface="Meiryo UI" pitchFamily="50" charset="-128"/>
              </a:rPr>
              <a:t>継続勤務</a:t>
            </a:r>
            <a:r>
              <a:rPr lang="ja-JP" altLang="en-US" sz="1100" kern="0" spc="50" dirty="0">
                <a:effectLst/>
                <a:latin typeface="+mn-ea"/>
                <a:ea typeface="+mn-ea"/>
                <a:cs typeface="Meiryo UI" pitchFamily="50" charset="-128"/>
              </a:rPr>
              <a:t>していただけるようにいたします。</a:t>
            </a:r>
            <a:endParaRPr lang="en-US" altLang="ja-JP" sz="1100" kern="0" spc="50" dirty="0">
              <a:effectLst/>
              <a:latin typeface="+mn-ea"/>
              <a:ea typeface="+mn-ea"/>
              <a:cs typeface="Meiryo UI" pitchFamily="50" charset="-128"/>
            </a:endParaRPr>
          </a:p>
        </p:txBody>
      </p:sp>
      <p:sp>
        <p:nvSpPr>
          <p:cNvPr id="6" name="コンテンツ プレースホルダ 1">
            <a:extLst>
              <a:ext uri="{FF2B5EF4-FFF2-40B4-BE49-F238E27FC236}">
                <a16:creationId xmlns:a16="http://schemas.microsoft.com/office/drawing/2014/main" id="{6241B47A-C356-B66E-7F6B-5AC0E0DD3E6A}"/>
              </a:ext>
            </a:extLst>
          </p:cNvPr>
          <p:cNvSpPr txBox="1">
            <a:spLocks/>
          </p:cNvSpPr>
          <p:nvPr/>
        </p:nvSpPr>
        <p:spPr>
          <a:xfrm>
            <a:off x="921039" y="3677891"/>
            <a:ext cx="6156639" cy="792525"/>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不足分は当社より異動</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②　万が一不足職員が発生した場合は当社運営の保育園より異動希望を募ります。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既存職員の継続勤務状況をみて保育士の経験、雇用形態別に応じ、近隣園から当社の保育経験を</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積んだ職員を異動することを検討いたします。</a:t>
            </a:r>
            <a:endParaRPr lang="en-US" altLang="ja-JP" sz="1100" kern="0" spc="5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D7FD0538-223B-A7F1-E45F-DE509E7D619F}"/>
              </a:ext>
            </a:extLst>
          </p:cNvPr>
          <p:cNvSpPr txBox="1">
            <a:spLocks/>
          </p:cNvSpPr>
          <p:nvPr/>
        </p:nvSpPr>
        <p:spPr>
          <a:xfrm>
            <a:off x="921038" y="4765008"/>
            <a:ext cx="6156639" cy="377026"/>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新規採用</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③　上記２点と並行して地元新規採用（選考は保育経験、当社への理念理解が基準となります）</a:t>
            </a:r>
          </a:p>
        </p:txBody>
      </p:sp>
      <p:pic>
        <p:nvPicPr>
          <p:cNvPr id="10" name="図 9" descr="図形 が含まれている画像&#10;&#10;AI によって生成されたコンテンツは間違っている可能性があります。">
            <a:extLst>
              <a:ext uri="{FF2B5EF4-FFF2-40B4-BE49-F238E27FC236}">
                <a16:creationId xmlns:a16="http://schemas.microsoft.com/office/drawing/2014/main" id="{E188F4D1-5A0B-654C-2784-486D97F7D5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8920" y="2845598"/>
            <a:ext cx="1088758" cy="529599"/>
          </a:xfrm>
          <a:prstGeom prst="rect">
            <a:avLst/>
          </a:prstGeom>
        </p:spPr>
      </p:pic>
      <p:sp>
        <p:nvSpPr>
          <p:cNvPr id="18" name="コンテンツ プレースホルダ 1">
            <a:extLst>
              <a:ext uri="{FF2B5EF4-FFF2-40B4-BE49-F238E27FC236}">
                <a16:creationId xmlns:a16="http://schemas.microsoft.com/office/drawing/2014/main" id="{B73EBCE7-2F68-ADED-AEFA-ABE35659D7E7}"/>
              </a:ext>
            </a:extLst>
          </p:cNvPr>
          <p:cNvSpPr txBox="1">
            <a:spLocks/>
          </p:cNvSpPr>
          <p:nvPr/>
        </p:nvSpPr>
        <p:spPr>
          <a:xfrm>
            <a:off x="921039" y="1358249"/>
            <a:ext cx="6156639" cy="2262158"/>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施策１</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現処遇を考慮した条件提示</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エリア相場や現給料をヒアリング、協議した上で可能な限り現処遇を考慮した提示を基本方針として</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継続勤務に繋がるよう進めてまいります。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a:t>
            </a: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a:t>
            </a:r>
            <a:r>
              <a:rPr lang="en-US" altLang="ja-JP" sz="1100" b="1" kern="0" spc="50" dirty="0">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臨時ボーナスの準備</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転籍＝転職となるため、夏の賞与をもらえなくなります。そこで</a:t>
            </a:r>
            <a:r>
              <a:rPr lang="ja-JP" altLang="en-US" sz="1200" b="1" kern="0" spc="50" dirty="0">
                <a:solidFill>
                  <a:srgbClr val="FF0000"/>
                </a:solidFill>
                <a:effectLst/>
                <a:latin typeface="+mn-ea"/>
                <a:ea typeface="+mn-ea"/>
                <a:cs typeface="Meiryo UI" pitchFamily="50" charset="-128"/>
              </a:rPr>
              <a:t>臨時ボーナスを準備</a:t>
            </a:r>
            <a:r>
              <a:rPr lang="ja-JP" altLang="en-US" sz="1100" kern="0" spc="50" dirty="0">
                <a:effectLst/>
                <a:latin typeface="+mn-ea"/>
                <a:ea typeface="+mn-ea"/>
                <a:cs typeface="Meiryo UI" pitchFamily="50" charset="-128"/>
              </a:rPr>
              <a:t>しております。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b="1" kern="0" spc="50" dirty="0">
                <a:effectLst/>
                <a:latin typeface="+mn-ea"/>
                <a:ea typeface="+mn-ea"/>
                <a:cs typeface="Meiryo UI" pitchFamily="50" charset="-128"/>
              </a:rPr>
              <a:t>　　</a:t>
            </a: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施策３</a:t>
            </a:r>
            <a:r>
              <a:rPr lang="en-US" altLang="ja-JP" sz="1100" b="1"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企業年金の導入</a:t>
            </a:r>
            <a:endParaRPr lang="en-US" altLang="ja-JP" sz="1100" b="1" kern="0" spc="50" dirty="0">
              <a:solidFill>
                <a:schemeClr val="accent6"/>
              </a:solidFill>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また、当社では「はぐくみ企業年金」を導入しております。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　　　同制度を導入している他社様からの転籍の場合、制度を引き継ぐことができます。</a:t>
            </a:r>
          </a:p>
          <a:p>
            <a:pPr marL="234950" indent="-228600" algn="l">
              <a:spcAft>
                <a:spcPts val="300"/>
              </a:spcAft>
              <a:buFont typeface="+mj-ea"/>
              <a:buAutoNum type="circleNumDbPlain"/>
              <a:defRPr/>
            </a:pPr>
            <a:endParaRPr lang="en-US" altLang="ja-JP" sz="1100" kern="0" spc="50" dirty="0">
              <a:effectLst/>
              <a:latin typeface="+mn-ea"/>
              <a:ea typeface="+mn-ea"/>
              <a:cs typeface="Meiryo UI" pitchFamily="50" charset="-128"/>
            </a:endParaRPr>
          </a:p>
        </p:txBody>
      </p:sp>
      <p:pic>
        <p:nvPicPr>
          <p:cNvPr id="7" name="図 6" descr="グラフィカル ユーザー インターフェイス, アプリケーション, Web サイト&#10;&#10;自動的に生成された説明">
            <a:extLst>
              <a:ext uri="{FF2B5EF4-FFF2-40B4-BE49-F238E27FC236}">
                <a16:creationId xmlns:a16="http://schemas.microsoft.com/office/drawing/2014/main" id="{ACE0CB60-E460-DDB9-2F76-BE343337B3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750" b="9745"/>
          <a:stretch/>
        </p:blipFill>
        <p:spPr bwMode="auto">
          <a:xfrm>
            <a:off x="5390270" y="7725841"/>
            <a:ext cx="1687405" cy="931035"/>
          </a:xfrm>
          <a:prstGeom prst="rect">
            <a:avLst/>
          </a:prstGeom>
          <a:ln w="3175">
            <a:solidFill>
              <a:schemeClr val="tx2"/>
            </a:solidFill>
          </a:ln>
          <a:extLst>
            <a:ext uri="{53640926-AAD7-44D8-BBD7-CCE9431645EC}">
              <a14:shadowObscured xmlns:a14="http://schemas.microsoft.com/office/drawing/2010/main"/>
            </a:ext>
          </a:extLst>
        </p:spPr>
      </p:pic>
      <p:sp>
        <p:nvSpPr>
          <p:cNvPr id="11" name="テキスト ボックス 2">
            <a:extLst>
              <a:ext uri="{FF2B5EF4-FFF2-40B4-BE49-F238E27FC236}">
                <a16:creationId xmlns:a16="http://schemas.microsoft.com/office/drawing/2014/main" id="{8BE16297-2BBC-17A1-96D9-D9E0730EB8A2}"/>
              </a:ext>
            </a:extLst>
          </p:cNvPr>
          <p:cNvSpPr txBox="1">
            <a:spLocks noChangeArrowheads="1"/>
          </p:cNvSpPr>
          <p:nvPr/>
        </p:nvSpPr>
        <p:spPr bwMode="auto">
          <a:xfrm>
            <a:off x="6070755" y="8707302"/>
            <a:ext cx="925087" cy="143747"/>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自社採用サイト</a:t>
            </a:r>
            <a:endParaRPr lang="en-US" altLang="ja-JP" sz="900" dirty="0">
              <a:effectLst/>
              <a:latin typeface="Meiryo UI" pitchFamily="50" charset="-128"/>
              <a:ea typeface="Meiryo UI" pitchFamily="50" charset="-128"/>
              <a:cs typeface="Meiryo UI" pitchFamily="50" charset="-128"/>
            </a:endParaRPr>
          </a:p>
        </p:txBody>
      </p:sp>
      <p:sp>
        <p:nvSpPr>
          <p:cNvPr id="3" name="正方形/長方形 2">
            <a:extLst>
              <a:ext uri="{FF2B5EF4-FFF2-40B4-BE49-F238E27FC236}">
                <a16:creationId xmlns:a16="http://schemas.microsoft.com/office/drawing/2014/main" id="{EB0CC184-0D75-5A38-8F82-513699EC97B1}"/>
              </a:ext>
            </a:extLst>
          </p:cNvPr>
          <p:cNvSpPr/>
          <p:nvPr/>
        </p:nvSpPr>
        <p:spPr bwMode="auto">
          <a:xfrm>
            <a:off x="741013" y="8950539"/>
            <a:ext cx="6516687" cy="1110609"/>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5" name="コンテンツ プレースホルダ 1">
            <a:extLst>
              <a:ext uri="{FF2B5EF4-FFF2-40B4-BE49-F238E27FC236}">
                <a16:creationId xmlns:a16="http://schemas.microsoft.com/office/drawing/2014/main" id="{845DFDD9-7B10-845E-0E9D-17681D944905}"/>
              </a:ext>
            </a:extLst>
          </p:cNvPr>
          <p:cNvSpPr txBox="1">
            <a:spLocks/>
          </p:cNvSpPr>
          <p:nvPr/>
        </p:nvSpPr>
        <p:spPr>
          <a:xfrm>
            <a:off x="921036" y="8999752"/>
            <a:ext cx="6156639" cy="1000274"/>
          </a:xfrm>
          <a:prstGeom prst="rect">
            <a:avLst/>
          </a:prstGeom>
        </p:spPr>
        <p:txBody>
          <a:bodyPr wrap="square" lIns="0" tIns="0" rIns="0" bIns="0">
            <a:spAutoFit/>
          </a:bodyPr>
          <a:lstStyle/>
          <a:p>
            <a:pPr marL="6350" algn="l">
              <a:spcAft>
                <a:spcPts val="300"/>
              </a:spcAft>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不測の事態の対応</a:t>
            </a:r>
            <a:r>
              <a:rPr lang="en-US" altLang="ja-JP" sz="1100" b="1" kern="0" spc="50" dirty="0">
                <a:effectLst/>
                <a:latin typeface="+mn-ea"/>
                <a:ea typeface="+mn-ea"/>
                <a:cs typeface="Meiryo UI" pitchFamily="50" charset="-128"/>
              </a:rPr>
              <a:t>】</a:t>
            </a:r>
          </a:p>
          <a:p>
            <a:pPr marL="6350" algn="l">
              <a:spcAft>
                <a:spcPts val="300"/>
              </a:spcAft>
              <a:defRPr/>
            </a:pPr>
            <a:r>
              <a:rPr lang="ja-JP" altLang="en-US" sz="1100" kern="0" spc="50" dirty="0">
                <a:effectLst/>
                <a:latin typeface="+mn-ea"/>
                <a:ea typeface="+mn-ea"/>
                <a:cs typeface="Meiryo UI" pitchFamily="50" charset="-128"/>
              </a:rPr>
              <a:t>不測の事態に備えて、以下の体制を整えています。</a:t>
            </a:r>
            <a:endParaRPr lang="en-US" altLang="ja-JP" sz="1100" kern="0" spc="50" dirty="0">
              <a:effectLst/>
              <a:latin typeface="+mn-ea"/>
              <a:ea typeface="+mn-ea"/>
              <a:cs typeface="Meiryo UI" pitchFamily="50" charset="-128"/>
            </a:endParaRPr>
          </a:p>
          <a:p>
            <a:pPr marL="6350" algn="l">
              <a:spcAft>
                <a:spcPts val="300"/>
              </a:spcAft>
              <a:defRPr/>
            </a:pP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ラウンダー：全国を対象に、保育士不足の現場に入ります。</a:t>
            </a:r>
            <a:endParaRPr lang="en-US" altLang="ja-JP" sz="1100" kern="0" spc="50" dirty="0">
              <a:effectLst/>
              <a:latin typeface="+mn-ea"/>
              <a:ea typeface="+mn-ea"/>
              <a:cs typeface="Meiryo UI" pitchFamily="50" charset="-128"/>
            </a:endParaRPr>
          </a:p>
          <a:p>
            <a:pPr marL="6350" algn="l">
              <a:spcAft>
                <a:spcPts val="300"/>
              </a:spcAft>
              <a:defRPr/>
            </a:pPr>
            <a:r>
              <a:rPr lang="ja-JP" altLang="en-US" sz="1100" kern="0" spc="50" dirty="0">
                <a:effectLst/>
                <a:latin typeface="+mn-ea"/>
                <a:ea typeface="+mn-ea"/>
                <a:cs typeface="Meiryo UI" pitchFamily="50" charset="-128"/>
              </a:rPr>
              <a:t>エリアサポーター：特定のエリア内（例：自宅近隣の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県など）で、保育士不足の現場に入ります。</a:t>
            </a:r>
            <a:endParaRPr lang="en-US" altLang="ja-JP" sz="1100" kern="0" spc="50" dirty="0">
              <a:effectLst/>
              <a:latin typeface="+mn-ea"/>
              <a:ea typeface="+mn-ea"/>
              <a:cs typeface="Meiryo UI" pitchFamily="50" charset="-128"/>
            </a:endParaRPr>
          </a:p>
        </p:txBody>
      </p:sp>
    </p:spTree>
    <p:extLst>
      <p:ext uri="{BB962C8B-B14F-4D97-AF65-F5344CB8AC3E}">
        <p14:creationId xmlns:p14="http://schemas.microsoft.com/office/powerpoint/2010/main" val="2100209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D1FFAF-61E0-E0B7-2FBE-8B359603445C}"/>
              </a:ext>
            </a:extLst>
          </p:cNvPr>
          <p:cNvSpPr>
            <a:spLocks noGrp="1"/>
          </p:cNvSpPr>
          <p:nvPr>
            <p:ph type="sldNum" sz="quarter" idx="10"/>
          </p:nvPr>
        </p:nvSpPr>
        <p:spPr/>
        <p:txBody>
          <a:bodyPr/>
          <a:lstStyle/>
          <a:p>
            <a:pPr>
              <a:defRPr/>
            </a:pPr>
            <a:fld id="{241ED152-6EA1-4D9A-823A-1E4C1B586740}" type="slidenum">
              <a:rPr lang="en-US" altLang="ja-JP" smtClean="0"/>
              <a:pPr>
                <a:defRPr/>
              </a:pPr>
              <a:t>47</a:t>
            </a:fld>
            <a:endParaRPr lang="en-US" altLang="ja-JP" dirty="0"/>
          </a:p>
        </p:txBody>
      </p:sp>
      <p:graphicFrame>
        <p:nvGraphicFramePr>
          <p:cNvPr id="38" name="Group 55">
            <a:extLst>
              <a:ext uri="{FF2B5EF4-FFF2-40B4-BE49-F238E27FC236}">
                <a16:creationId xmlns:a16="http://schemas.microsoft.com/office/drawing/2014/main" id="{DDD62AAE-3EDF-49ED-24CB-F875F680C4E4}"/>
              </a:ext>
            </a:extLst>
          </p:cNvPr>
          <p:cNvGraphicFramePr>
            <a:graphicFrameLocks noGrp="1"/>
          </p:cNvGraphicFramePr>
          <p:nvPr>
            <p:extLst>
              <p:ext uri="{D42A27DB-BD31-4B8C-83A1-F6EECF244321}">
                <p14:modId xmlns:p14="http://schemas.microsoft.com/office/powerpoint/2010/main" val="1785461037"/>
              </p:ext>
            </p:extLst>
          </p:nvPr>
        </p:nvGraphicFramePr>
        <p:xfrm>
          <a:off x="405745"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採用実績</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9" name="コンテンツ プレースホルダ 1">
            <a:extLst>
              <a:ext uri="{FF2B5EF4-FFF2-40B4-BE49-F238E27FC236}">
                <a16:creationId xmlns:a16="http://schemas.microsoft.com/office/drawing/2014/main" id="{723D09C2-5389-467D-ECA4-47939D22003A}"/>
              </a:ext>
            </a:extLst>
          </p:cNvPr>
          <p:cNvSpPr txBox="1">
            <a:spLocks/>
          </p:cNvSpPr>
          <p:nvPr/>
        </p:nvSpPr>
        <p:spPr>
          <a:xfrm>
            <a:off x="405744" y="628980"/>
            <a:ext cx="6516689" cy="41312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園専属の採用担当者による採用活動により、毎年安定した採用が行えています。</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開園数や社内異動、園児数などにより、採用人数は毎年変動しています。</a:t>
            </a:r>
          </a:p>
        </p:txBody>
      </p:sp>
      <p:pic>
        <p:nvPicPr>
          <p:cNvPr id="5" name="図 4">
            <a:extLst>
              <a:ext uri="{FF2B5EF4-FFF2-40B4-BE49-F238E27FC236}">
                <a16:creationId xmlns:a16="http://schemas.microsoft.com/office/drawing/2014/main" id="{6C71EAA1-6180-70FD-FBB8-3ECC9C626CF4}"/>
              </a:ext>
            </a:extLst>
          </p:cNvPr>
          <p:cNvPicPr>
            <a:picLocks noChangeAspect="1"/>
          </p:cNvPicPr>
          <p:nvPr/>
        </p:nvPicPr>
        <p:blipFill>
          <a:blip r:embed="rId2"/>
          <a:stretch>
            <a:fillRect/>
          </a:stretch>
        </p:blipFill>
        <p:spPr>
          <a:xfrm>
            <a:off x="1051809" y="1186234"/>
            <a:ext cx="4772793" cy="3684742"/>
          </a:xfrm>
          <a:prstGeom prst="rect">
            <a:avLst/>
          </a:prstGeom>
        </p:spPr>
      </p:pic>
      <p:graphicFrame>
        <p:nvGraphicFramePr>
          <p:cNvPr id="3" name="グラフ 2">
            <a:extLst>
              <a:ext uri="{FF2B5EF4-FFF2-40B4-BE49-F238E27FC236}">
                <a16:creationId xmlns:a16="http://schemas.microsoft.com/office/drawing/2014/main" id="{402D0FAD-E853-1462-7EC1-F8488587DCBD}"/>
              </a:ext>
            </a:extLst>
          </p:cNvPr>
          <p:cNvGraphicFramePr/>
          <p:nvPr>
            <p:extLst>
              <p:ext uri="{D42A27DB-BD31-4B8C-83A1-F6EECF244321}">
                <p14:modId xmlns:p14="http://schemas.microsoft.com/office/powerpoint/2010/main" val="154145690"/>
              </p:ext>
            </p:extLst>
          </p:nvPr>
        </p:nvGraphicFramePr>
        <p:xfrm>
          <a:off x="214082" y="5428230"/>
          <a:ext cx="3607983" cy="3391917"/>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a:extLst>
              <a:ext uri="{FF2B5EF4-FFF2-40B4-BE49-F238E27FC236}">
                <a16:creationId xmlns:a16="http://schemas.microsoft.com/office/drawing/2014/main" id="{F32FA514-D661-2B66-1009-C6D7ADADB5A3}"/>
              </a:ext>
            </a:extLst>
          </p:cNvPr>
          <p:cNvPicPr>
            <a:picLocks noChangeAspect="1"/>
          </p:cNvPicPr>
          <p:nvPr/>
        </p:nvPicPr>
        <p:blipFill>
          <a:blip r:embed="rId4"/>
          <a:srcRect t="11794"/>
          <a:stretch/>
        </p:blipFill>
        <p:spPr>
          <a:xfrm>
            <a:off x="3534203" y="6467463"/>
            <a:ext cx="3811390" cy="2337118"/>
          </a:xfrm>
          <a:prstGeom prst="rect">
            <a:avLst/>
          </a:prstGeom>
        </p:spPr>
      </p:pic>
      <p:sp>
        <p:nvSpPr>
          <p:cNvPr id="8" name="テキスト ボックス 2">
            <a:extLst>
              <a:ext uri="{FF2B5EF4-FFF2-40B4-BE49-F238E27FC236}">
                <a16:creationId xmlns:a16="http://schemas.microsoft.com/office/drawing/2014/main" id="{129C947E-DE20-CABB-4337-941EAC8F1BC4}"/>
              </a:ext>
            </a:extLst>
          </p:cNvPr>
          <p:cNvSpPr txBox="1">
            <a:spLocks noChangeArrowheads="1"/>
          </p:cNvSpPr>
          <p:nvPr/>
        </p:nvSpPr>
        <p:spPr bwMode="auto">
          <a:xfrm>
            <a:off x="4560107" y="4955517"/>
            <a:ext cx="1126709"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全従業員数推移</a:t>
            </a:r>
            <a:endParaRPr lang="en-US" altLang="ja-JP" sz="1100" b="1" dirty="0">
              <a:effectLst/>
              <a:latin typeface="Meiryo UI" pitchFamily="50" charset="-128"/>
              <a:ea typeface="Meiryo UI" pitchFamily="50" charset="-128"/>
              <a:cs typeface="Meiryo UI" pitchFamily="50" charset="-128"/>
            </a:endParaRPr>
          </a:p>
        </p:txBody>
      </p:sp>
      <p:sp>
        <p:nvSpPr>
          <p:cNvPr id="9" name="テキスト ボックス 2">
            <a:extLst>
              <a:ext uri="{FF2B5EF4-FFF2-40B4-BE49-F238E27FC236}">
                <a16:creationId xmlns:a16="http://schemas.microsoft.com/office/drawing/2014/main" id="{54A37FD4-AD6A-BDDC-D1BF-81D105FA3026}"/>
              </a:ext>
            </a:extLst>
          </p:cNvPr>
          <p:cNvSpPr txBox="1">
            <a:spLocks noChangeArrowheads="1"/>
          </p:cNvSpPr>
          <p:nvPr/>
        </p:nvSpPr>
        <p:spPr bwMode="auto">
          <a:xfrm>
            <a:off x="2199940" y="8832673"/>
            <a:ext cx="1346007" cy="169277"/>
          </a:xfrm>
          <a:prstGeom prst="rect">
            <a:avLst/>
          </a:prstGeom>
          <a:noFill/>
          <a:ln w="9525">
            <a:noFill/>
            <a:miter lim="800000"/>
            <a:headEnd/>
            <a:tailEnd/>
          </a:ln>
        </p:spPr>
        <p:txBody>
          <a:bodyPr wrap="square" lIns="0" tIns="0" rIns="0" bIns="0">
            <a:spAutoFit/>
          </a:bodyPr>
          <a:lstStyle/>
          <a:p>
            <a:pPr algn="r"/>
            <a:r>
              <a:rPr lang="zh-TW" altLang="en-US" sz="1100" b="1" dirty="0">
                <a:effectLst/>
                <a:latin typeface="Meiryo UI" pitchFamily="50" charset="-128"/>
                <a:ea typeface="Meiryo UI" pitchFamily="50" charset="-128"/>
                <a:cs typeface="Meiryo UI" pitchFamily="50" charset="-128"/>
              </a:rPr>
              <a:t>年度別職員採用人数</a:t>
            </a:r>
          </a:p>
        </p:txBody>
      </p:sp>
      <p:sp>
        <p:nvSpPr>
          <p:cNvPr id="10" name="テキスト ボックス 2">
            <a:extLst>
              <a:ext uri="{FF2B5EF4-FFF2-40B4-BE49-F238E27FC236}">
                <a16:creationId xmlns:a16="http://schemas.microsoft.com/office/drawing/2014/main" id="{EF8B000E-C965-47C0-8757-992692625E35}"/>
              </a:ext>
            </a:extLst>
          </p:cNvPr>
          <p:cNvSpPr txBox="1">
            <a:spLocks noChangeArrowheads="1"/>
          </p:cNvSpPr>
          <p:nvPr/>
        </p:nvSpPr>
        <p:spPr bwMode="auto">
          <a:xfrm>
            <a:off x="5686816" y="8832673"/>
            <a:ext cx="1464610" cy="169277"/>
          </a:xfrm>
          <a:prstGeom prst="rect">
            <a:avLst/>
          </a:prstGeom>
          <a:noFill/>
          <a:ln w="9525">
            <a:noFill/>
            <a:miter lim="800000"/>
            <a:headEnd/>
            <a:tailEnd/>
          </a:ln>
        </p:spPr>
        <p:txBody>
          <a:bodyPr wrap="square" lIns="0" tIns="0" rIns="0" bIns="0">
            <a:spAutoFit/>
          </a:bodyPr>
          <a:lstStyle/>
          <a:p>
            <a:pPr algn="r"/>
            <a:r>
              <a:rPr lang="ja-JP" altLang="en-US" sz="1100" b="1" dirty="0">
                <a:effectLst/>
                <a:latin typeface="Meiryo UI" pitchFamily="50" charset="-128"/>
                <a:ea typeface="Meiryo UI" pitchFamily="50" charset="-128"/>
                <a:cs typeface="Meiryo UI" pitchFamily="50" charset="-128"/>
              </a:rPr>
              <a:t>年度別職種別採用人数</a:t>
            </a:r>
            <a:endParaRPr lang="zh-TW" altLang="en-US" sz="1100" b="1" dirty="0">
              <a:effectLst/>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464530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575DDB9-D5FE-03FB-39B6-D840437D2A2D}"/>
              </a:ext>
            </a:extLst>
          </p:cNvPr>
          <p:cNvSpPr>
            <a:spLocks noGrp="1"/>
          </p:cNvSpPr>
          <p:nvPr>
            <p:ph type="sldNum" sz="quarter" idx="10"/>
          </p:nvPr>
        </p:nvSpPr>
        <p:spPr/>
        <p:txBody>
          <a:bodyPr/>
          <a:lstStyle/>
          <a:p>
            <a:pPr>
              <a:defRPr/>
            </a:pPr>
            <a:fld id="{241ED152-6EA1-4D9A-823A-1E4C1B586740}" type="slidenum">
              <a:rPr lang="en-US" altLang="ja-JP" smtClean="0"/>
              <a:pPr>
                <a:defRPr/>
              </a:pPr>
              <a:t>48</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保育の資質向上には継続的な学び・成長が必要です。教育の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大切さ</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制度</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へと変えております。この教育（育成）を十分に提供することにより職員の継続勤務にも繋がります。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当社では、社外の研修に加え社内研修や、</a:t>
            </a:r>
            <a:r>
              <a:rPr lang="ja-JP" altLang="en-US" sz="1100" b="1" kern="0" spc="50" dirty="0">
                <a:solidFill>
                  <a:schemeClr val="accent6"/>
                </a:solidFill>
                <a:effectLst/>
                <a:latin typeface="+mn-ea"/>
                <a:ea typeface="+mn-ea"/>
                <a:cs typeface="Meiryo UI" pitchFamily="50" charset="-128"/>
              </a:rPr>
              <a:t>全体研修</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オリジナル動画</a:t>
            </a:r>
            <a:r>
              <a:rPr lang="ja-JP" altLang="en-US" sz="1100" kern="0" spc="50" dirty="0">
                <a:effectLst/>
                <a:latin typeface="+mn-ea"/>
                <a:ea typeface="+mn-ea"/>
                <a:cs typeface="Meiryo UI" pitchFamily="50" charset="-128"/>
              </a:rPr>
              <a:t>を使った動画研修も取り入れています。</a:t>
            </a:r>
          </a:p>
        </p:txBody>
      </p:sp>
      <p:graphicFrame>
        <p:nvGraphicFramePr>
          <p:cNvPr id="3" name="表 2">
            <a:extLst>
              <a:ext uri="{FF2B5EF4-FFF2-40B4-BE49-F238E27FC236}">
                <a16:creationId xmlns:a16="http://schemas.microsoft.com/office/drawing/2014/main" id="{9A200DE0-CB35-8561-4C0A-3A882260C39F}"/>
              </a:ext>
            </a:extLst>
          </p:cNvPr>
          <p:cNvGraphicFramePr>
            <a:graphicFrameLocks noGrp="1"/>
          </p:cNvGraphicFramePr>
          <p:nvPr>
            <p:extLst>
              <p:ext uri="{D42A27DB-BD31-4B8C-83A1-F6EECF244321}">
                <p14:modId xmlns:p14="http://schemas.microsoft.com/office/powerpoint/2010/main" val="383987456"/>
              </p:ext>
            </p:extLst>
          </p:nvPr>
        </p:nvGraphicFramePr>
        <p:xfrm>
          <a:off x="746127" y="1949024"/>
          <a:ext cx="6504250" cy="1855131"/>
        </p:xfrm>
        <a:graphic>
          <a:graphicData uri="http://schemas.openxmlformats.org/drawingml/2006/table">
            <a:tbl>
              <a:tblPr firstRow="1" firstCol="1" bandRow="1">
                <a:tableStyleId>{5C22544A-7EE6-4342-B048-85BDC9FD1C3A}</a:tableStyleId>
              </a:tblPr>
              <a:tblGrid>
                <a:gridCol w="757553">
                  <a:extLst>
                    <a:ext uri="{9D8B030D-6E8A-4147-A177-3AD203B41FA5}">
                      <a16:colId xmlns:a16="http://schemas.microsoft.com/office/drawing/2014/main" val="3881758365"/>
                    </a:ext>
                  </a:extLst>
                </a:gridCol>
                <a:gridCol w="895543">
                  <a:extLst>
                    <a:ext uri="{9D8B030D-6E8A-4147-A177-3AD203B41FA5}">
                      <a16:colId xmlns:a16="http://schemas.microsoft.com/office/drawing/2014/main" val="3414594009"/>
                    </a:ext>
                  </a:extLst>
                </a:gridCol>
                <a:gridCol w="988470">
                  <a:extLst>
                    <a:ext uri="{9D8B030D-6E8A-4147-A177-3AD203B41FA5}">
                      <a16:colId xmlns:a16="http://schemas.microsoft.com/office/drawing/2014/main" val="733385190"/>
                    </a:ext>
                  </a:extLst>
                </a:gridCol>
                <a:gridCol w="916196">
                  <a:extLst>
                    <a:ext uri="{9D8B030D-6E8A-4147-A177-3AD203B41FA5}">
                      <a16:colId xmlns:a16="http://schemas.microsoft.com/office/drawing/2014/main" val="2886384154"/>
                    </a:ext>
                  </a:extLst>
                </a:gridCol>
                <a:gridCol w="961441">
                  <a:extLst>
                    <a:ext uri="{9D8B030D-6E8A-4147-A177-3AD203B41FA5}">
                      <a16:colId xmlns:a16="http://schemas.microsoft.com/office/drawing/2014/main" val="2560284649"/>
                    </a:ext>
                  </a:extLst>
                </a:gridCol>
                <a:gridCol w="1008148">
                  <a:extLst>
                    <a:ext uri="{9D8B030D-6E8A-4147-A177-3AD203B41FA5}">
                      <a16:colId xmlns:a16="http://schemas.microsoft.com/office/drawing/2014/main" val="1924733290"/>
                    </a:ext>
                  </a:extLst>
                </a:gridCol>
                <a:gridCol w="976899">
                  <a:extLst>
                    <a:ext uri="{9D8B030D-6E8A-4147-A177-3AD203B41FA5}">
                      <a16:colId xmlns:a16="http://schemas.microsoft.com/office/drawing/2014/main" val="912049637"/>
                    </a:ext>
                  </a:extLst>
                </a:gridCol>
              </a:tblGrid>
              <a:tr h="159152">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4</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5</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6</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7</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8</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a:effectLst/>
                          <a:latin typeface="Meiryo UI" panose="020B0604030504040204" pitchFamily="34" charset="-128"/>
                          <a:ea typeface="Meiryo UI" panose="020B0604030504040204" pitchFamily="34" charset="-128"/>
                        </a:rPr>
                        <a:t>9</a:t>
                      </a:r>
                      <a:r>
                        <a:rPr lang="ja-JP" sz="1050" kern="100">
                          <a:effectLst/>
                          <a:latin typeface="Meiryo UI" panose="020B0604030504040204" pitchFamily="34" charset="-128"/>
                          <a:ea typeface="Meiryo UI" panose="020B0604030504040204" pitchFamily="34" charset="-128"/>
                        </a:rPr>
                        <a:t>月</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80948754"/>
                  </a:ext>
                </a:extLst>
              </a:tr>
              <a:tr h="300746">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全体研修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キッズフォーラム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184200"/>
                  </a:ext>
                </a:extLst>
              </a:tr>
              <a:tr h="159152">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社外研修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138127"/>
                  </a:ext>
                </a:extLst>
              </a:tr>
              <a:tr h="47745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重大事故リスクに関わる研修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窒息、玩具による誤飲事故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　水遊び、プール事故</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gridSpan="2">
                  <a:txBody>
                    <a:bodyPr/>
                    <a:lstStyle/>
                    <a:p>
                      <a:pPr algn="ctr"/>
                      <a:r>
                        <a:rPr kumimoji="1" lang="ja-JP" altLang="en-US" sz="950" dirty="0">
                          <a:latin typeface="+mn-ea"/>
                          <a:ea typeface="+mn-ea"/>
                        </a:rPr>
                        <a:t>　戸外活動（置き去り、見失い）</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4523801"/>
                  </a:ext>
                </a:extLst>
              </a:tr>
              <a:tr h="431983">
                <a:tc>
                  <a:txBody>
                    <a:bodyPr/>
                    <a:lstStyle/>
                    <a:p>
                      <a:pPr algn="ctr"/>
                      <a:r>
                        <a:rPr lang="ja-JP" sz="1000" b="0" kern="100" dirty="0">
                          <a:solidFill>
                            <a:schemeClr val="tx1"/>
                          </a:solidFill>
                          <a:effectLst/>
                          <a:latin typeface="Meiryo UI" panose="020B0604030504040204" pitchFamily="34" charset="-128"/>
                          <a:ea typeface="Meiryo UI" panose="020B0604030504040204" pitchFamily="34" charset="-128"/>
                        </a:rPr>
                        <a:t>園内研修</a:t>
                      </a:r>
                      <a:endParaRPr lang="ja-JP" sz="100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キッズアプローチ</a:t>
                      </a:r>
                    </a:p>
                    <a:p>
                      <a:pPr algn="ctr"/>
                      <a:r>
                        <a:rPr lang="ja-JP" altLang="en-US" sz="950" kern="100" dirty="0">
                          <a:effectLst/>
                          <a:latin typeface="Meiryo UI" panose="020B0604030504040204" pitchFamily="34" charset="-128"/>
                          <a:ea typeface="Meiryo UI" panose="020B0604030504040204" pitchFamily="34" charset="-128"/>
                        </a:rPr>
                        <a:t>危険箇所</a:t>
                      </a:r>
                    </a:p>
                    <a:p>
                      <a:pPr algn="ctr"/>
                      <a:r>
                        <a:rPr lang="ja-JP" altLang="en-US" sz="950" kern="100" dirty="0">
                          <a:effectLst/>
                          <a:latin typeface="Meiryo UI" panose="020B0604030504040204" pitchFamily="34" charset="-128"/>
                          <a:ea typeface="Meiryo UI" panose="020B0604030504040204" pitchFamily="34" charset="-128"/>
                        </a:rPr>
                        <a:t>ドキュメンテーション</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食中毒</a:t>
                      </a:r>
                    </a:p>
                    <a:p>
                      <a:pPr algn="ctr"/>
                      <a:r>
                        <a:rPr lang="ja-JP" altLang="en-US" sz="950" kern="100" dirty="0">
                          <a:effectLst/>
                          <a:latin typeface="Meiryo UI" panose="020B0604030504040204" pitchFamily="34" charset="-128"/>
                          <a:ea typeface="Meiryo UI" panose="020B0604030504040204" pitchFamily="34" charset="-128"/>
                        </a:rPr>
                        <a:t>食事の衛生管理</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gridSpan="2">
                  <a:txBody>
                    <a:bodyPr/>
                    <a:lstStyle/>
                    <a:p>
                      <a:pPr algn="ctr"/>
                      <a:r>
                        <a:rPr lang="ja-JP" altLang="en-US" sz="950" kern="100" dirty="0">
                          <a:effectLst/>
                          <a:latin typeface="Meiryo UI" panose="020B0604030504040204" pitchFamily="34" charset="-128"/>
                          <a:ea typeface="Meiryo UI" panose="020B0604030504040204" pitchFamily="34" charset="-128"/>
                        </a:rPr>
                        <a:t>避難訓練</a:t>
                      </a:r>
                    </a:p>
                    <a:p>
                      <a:pPr algn="ctr"/>
                      <a:r>
                        <a:rPr lang="ja-JP" altLang="en-US" sz="950" kern="100" dirty="0">
                          <a:effectLst/>
                          <a:latin typeface="Meiryo UI" panose="020B0604030504040204" pitchFamily="34" charset="-128"/>
                          <a:ea typeface="Meiryo UI" panose="020B0604030504040204" pitchFamily="34" charset="-128"/>
                        </a:rPr>
                        <a:t>災害時の対応</a:t>
                      </a:r>
                    </a:p>
                    <a:p>
                      <a:pPr algn="ctr"/>
                      <a:r>
                        <a:rPr lang="ja-JP" altLang="en-US" sz="950" kern="100" dirty="0">
                          <a:effectLst/>
                          <a:latin typeface="Meiryo UI" panose="020B0604030504040204" pitchFamily="34" charset="-128"/>
                          <a:ea typeface="Meiryo UI" panose="020B0604030504040204" pitchFamily="34" charset="-128"/>
                        </a:rPr>
                        <a:t>散歩マップ見直し</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l"/>
                      <a:r>
                        <a:rPr lang="ja-JP" altLang="en-US" sz="950" kern="100" dirty="0">
                          <a:effectLst/>
                          <a:latin typeface="Meiryo UI" panose="020B0604030504040204" pitchFamily="34" charset="-128"/>
                          <a:ea typeface="Meiryo UI" panose="020B0604030504040204" pitchFamily="34" charset="-128"/>
                        </a:rPr>
                        <a:t>避難訓練</a:t>
                      </a:r>
                    </a:p>
                    <a:p>
                      <a:pPr algn="l"/>
                      <a:r>
                        <a:rPr lang="ja-JP" altLang="en-US" sz="950" kern="100" dirty="0">
                          <a:effectLst/>
                          <a:latin typeface="Meiryo UI" panose="020B0604030504040204" pitchFamily="34" charset="-128"/>
                          <a:ea typeface="Meiryo UI" panose="020B0604030504040204" pitchFamily="34" charset="-128"/>
                        </a:rPr>
                        <a:t>災害時の対応</a:t>
                      </a:r>
                    </a:p>
                    <a:p>
                      <a:pPr algn="l"/>
                      <a:r>
                        <a:rPr lang="ja-JP" altLang="en-US" sz="950" kern="100" dirty="0">
                          <a:effectLst/>
                          <a:latin typeface="Meiryo UI" panose="020B0604030504040204" pitchFamily="34" charset="-128"/>
                          <a:ea typeface="Meiryo UI" panose="020B0604030504040204" pitchFamily="34" charset="-128"/>
                        </a:rPr>
                        <a:t>散歩マップ見直し</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0686709"/>
                  </a:ext>
                </a:extLst>
              </a:tr>
              <a:tr h="318304">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オンライン研修</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latin typeface="Meiryo UI" panose="020B0604030504040204" pitchFamily="34" charset="-128"/>
                          <a:ea typeface="Meiryo UI" panose="020B0604030504040204" pitchFamily="34" charset="-128"/>
                        </a:rPr>
                        <a:t>動画研修：</a:t>
                      </a:r>
                      <a:r>
                        <a:rPr lang="ja-JP" altLang="en-US" sz="950" kern="100" dirty="0">
                          <a:effectLst/>
                          <a:latin typeface="Meiryo UI" panose="020B0604030504040204" pitchFamily="34" charset="-128"/>
                          <a:ea typeface="Meiryo UI" panose="020B0604030504040204" pitchFamily="34" charset="-128"/>
                        </a:rPr>
                        <a:t>キッズカレッジ</a:t>
                      </a:r>
                      <a:r>
                        <a:rPr lang="en-US" altLang="ja-JP" sz="950" kern="100" dirty="0">
                          <a:effectLst/>
                          <a:latin typeface="Meiryo UI" panose="020B0604030504040204" pitchFamily="34" charset="-128"/>
                          <a:ea typeface="Meiryo UI" panose="020B0604030504040204" pitchFamily="34" charset="-128"/>
                        </a:rPr>
                        <a:t>TV</a:t>
                      </a:r>
                      <a:r>
                        <a:rPr lang="ja-JP" altLang="en-US" sz="950" kern="100" dirty="0">
                          <a:effectLst/>
                          <a:latin typeface="Meiryo UI" panose="020B0604030504040204" pitchFamily="34" charset="-128"/>
                          <a:ea typeface="Meiryo UI" panose="020B0604030504040204" pitchFamily="34" charset="-128"/>
                        </a:rPr>
                        <a:t>（保育</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給食</a:t>
                      </a:r>
                      <a:r>
                        <a:rPr lang="en-US" altLang="ja-JP" sz="950" kern="100" dirty="0">
                          <a:effectLst/>
                          <a:latin typeface="Meiryo UI" panose="020B0604030504040204" pitchFamily="34" charset="-128"/>
                          <a:ea typeface="Meiryo UI" panose="020B0604030504040204" pitchFamily="34" charset="-128"/>
                        </a:rPr>
                        <a:t>/</a:t>
                      </a:r>
                      <a:r>
                        <a:rPr lang="ja-JP" altLang="en-US" sz="950" kern="100" dirty="0">
                          <a:effectLst/>
                          <a:latin typeface="Meiryo UI" panose="020B0604030504040204" pitchFamily="34" charset="-128"/>
                          <a:ea typeface="Meiryo UI" panose="020B0604030504040204" pitchFamily="34" charset="-128"/>
                        </a:rPr>
                        <a:t>その他さまざまな分野の業務上必要な内容を配信、</a:t>
                      </a:r>
                      <a:endParaRPr lang="en-US" altLang="ja-JP" sz="950" kern="100" dirty="0">
                        <a:effectLst/>
                        <a:latin typeface="Meiryo UI" panose="020B0604030504040204" pitchFamily="34" charset="-128"/>
                        <a:ea typeface="Meiryo UI" panose="020B0604030504040204" pitchFamily="34" charset="-128"/>
                      </a:endParaRPr>
                    </a:p>
                    <a:p>
                      <a:pPr algn="ctr"/>
                      <a:r>
                        <a:rPr lang="ja-JP" altLang="en-US" sz="950" kern="100" dirty="0">
                          <a:effectLst/>
                          <a:latin typeface="Meiryo UI" panose="020B0604030504040204" pitchFamily="34" charset="-128"/>
                          <a:ea typeface="Meiryo UI" panose="020B0604030504040204" pitchFamily="34" charset="-128"/>
                        </a:rPr>
                        <a:t>視聴後に理解度テストを実施）</a:t>
                      </a:r>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pPr algn="l"/>
                      <a:endParaRPr 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010863"/>
                  </a:ext>
                </a:extLst>
              </a:tr>
            </a:tbl>
          </a:graphicData>
        </a:graphic>
      </p:graphicFrame>
      <p:graphicFrame>
        <p:nvGraphicFramePr>
          <p:cNvPr id="5" name="表 4">
            <a:extLst>
              <a:ext uri="{FF2B5EF4-FFF2-40B4-BE49-F238E27FC236}">
                <a16:creationId xmlns:a16="http://schemas.microsoft.com/office/drawing/2014/main" id="{D852AD95-C543-F1FE-7283-1DEEBC9EDEEF}"/>
              </a:ext>
            </a:extLst>
          </p:cNvPr>
          <p:cNvGraphicFramePr>
            <a:graphicFrameLocks noGrp="1"/>
          </p:cNvGraphicFramePr>
          <p:nvPr>
            <p:extLst>
              <p:ext uri="{D42A27DB-BD31-4B8C-83A1-F6EECF244321}">
                <p14:modId xmlns:p14="http://schemas.microsoft.com/office/powerpoint/2010/main" val="530757660"/>
              </p:ext>
            </p:extLst>
          </p:nvPr>
        </p:nvGraphicFramePr>
        <p:xfrm>
          <a:off x="746127" y="3926832"/>
          <a:ext cx="6516687" cy="1537917"/>
        </p:xfrm>
        <a:graphic>
          <a:graphicData uri="http://schemas.openxmlformats.org/drawingml/2006/table">
            <a:tbl>
              <a:tblPr firstRow="1" firstCol="1" bandRow="1">
                <a:tableStyleId>{5C22544A-7EE6-4342-B048-85BDC9FD1C3A}</a:tableStyleId>
              </a:tblPr>
              <a:tblGrid>
                <a:gridCol w="767797">
                  <a:extLst>
                    <a:ext uri="{9D8B030D-6E8A-4147-A177-3AD203B41FA5}">
                      <a16:colId xmlns:a16="http://schemas.microsoft.com/office/drawing/2014/main" val="605314624"/>
                    </a:ext>
                  </a:extLst>
                </a:gridCol>
                <a:gridCol w="927831">
                  <a:extLst>
                    <a:ext uri="{9D8B030D-6E8A-4147-A177-3AD203B41FA5}">
                      <a16:colId xmlns:a16="http://schemas.microsoft.com/office/drawing/2014/main" val="1419228962"/>
                    </a:ext>
                  </a:extLst>
                </a:gridCol>
                <a:gridCol w="927831">
                  <a:extLst>
                    <a:ext uri="{9D8B030D-6E8A-4147-A177-3AD203B41FA5}">
                      <a16:colId xmlns:a16="http://schemas.microsoft.com/office/drawing/2014/main" val="1205291699"/>
                    </a:ext>
                  </a:extLst>
                </a:gridCol>
                <a:gridCol w="1018681">
                  <a:extLst>
                    <a:ext uri="{9D8B030D-6E8A-4147-A177-3AD203B41FA5}">
                      <a16:colId xmlns:a16="http://schemas.microsoft.com/office/drawing/2014/main" val="1554033196"/>
                    </a:ext>
                  </a:extLst>
                </a:gridCol>
                <a:gridCol w="927831">
                  <a:extLst>
                    <a:ext uri="{9D8B030D-6E8A-4147-A177-3AD203B41FA5}">
                      <a16:colId xmlns:a16="http://schemas.microsoft.com/office/drawing/2014/main" val="478442223"/>
                    </a:ext>
                  </a:extLst>
                </a:gridCol>
                <a:gridCol w="1018273">
                  <a:extLst>
                    <a:ext uri="{9D8B030D-6E8A-4147-A177-3AD203B41FA5}">
                      <a16:colId xmlns:a16="http://schemas.microsoft.com/office/drawing/2014/main" val="487809958"/>
                    </a:ext>
                  </a:extLst>
                </a:gridCol>
                <a:gridCol w="928443">
                  <a:extLst>
                    <a:ext uri="{9D8B030D-6E8A-4147-A177-3AD203B41FA5}">
                      <a16:colId xmlns:a16="http://schemas.microsoft.com/office/drawing/2014/main" val="654176094"/>
                    </a:ext>
                  </a:extLst>
                </a:gridCol>
              </a:tblGrid>
              <a:tr h="161481">
                <a:tc>
                  <a:txBody>
                    <a:bodyPr/>
                    <a:lstStyle/>
                    <a:p>
                      <a:pPr algn="l"/>
                      <a:r>
                        <a:rPr lang="en-US" sz="1050" kern="100" dirty="0">
                          <a:effectLst/>
                        </a:rPr>
                        <a:t> </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10</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11</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12</a:t>
                      </a:r>
                      <a:r>
                        <a:rPr lang="ja-JP" sz="1050" kern="100" dirty="0">
                          <a:effectLst/>
                        </a:rPr>
                        <a:t>月</a:t>
                      </a:r>
                      <a:endParaRPr lang="ja-JP" sz="10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228600" algn="just"/>
                      <a:r>
                        <a:rPr lang="en-US" sz="1050" kern="100" dirty="0">
                          <a:effectLst/>
                        </a:rPr>
                        <a:t>1</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2</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effectLst/>
                        </a:rPr>
                        <a:t>3</a:t>
                      </a:r>
                      <a:r>
                        <a:rPr lang="ja-JP" sz="1050" kern="100">
                          <a:effectLst/>
                        </a:rPr>
                        <a:t>月</a:t>
                      </a:r>
                      <a:endParaRPr lang="ja-JP" sz="105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37509618"/>
                  </a:ext>
                </a:extLst>
              </a:tr>
              <a:tr h="161481">
                <a:tc>
                  <a:txBody>
                    <a:bodyPr/>
                    <a:lstStyle/>
                    <a:p>
                      <a:pPr algn="ctr"/>
                      <a:r>
                        <a:rPr lang="ja-JP" sz="1050" b="0" kern="100" dirty="0">
                          <a:solidFill>
                            <a:schemeClr val="tx1"/>
                          </a:solidFill>
                          <a:effectLst/>
                        </a:rPr>
                        <a:t>社外研修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altLang="en-US" sz="950" kern="100" dirty="0">
                          <a:effectLst/>
                          <a:latin typeface="Meiryo UI" panose="020B0604030504040204" pitchFamily="34" charset="-128"/>
                          <a:ea typeface="Meiryo UI" panose="020B0604030504040204" pitchFamily="34" charset="-128"/>
                        </a:rPr>
                        <a:t>必要に応じて研修参加</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8635052"/>
                  </a:ext>
                </a:extLst>
              </a:tr>
              <a:tr h="484444">
                <a:tc>
                  <a:txBody>
                    <a:bodyPr/>
                    <a:lstStyle/>
                    <a:p>
                      <a:pPr algn="ctr"/>
                      <a:r>
                        <a:rPr lang="ja-JP" altLang="en-US" sz="1050" b="0" kern="100" dirty="0">
                          <a:solidFill>
                            <a:schemeClr val="tx1"/>
                          </a:solidFill>
                          <a:effectLst/>
                          <a:latin typeface="+mn-ea"/>
                          <a:ea typeface="+mn-ea"/>
                          <a:cs typeface="Times New Roman" panose="02020603050405020304" pitchFamily="18" charset="0"/>
                        </a:rPr>
                        <a:t>重大事故リスクに関わる研修</a:t>
                      </a:r>
                      <a:endParaRPr lang="ja-JP" sz="1050" b="0" kern="100" dirty="0">
                        <a:solidFill>
                          <a:schemeClr val="tx1"/>
                        </a:solidFill>
                        <a:effectLst/>
                        <a:latin typeface="+mn-ea"/>
                        <a:ea typeface="+mn-ea"/>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zh-TW" altLang="en-US" sz="950" kern="100" dirty="0">
                          <a:effectLst/>
                          <a:latin typeface="Meiryo UI" panose="020B0604030504040204" pitchFamily="34" charset="-128"/>
                          <a:ea typeface="Meiryo UI" panose="020B0604030504040204" pitchFamily="34" charset="-128"/>
                          <a:cs typeface="Times New Roman" panose="02020603050405020304" pitchFamily="18" charset="0"/>
                        </a:rPr>
                        <a:t>虐待／不適切保育</a:t>
                      </a:r>
                      <a:endParaRPr lang="ja-JP" altLang="ja-JP" sz="9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kumimoji="1" lang="en-US" altLang="ja-JP" sz="950" dirty="0">
                          <a:latin typeface="+mn-ea"/>
                          <a:ea typeface="+mn-ea"/>
                        </a:rPr>
                        <a:t>SIDS</a:t>
                      </a:r>
                      <a:endParaRPr kumimoji="1" lang="ja-JP" altLang="en-US" sz="950" dirty="0">
                        <a:latin typeface="+mn-ea"/>
                        <a:ea typeface="+mn-ea"/>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kumimoji="1" lang="ja-JP" altLang="en-US" sz="950" dirty="0">
                          <a:latin typeface="+mn-ea"/>
                          <a:ea typeface="+mn-ea"/>
                        </a:rPr>
                        <a:t>食物アレルギー</a:t>
                      </a: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69677217"/>
                  </a:ext>
                </a:extLst>
              </a:tr>
              <a:tr h="438307">
                <a:tc>
                  <a:txBody>
                    <a:bodyPr/>
                    <a:lstStyle/>
                    <a:p>
                      <a:pPr algn="ctr"/>
                      <a:r>
                        <a:rPr lang="ja-JP" sz="1000" b="0" kern="100" dirty="0">
                          <a:solidFill>
                            <a:schemeClr val="tx1"/>
                          </a:solidFill>
                          <a:effectLst/>
                        </a:rPr>
                        <a:t>園内研修</a:t>
                      </a:r>
                      <a:endParaRPr lang="ja-JP" sz="100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ctr"/>
                      <a:r>
                        <a:rPr lang="ja-JP" altLang="en-US" sz="950" kern="100" dirty="0">
                          <a:effectLst/>
                        </a:rPr>
                        <a:t>キッズアプローチ</a:t>
                      </a:r>
                    </a:p>
                    <a:p>
                      <a:pPr algn="ctr"/>
                      <a:r>
                        <a:rPr lang="ja-JP" altLang="en-US" sz="950" kern="100" dirty="0">
                          <a:effectLst/>
                        </a:rPr>
                        <a:t>保護者対応</a:t>
                      </a:r>
                    </a:p>
                    <a:p>
                      <a:pPr algn="ctr"/>
                      <a:r>
                        <a:rPr lang="ja-JP" altLang="en-US" sz="950" kern="100" dirty="0">
                          <a:effectLst/>
                        </a:rPr>
                        <a:t>個人情報保護</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gridSpan="2">
                  <a:txBody>
                    <a:bodyPr/>
                    <a:lstStyle/>
                    <a:p>
                      <a:pPr algn="ctr"/>
                      <a:r>
                        <a:rPr lang="zh-TW" altLang="en-US" sz="950" kern="100" dirty="0">
                          <a:effectLst/>
                        </a:rPr>
                        <a:t>感染症</a:t>
                      </a:r>
                    </a:p>
                    <a:p>
                      <a:pPr algn="ctr"/>
                      <a:r>
                        <a:rPr lang="zh-TW" altLang="en-US" sz="950" kern="100" dirty="0">
                          <a:effectLst/>
                        </a:rPr>
                        <a:t>環境衛生管理</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gridSpan="2">
                  <a:txBody>
                    <a:bodyPr/>
                    <a:lstStyle/>
                    <a:p>
                      <a:pPr algn="ctr"/>
                      <a:r>
                        <a:rPr lang="ja-JP" altLang="en-US" sz="950" kern="100" dirty="0">
                          <a:effectLst/>
                        </a:rPr>
                        <a:t>保育所保育指針</a:t>
                      </a:r>
                    </a:p>
                    <a:p>
                      <a:pPr algn="ctr"/>
                      <a:r>
                        <a:rPr lang="ja-JP" altLang="en-US" sz="950" kern="100" dirty="0">
                          <a:effectLst/>
                        </a:rPr>
                        <a:t>保育計画</a:t>
                      </a:r>
                    </a:p>
                    <a:p>
                      <a:pPr algn="ctr"/>
                      <a:r>
                        <a:rPr lang="ja-JP" altLang="en-US" sz="950" kern="100" dirty="0">
                          <a:effectLst/>
                        </a:rPr>
                        <a:t>年度振り返り</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1059484"/>
                  </a:ext>
                </a:extLst>
              </a:tr>
              <a:tr h="292204">
                <a:tc>
                  <a:txBody>
                    <a:bodyPr/>
                    <a:lstStyle/>
                    <a:p>
                      <a:pPr algn="ctr"/>
                      <a:r>
                        <a:rPr lang="ja-JP" sz="1050" b="0" kern="100" dirty="0">
                          <a:solidFill>
                            <a:schemeClr val="tx1"/>
                          </a:solidFill>
                          <a:effectLst/>
                        </a:rPr>
                        <a:t>オンライン研修</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6">
                  <a:txBody>
                    <a:bodyPr/>
                    <a:lstStyle/>
                    <a:p>
                      <a:pPr algn="ctr"/>
                      <a:r>
                        <a:rPr lang="ja-JP" sz="950" kern="100" dirty="0">
                          <a:effectLst/>
                        </a:rPr>
                        <a:t>動画研修：</a:t>
                      </a:r>
                      <a:r>
                        <a:rPr lang="ja-JP" altLang="en-US" sz="950" kern="100" dirty="0">
                          <a:effectLst/>
                        </a:rPr>
                        <a:t>キッズカレッジ</a:t>
                      </a:r>
                      <a:r>
                        <a:rPr lang="en-US" altLang="ja-JP" sz="950" kern="100" dirty="0">
                          <a:effectLst/>
                        </a:rPr>
                        <a:t>TV</a:t>
                      </a:r>
                      <a:r>
                        <a:rPr lang="ja-JP" altLang="en-US" sz="950" kern="100" dirty="0">
                          <a:effectLst/>
                        </a:rPr>
                        <a:t>（保育</a:t>
                      </a:r>
                      <a:r>
                        <a:rPr lang="en-US" altLang="ja-JP" sz="950" kern="100" dirty="0">
                          <a:effectLst/>
                        </a:rPr>
                        <a:t>/</a:t>
                      </a:r>
                      <a:r>
                        <a:rPr lang="ja-JP" altLang="en-US" sz="950" kern="100" dirty="0">
                          <a:effectLst/>
                        </a:rPr>
                        <a:t>給食</a:t>
                      </a:r>
                      <a:r>
                        <a:rPr lang="en-US" altLang="ja-JP" sz="950" kern="100" dirty="0">
                          <a:effectLst/>
                        </a:rPr>
                        <a:t>/</a:t>
                      </a:r>
                      <a:r>
                        <a:rPr lang="ja-JP" altLang="en-US" sz="950" kern="100" dirty="0">
                          <a:effectLst/>
                        </a:rPr>
                        <a:t>その他さまざまな分野の業務上必要な内容を配信、</a:t>
                      </a:r>
                      <a:endParaRPr lang="en-US" altLang="ja-JP" sz="950" kern="100" dirty="0">
                        <a:effectLst/>
                      </a:endParaRPr>
                    </a:p>
                    <a:p>
                      <a:pPr algn="ctr"/>
                      <a:r>
                        <a:rPr lang="ja-JP" altLang="en-US" sz="950" kern="100" dirty="0">
                          <a:effectLst/>
                        </a:rPr>
                        <a:t>視聴後に理解度テストを実施）</a:t>
                      </a:r>
                      <a:endParaRPr lang="ja-JP" sz="95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67899" marR="67899"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tc hMerge="1">
                  <a:txBody>
                    <a:bodyPr/>
                    <a:lstStyle/>
                    <a:p>
                      <a:endParaRPr kumimoji="1" lang="ja-JP" altLang="en-US"/>
                    </a:p>
                  </a:txBody>
                  <a:tcPr/>
                </a:tc>
                <a:tc hMerge="1">
                  <a:txBody>
                    <a:bodyPr/>
                    <a:lstStyle/>
                    <a:p>
                      <a:endParaRPr kumimoji="1" lang="ja-JP" altLang="en-US"/>
                    </a:p>
                  </a:txBody>
                  <a:tcPr>
                    <a:lnL w="63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68511999"/>
                  </a:ext>
                </a:extLst>
              </a:tr>
            </a:tbl>
          </a:graphicData>
        </a:graphic>
      </p:graphicFrame>
      <p:sp>
        <p:nvSpPr>
          <p:cNvPr id="9" name="コンテンツ プレースホルダ 1">
            <a:extLst>
              <a:ext uri="{FF2B5EF4-FFF2-40B4-BE49-F238E27FC236}">
                <a16:creationId xmlns:a16="http://schemas.microsoft.com/office/drawing/2014/main" id="{62C2165A-1B1A-3A58-6ED3-14CAECAD1026}"/>
              </a:ext>
            </a:extLst>
          </p:cNvPr>
          <p:cNvSpPr txBox="1">
            <a:spLocks/>
          </p:cNvSpPr>
          <p:nvPr/>
        </p:nvSpPr>
        <p:spPr>
          <a:xfrm>
            <a:off x="766743" y="1733525"/>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月次研修（年間スケジュール）</a:t>
            </a:r>
            <a:r>
              <a:rPr lang="en-US" altLang="ja-JP" sz="1000" b="1" kern="0" dirty="0">
                <a:effectLst/>
                <a:latin typeface="+mn-ea"/>
                <a:ea typeface="+mn-ea"/>
                <a:cs typeface="Meiryo UI" pitchFamily="50" charset="-128"/>
              </a:rPr>
              <a:t>】</a:t>
            </a:r>
          </a:p>
        </p:txBody>
      </p:sp>
      <p:sp>
        <p:nvSpPr>
          <p:cNvPr id="10" name="コンテンツ プレースホルダ 1">
            <a:extLst>
              <a:ext uri="{FF2B5EF4-FFF2-40B4-BE49-F238E27FC236}">
                <a16:creationId xmlns:a16="http://schemas.microsoft.com/office/drawing/2014/main" id="{FF5FF5AD-B9D2-9E1F-517C-FF81A432A068}"/>
              </a:ext>
            </a:extLst>
          </p:cNvPr>
          <p:cNvSpPr txBox="1">
            <a:spLocks/>
          </p:cNvSpPr>
          <p:nvPr/>
        </p:nvSpPr>
        <p:spPr>
          <a:xfrm>
            <a:off x="750889" y="6837791"/>
            <a:ext cx="6516688" cy="137031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当社では全国各地に総勢社員数：</a:t>
            </a:r>
            <a:r>
              <a:rPr lang="ja-JP" altLang="en-US" sz="1100" kern="0" spc="50" dirty="0">
                <a:effectLst/>
                <a:highlight>
                  <a:srgbClr val="FFFF00"/>
                </a:highlight>
                <a:latin typeface="+mn-ea"/>
                <a:ea typeface="+mn-ea"/>
                <a:cs typeface="Meiryo UI" pitchFamily="50" charset="-128"/>
              </a:rPr>
              <a:t>約</a:t>
            </a:r>
            <a:r>
              <a:rPr lang="en-US" altLang="ja-JP" sz="1100" kern="0" spc="50" dirty="0">
                <a:effectLst/>
                <a:highlight>
                  <a:srgbClr val="FFFF00"/>
                </a:highlight>
                <a:latin typeface="+mn-ea"/>
                <a:ea typeface="+mn-ea"/>
                <a:cs typeface="Meiryo UI" pitchFamily="50" charset="-128"/>
              </a:rPr>
              <a:t>3,000</a:t>
            </a:r>
            <a:r>
              <a:rPr lang="ja-JP" altLang="en-US" sz="1100" kern="0" spc="50" dirty="0">
                <a:effectLst/>
                <a:highlight>
                  <a:srgbClr val="FFFF00"/>
                </a:highlight>
                <a:latin typeface="+mn-ea"/>
                <a:ea typeface="+mn-ea"/>
                <a:cs typeface="Meiryo UI" pitchFamily="50" charset="-128"/>
              </a:rPr>
              <a:t>名以上</a:t>
            </a:r>
            <a:r>
              <a:rPr lang="ja-JP" altLang="en-US" sz="1100" kern="0" spc="50" dirty="0">
                <a:effectLst/>
                <a:latin typeface="+mn-ea"/>
                <a:ea typeface="+mn-ea"/>
                <a:cs typeface="Meiryo UI" pitchFamily="50" charset="-128"/>
              </a:rPr>
              <a:t>の職員が所属しているため、全員が一同に揃って全体研修を行うことが容易ではありません。また、日々仕事だけでなくご自身の家庭に戻ると家事や育児などもあり、保育についての勉強にまとまった時間を割く事すら容易ではありません。そこで当社では時間と場所を選ばなくていいように保育場面ごとの研修動画を</a:t>
            </a:r>
            <a:r>
              <a:rPr lang="ja-JP" altLang="en-US" sz="1100" b="1" kern="0" spc="50" dirty="0">
                <a:solidFill>
                  <a:schemeClr val="accent6"/>
                </a:solidFill>
                <a:effectLst/>
                <a:latin typeface="+mn-ea"/>
                <a:ea typeface="+mn-ea"/>
                <a:cs typeface="Meiryo UI" pitchFamily="50" charset="-128"/>
              </a:rPr>
              <a:t>当社オリジナルで</a:t>
            </a:r>
            <a:r>
              <a:rPr lang="en-US" altLang="ja-JP" sz="1100" b="1" kern="0" spc="50" dirty="0">
                <a:solidFill>
                  <a:schemeClr val="accent6"/>
                </a:solidFill>
                <a:effectLst/>
                <a:highlight>
                  <a:srgbClr val="FFFF00"/>
                </a:highlight>
                <a:latin typeface="+mn-ea"/>
                <a:ea typeface="+mn-ea"/>
                <a:cs typeface="Meiryo UI" pitchFamily="50" charset="-128"/>
              </a:rPr>
              <a:t>119</a:t>
            </a:r>
            <a:r>
              <a:rPr lang="ja-JP" altLang="en-US" sz="1100" b="1" kern="0" spc="50" dirty="0">
                <a:solidFill>
                  <a:schemeClr val="accent6"/>
                </a:solidFill>
                <a:effectLst/>
                <a:highlight>
                  <a:srgbClr val="FFFF00"/>
                </a:highlight>
                <a:latin typeface="+mn-ea"/>
                <a:ea typeface="+mn-ea"/>
                <a:cs typeface="Meiryo UI" pitchFamily="50" charset="-128"/>
              </a:rPr>
              <a:t>本製作（</a:t>
            </a:r>
            <a:r>
              <a:rPr lang="en-US" altLang="ja-JP" sz="1100" b="1" kern="0" spc="50" dirty="0">
                <a:solidFill>
                  <a:schemeClr val="accent6"/>
                </a:solidFill>
                <a:effectLst/>
                <a:highlight>
                  <a:srgbClr val="FFFF00"/>
                </a:highlight>
                <a:latin typeface="+mn-ea"/>
                <a:ea typeface="+mn-ea"/>
                <a:cs typeface="Meiryo UI" pitchFamily="50" charset="-128"/>
              </a:rPr>
              <a:t>2025</a:t>
            </a:r>
            <a:r>
              <a:rPr lang="ja-JP" altLang="en-US" sz="1100" b="1" kern="0" spc="50" dirty="0">
                <a:solidFill>
                  <a:schemeClr val="accent6"/>
                </a:solidFill>
                <a:effectLst/>
                <a:highlight>
                  <a:srgbClr val="FFFF00"/>
                </a:highlight>
                <a:latin typeface="+mn-ea"/>
                <a:ea typeface="+mn-ea"/>
                <a:cs typeface="Meiryo UI" pitchFamily="50" charset="-128"/>
              </a:rPr>
              <a:t>年</a:t>
            </a:r>
            <a:r>
              <a:rPr lang="en-US" altLang="ja-JP" sz="1100" b="1" kern="0" spc="50" dirty="0">
                <a:solidFill>
                  <a:schemeClr val="accent6"/>
                </a:solidFill>
                <a:effectLst/>
                <a:highlight>
                  <a:srgbClr val="FFFF00"/>
                </a:highlight>
                <a:latin typeface="+mn-ea"/>
                <a:ea typeface="+mn-ea"/>
                <a:cs typeface="Meiryo UI" pitchFamily="50" charset="-128"/>
              </a:rPr>
              <a:t>4</a:t>
            </a:r>
            <a:r>
              <a:rPr lang="ja-JP" altLang="en-US" sz="1100" b="1" kern="0" spc="50" dirty="0">
                <a:solidFill>
                  <a:schemeClr val="accent6"/>
                </a:solidFill>
                <a:effectLst/>
                <a:highlight>
                  <a:srgbClr val="FFFF00"/>
                </a:highlight>
                <a:latin typeface="+mn-ea"/>
                <a:ea typeface="+mn-ea"/>
                <a:cs typeface="Meiryo UI" pitchFamily="50" charset="-128"/>
              </a:rPr>
              <a:t>月現在</a:t>
            </a:r>
            <a:r>
              <a:rPr lang="ja-JP" altLang="en-US" sz="1100" b="1" kern="0" spc="50" dirty="0">
                <a:solidFill>
                  <a:schemeClr val="accent6"/>
                </a:solidFill>
                <a:effectLst/>
                <a:latin typeface="+mn-ea"/>
                <a:ea typeface="+mn-ea"/>
                <a:cs typeface="Meiryo UI" pitchFamily="50" charset="-128"/>
              </a:rPr>
              <a:t>）</a:t>
            </a:r>
            <a:r>
              <a:rPr lang="ja-JP" altLang="en-US" sz="1100" kern="0" spc="50" dirty="0">
                <a:effectLst/>
                <a:latin typeface="+mn-ea"/>
                <a:ea typeface="+mn-ea"/>
                <a:cs typeface="Meiryo UI" pitchFamily="50" charset="-128"/>
              </a:rPr>
              <a:t>し、自身のスマホから見られるようにしました。</a:t>
            </a:r>
          </a:p>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latin typeface="+mn-ea"/>
                <a:ea typeface="+mn-ea"/>
                <a:cs typeface="Meiryo UI" pitchFamily="50" charset="-128"/>
              </a:rPr>
              <a:t>1</a:t>
            </a:r>
            <a:r>
              <a:rPr lang="ja-JP" altLang="en-US" sz="1100" kern="0" spc="50" dirty="0">
                <a:effectLst/>
                <a:latin typeface="+mn-ea"/>
                <a:ea typeface="+mn-ea"/>
                <a:cs typeface="Meiryo UI" pitchFamily="50" charset="-128"/>
              </a:rPr>
              <a:t>本</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分前後の動画なので「こんなときは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」という疑問をすぐに自分自身で解決できるようにしております。</a:t>
            </a:r>
            <a:endParaRPr lang="en-US" altLang="ja-JP" sz="1100" kern="0" spc="50" dirty="0">
              <a:effectLst/>
              <a:latin typeface="+mn-ea"/>
              <a:ea typeface="+mn-ea"/>
              <a:cs typeface="Meiryo UI" pitchFamily="50" charset="-128"/>
            </a:endParaRPr>
          </a:p>
        </p:txBody>
      </p:sp>
      <p:graphicFrame>
        <p:nvGraphicFramePr>
          <p:cNvPr id="14" name="Group 55">
            <a:extLst>
              <a:ext uri="{FF2B5EF4-FFF2-40B4-BE49-F238E27FC236}">
                <a16:creationId xmlns:a16="http://schemas.microsoft.com/office/drawing/2014/main" id="{65DC4645-B27F-41C1-197B-D6D41A57F8CD}"/>
              </a:ext>
            </a:extLst>
          </p:cNvPr>
          <p:cNvGraphicFramePr>
            <a:graphicFrameLocks noGrp="1"/>
          </p:cNvGraphicFramePr>
          <p:nvPr>
            <p:extLst>
              <p:ext uri="{D42A27DB-BD31-4B8C-83A1-F6EECF244321}">
                <p14:modId xmlns:p14="http://schemas.microsoft.com/office/powerpoint/2010/main" val="274943288"/>
              </p:ext>
            </p:extLst>
          </p:nvPr>
        </p:nvGraphicFramePr>
        <p:xfrm>
          <a:off x="750888" y="64954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動画研修（</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※100</a:t>
                      </a: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本以上の研修動画を自社作成）</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コンテンツ プレースホルダ 1">
            <a:extLst>
              <a:ext uri="{FF2B5EF4-FFF2-40B4-BE49-F238E27FC236}">
                <a16:creationId xmlns:a16="http://schemas.microsoft.com/office/drawing/2014/main" id="{6094DCA1-3A11-7EE8-91C8-403ABC090E4C}"/>
              </a:ext>
            </a:extLst>
          </p:cNvPr>
          <p:cNvSpPr txBox="1">
            <a:spLocks/>
          </p:cNvSpPr>
          <p:nvPr/>
        </p:nvSpPr>
        <p:spPr>
          <a:xfrm>
            <a:off x="750888" y="5587426"/>
            <a:ext cx="6499488" cy="956352"/>
          </a:xfrm>
          <a:prstGeom prst="rect">
            <a:avLst/>
          </a:prstGeom>
        </p:spPr>
        <p:txBody>
          <a:bodyPr wrap="square" lIns="0" tIns="0" rIns="0" bIns="0">
            <a:spAutoFit/>
          </a:bodyPr>
          <a:lstStyle/>
          <a:p>
            <a:pPr algn="l">
              <a:lnSpc>
                <a:spcPct val="50000"/>
              </a:lnSpc>
              <a:spcAft>
                <a:spcPts val="60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その他の研修について</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5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スタッフ入社時：</a:t>
            </a:r>
            <a:r>
              <a:rPr lang="ja-JP" altLang="en-US" sz="1100" b="1" kern="0" spc="50" dirty="0">
                <a:solidFill>
                  <a:schemeClr val="accent6"/>
                </a:solidFill>
                <a:effectLst/>
                <a:latin typeface="+mn-ea"/>
                <a:ea typeface="+mn-ea"/>
                <a:cs typeface="Meiryo UI" pitchFamily="50" charset="-128"/>
              </a:rPr>
              <a:t>入社オリエンテーション</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入社後動画研修（視聴履歴の管理）</a:t>
            </a:r>
            <a:r>
              <a:rPr lang="ja-JP" altLang="en-US" sz="1100" kern="0" spc="50" dirty="0">
                <a:effectLst/>
                <a:latin typeface="+mn-ea"/>
                <a:ea typeface="+mn-ea"/>
                <a:cs typeface="Meiryo UI" pitchFamily="50" charset="-128"/>
              </a:rPr>
              <a:t>を実施	</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社外研修：救命救急講習</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食物アレルギー対応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虐待防止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発達支援児対応</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安全研修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その他（エリアパートナーが承認したもの）</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研修に参加した先生からの振り返りを園内研修で実施（研修記録は園内で回覧）</a:t>
            </a:r>
          </a:p>
        </p:txBody>
      </p:sp>
      <p:sp>
        <p:nvSpPr>
          <p:cNvPr id="8" name="テキスト ボックス 2">
            <a:extLst>
              <a:ext uri="{FF2B5EF4-FFF2-40B4-BE49-F238E27FC236}">
                <a16:creationId xmlns:a16="http://schemas.microsoft.com/office/drawing/2014/main" id="{C0C05035-91D4-5070-9314-558E26E0E95E}"/>
              </a:ext>
            </a:extLst>
          </p:cNvPr>
          <p:cNvSpPr txBox="1">
            <a:spLocks noChangeArrowheads="1"/>
          </p:cNvSpPr>
          <p:nvPr/>
        </p:nvSpPr>
        <p:spPr bwMode="auto">
          <a:xfrm>
            <a:off x="4307980" y="9935939"/>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動画進捗の確認画面</a:t>
            </a:r>
            <a:endParaRPr lang="en-US" altLang="ja-JP" sz="900" dirty="0">
              <a:effectLst/>
              <a:latin typeface="Meiryo UI" pitchFamily="50" charset="-128"/>
              <a:ea typeface="Meiryo UI" pitchFamily="50" charset="-128"/>
              <a:cs typeface="Meiryo UI" pitchFamily="50" charset="-128"/>
            </a:endParaRPr>
          </a:p>
        </p:txBody>
      </p:sp>
      <p:pic>
        <p:nvPicPr>
          <p:cNvPr id="22" name="図 21">
            <a:extLst>
              <a:ext uri="{FF2B5EF4-FFF2-40B4-BE49-F238E27FC236}">
                <a16:creationId xmlns:a16="http://schemas.microsoft.com/office/drawing/2014/main" id="{0FF64A6A-4506-433E-6EF7-500DF6C02660}"/>
              </a:ext>
            </a:extLst>
          </p:cNvPr>
          <p:cNvPicPr>
            <a:picLocks noChangeAspect="1"/>
          </p:cNvPicPr>
          <p:nvPr/>
        </p:nvPicPr>
        <p:blipFill rotWithShape="1">
          <a:blip r:embed="rId2"/>
          <a:srcRect l="40004" t="18383" r="7239" b="30008"/>
          <a:stretch/>
        </p:blipFill>
        <p:spPr>
          <a:xfrm>
            <a:off x="766743" y="8328235"/>
            <a:ext cx="2854977" cy="1570970"/>
          </a:xfrm>
          <a:prstGeom prst="rect">
            <a:avLst/>
          </a:prstGeom>
        </p:spPr>
      </p:pic>
      <p:sp>
        <p:nvSpPr>
          <p:cNvPr id="23" name="テキスト ボックス 2">
            <a:extLst>
              <a:ext uri="{FF2B5EF4-FFF2-40B4-BE49-F238E27FC236}">
                <a16:creationId xmlns:a16="http://schemas.microsoft.com/office/drawing/2014/main" id="{F7F2B3F9-C93A-2E91-66CA-D0ACB321AF7A}"/>
              </a:ext>
            </a:extLst>
          </p:cNvPr>
          <p:cNvSpPr txBox="1">
            <a:spLocks noChangeArrowheads="1"/>
          </p:cNvSpPr>
          <p:nvPr/>
        </p:nvSpPr>
        <p:spPr bwMode="auto">
          <a:xfrm>
            <a:off x="920639" y="9941130"/>
            <a:ext cx="2701081"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自社開発の教育動画</a:t>
            </a:r>
            <a:endParaRPr lang="en-US" altLang="ja-JP" sz="900" dirty="0">
              <a:effectLst/>
              <a:latin typeface="Meiryo UI" pitchFamily="50" charset="-128"/>
              <a:ea typeface="Meiryo UI" pitchFamily="50" charset="-128"/>
              <a:cs typeface="Meiryo UI" pitchFamily="50" charset="-128"/>
            </a:endParaRPr>
          </a:p>
        </p:txBody>
      </p:sp>
      <p:pic>
        <p:nvPicPr>
          <p:cNvPr id="25" name="図 24">
            <a:extLst>
              <a:ext uri="{FF2B5EF4-FFF2-40B4-BE49-F238E27FC236}">
                <a16:creationId xmlns:a16="http://schemas.microsoft.com/office/drawing/2014/main" id="{3DEE5369-6B64-79E7-CB0A-230A23165D8F}"/>
              </a:ext>
            </a:extLst>
          </p:cNvPr>
          <p:cNvPicPr>
            <a:picLocks noChangeAspect="1"/>
          </p:cNvPicPr>
          <p:nvPr/>
        </p:nvPicPr>
        <p:blipFill rotWithShape="1">
          <a:blip r:embed="rId3"/>
          <a:srcRect l="3663" t="23333" r="2655" b="5486"/>
          <a:stretch/>
        </p:blipFill>
        <p:spPr>
          <a:xfrm>
            <a:off x="3795472" y="8328235"/>
            <a:ext cx="3213589" cy="1552768"/>
          </a:xfrm>
          <a:prstGeom prst="rect">
            <a:avLst/>
          </a:prstGeom>
          <a:ln w="3175">
            <a:solidFill>
              <a:schemeClr val="accent1">
                <a:lumMod val="25000"/>
              </a:schemeClr>
            </a:solidFill>
          </a:ln>
        </p:spPr>
      </p:pic>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38965959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年間研修計画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27150319"/>
      </p:ext>
    </p:extLst>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B7F5290-A490-7DB9-EEF1-06C556E817BC}"/>
              </a:ext>
            </a:extLst>
          </p:cNvPr>
          <p:cNvPicPr>
            <a:picLocks noChangeAspect="1"/>
          </p:cNvPicPr>
          <p:nvPr/>
        </p:nvPicPr>
        <p:blipFill>
          <a:blip r:embed="rId2"/>
          <a:stretch>
            <a:fillRect/>
          </a:stretch>
        </p:blipFill>
        <p:spPr>
          <a:xfrm>
            <a:off x="4843764" y="8353996"/>
            <a:ext cx="2301538" cy="1685975"/>
          </a:xfrm>
          <a:prstGeom prst="rect">
            <a:avLst/>
          </a:prstGeom>
          <a:ln w="12700">
            <a:solidFill>
              <a:schemeClr val="accent6">
                <a:lumMod val="40000"/>
                <a:lumOff val="60000"/>
              </a:schemeClr>
            </a:solidFill>
          </a:ln>
        </p:spPr>
      </p:pic>
      <p:sp>
        <p:nvSpPr>
          <p:cNvPr id="2" name="スライド番号プレースホルダー 1">
            <a:extLst>
              <a:ext uri="{FF2B5EF4-FFF2-40B4-BE49-F238E27FC236}">
                <a16:creationId xmlns:a16="http://schemas.microsoft.com/office/drawing/2014/main" id="{E0AEC647-8085-26D1-8B05-FD573DF1DB08}"/>
              </a:ext>
            </a:extLst>
          </p:cNvPr>
          <p:cNvSpPr>
            <a:spLocks noGrp="1"/>
          </p:cNvSpPr>
          <p:nvPr>
            <p:ph type="sldNum" sz="quarter" idx="10"/>
          </p:nvPr>
        </p:nvSpPr>
        <p:spPr/>
        <p:txBody>
          <a:bodyPr/>
          <a:lstStyle/>
          <a:p>
            <a:pPr>
              <a:defRPr/>
            </a:pPr>
            <a:fld id="{241ED152-6EA1-4D9A-823A-1E4C1B586740}" type="slidenum">
              <a:rPr lang="en-US" altLang="ja-JP" smtClean="0"/>
              <a:pPr>
                <a:defRPr/>
              </a:pPr>
              <a:t>49</a:t>
            </a:fld>
            <a:endParaRPr lang="en-US" altLang="ja-JP" dirty="0"/>
          </a:p>
        </p:txBody>
      </p:sp>
      <p:sp>
        <p:nvSpPr>
          <p:cNvPr id="13" name="コンテンツ プレースホルダ 1">
            <a:extLst>
              <a:ext uri="{FF2B5EF4-FFF2-40B4-BE49-F238E27FC236}">
                <a16:creationId xmlns:a16="http://schemas.microsoft.com/office/drawing/2014/main" id="{0CFA8193-E729-C266-3279-F28587194534}"/>
              </a:ext>
            </a:extLst>
          </p:cNvPr>
          <p:cNvSpPr txBox="1">
            <a:spLocks/>
          </p:cNvSpPr>
          <p:nvPr/>
        </p:nvSpPr>
        <p:spPr>
          <a:xfrm>
            <a:off x="703198" y="8340579"/>
            <a:ext cx="3653584"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職員個々の研鑽として、視聴率を</a:t>
            </a:r>
            <a:r>
              <a:rPr lang="ja-JP" altLang="en-US" sz="1100" b="1" kern="0" spc="50" dirty="0">
                <a:solidFill>
                  <a:srgbClr val="223B80"/>
                </a:solidFill>
                <a:effectLst/>
                <a:latin typeface="+mn-ea"/>
                <a:ea typeface="+mn-ea"/>
                <a:cs typeface="Meiryo UI" pitchFamily="50" charset="-128"/>
              </a:rPr>
              <a:t>評価制度に取り入れ、知識の取得と意欲</a:t>
            </a:r>
            <a:r>
              <a:rPr lang="ja-JP" altLang="en-US" sz="1100" kern="0" spc="50" dirty="0">
                <a:effectLst/>
                <a:latin typeface="+mn-ea"/>
                <a:ea typeface="+mn-ea"/>
                <a:cs typeface="Meiryo UI" pitchFamily="50" charset="-128"/>
              </a:rPr>
              <a:t>につなげております。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研修動画ごとに</a:t>
            </a:r>
            <a:r>
              <a:rPr lang="ja-JP" altLang="en-US" sz="1100" b="1" kern="0" spc="50" dirty="0">
                <a:solidFill>
                  <a:srgbClr val="002060"/>
                </a:solidFill>
                <a:effectLst/>
                <a:latin typeface="+mn-ea"/>
                <a:ea typeface="+mn-ea"/>
                <a:cs typeface="Meiryo UI" pitchFamily="50" charset="-128"/>
              </a:rPr>
              <a:t>理解度テスト</a:t>
            </a:r>
            <a:r>
              <a:rPr lang="ja-JP" altLang="en-US" sz="1100" kern="0" spc="50" dirty="0">
                <a:effectLst/>
                <a:latin typeface="+mn-ea"/>
                <a:ea typeface="+mn-ea"/>
                <a:cs typeface="Meiryo UI" pitchFamily="50" charset="-128"/>
              </a:rPr>
              <a:t>を設け、ただ見るだけでなく、理解をより深めております。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園ごと、職員ごとの視聴状況をエリアパートナーが</a:t>
            </a:r>
            <a:r>
              <a:rPr lang="ja-JP" altLang="en-US" sz="1100" b="1" kern="0" spc="50" dirty="0">
                <a:solidFill>
                  <a:srgbClr val="002060"/>
                </a:solidFill>
                <a:effectLst/>
                <a:latin typeface="+mn-ea"/>
                <a:ea typeface="+mn-ea"/>
                <a:cs typeface="Meiryo UI" pitchFamily="50" charset="-128"/>
              </a:rPr>
              <a:t>視聴履歴管理</a:t>
            </a:r>
            <a:r>
              <a:rPr lang="ja-JP" altLang="en-US" sz="1100" kern="0" spc="50" dirty="0">
                <a:effectLst/>
                <a:latin typeface="+mn-ea"/>
                <a:ea typeface="+mn-ea"/>
                <a:cs typeface="Meiryo UI" pitchFamily="50" charset="-128"/>
              </a:rPr>
              <a:t>できるようにしており、ただ配信するだけでなく、確実に見る、理解する、というところまでをフォローしています。</a:t>
            </a:r>
          </a:p>
        </p:txBody>
      </p:sp>
      <p:graphicFrame>
        <p:nvGraphicFramePr>
          <p:cNvPr id="14" name="Group 55">
            <a:extLst>
              <a:ext uri="{FF2B5EF4-FFF2-40B4-BE49-F238E27FC236}">
                <a16:creationId xmlns:a16="http://schemas.microsoft.com/office/drawing/2014/main" id="{92BEC86E-6BA1-8CE4-878A-DE8C5ACD31DE}"/>
              </a:ext>
            </a:extLst>
          </p:cNvPr>
          <p:cNvGraphicFramePr>
            <a:graphicFrameLocks noGrp="1"/>
          </p:cNvGraphicFramePr>
          <p:nvPr>
            <p:extLst>
              <p:ext uri="{D42A27DB-BD31-4B8C-83A1-F6EECF244321}">
                <p14:modId xmlns:p14="http://schemas.microsoft.com/office/powerpoint/2010/main" val="4244188372"/>
              </p:ext>
            </p:extLst>
          </p:nvPr>
        </p:nvGraphicFramePr>
        <p:xfrm>
          <a:off x="718385" y="799888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視聴管理と理解度テスト</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テキスト ボックス 2">
            <a:extLst>
              <a:ext uri="{FF2B5EF4-FFF2-40B4-BE49-F238E27FC236}">
                <a16:creationId xmlns:a16="http://schemas.microsoft.com/office/drawing/2014/main" id="{C6EE22CC-86AF-6766-A38A-3F1B6EDFF332}"/>
              </a:ext>
            </a:extLst>
          </p:cNvPr>
          <p:cNvSpPr txBox="1">
            <a:spLocks noChangeArrowheads="1"/>
          </p:cNvSpPr>
          <p:nvPr/>
        </p:nvSpPr>
        <p:spPr bwMode="auto">
          <a:xfrm>
            <a:off x="5966116" y="9864998"/>
            <a:ext cx="116079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視聴管理画面</a:t>
            </a:r>
            <a:endParaRPr lang="en-US" altLang="ja-JP" sz="900" dirty="0">
              <a:effectLst/>
              <a:latin typeface="Meiryo UI" pitchFamily="50" charset="-128"/>
              <a:ea typeface="Meiryo UI" pitchFamily="50" charset="-128"/>
              <a:cs typeface="Meiryo UI" pitchFamily="50" charset="-128"/>
            </a:endParaRPr>
          </a:p>
        </p:txBody>
      </p:sp>
      <p:graphicFrame>
        <p:nvGraphicFramePr>
          <p:cNvPr id="18" name="Group 55">
            <a:extLst>
              <a:ext uri="{FF2B5EF4-FFF2-40B4-BE49-F238E27FC236}">
                <a16:creationId xmlns:a16="http://schemas.microsoft.com/office/drawing/2014/main" id="{C1824C49-B045-D2EF-2394-EAEC52161C6C}"/>
              </a:ext>
            </a:extLst>
          </p:cNvPr>
          <p:cNvGraphicFramePr>
            <a:graphicFrameLocks noGrp="1"/>
          </p:cNvGraphicFramePr>
          <p:nvPr>
            <p:extLst>
              <p:ext uri="{D42A27DB-BD31-4B8C-83A1-F6EECF244321}">
                <p14:modId xmlns:p14="http://schemas.microsoft.com/office/powerpoint/2010/main" val="3456851930"/>
              </p:ext>
            </p:extLst>
          </p:nvPr>
        </p:nvGraphicFramePr>
        <p:xfrm>
          <a:off x="752186" y="238517"/>
          <a:ext cx="6482888" cy="211388"/>
        </p:xfrm>
        <a:graphic>
          <a:graphicData uri="http://schemas.openxmlformats.org/drawingml/2006/table">
            <a:tbl>
              <a:tblPr/>
              <a:tblGrid>
                <a:gridCol w="6482888">
                  <a:extLst>
                    <a:ext uri="{9D8B030D-6E8A-4147-A177-3AD203B41FA5}">
                      <a16:colId xmlns:a16="http://schemas.microsoft.com/office/drawing/2014/main" val="20000"/>
                    </a:ext>
                  </a:extLst>
                </a:gridCol>
              </a:tblGrid>
              <a:tr h="211388">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保育に関する教育動画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55">
            <a:extLst>
              <a:ext uri="{FF2B5EF4-FFF2-40B4-BE49-F238E27FC236}">
                <a16:creationId xmlns:a16="http://schemas.microsoft.com/office/drawing/2014/main" id="{1C85E615-85DA-3F6F-056F-AA9CB0668B64}"/>
              </a:ext>
            </a:extLst>
          </p:cNvPr>
          <p:cNvGraphicFramePr>
            <a:graphicFrameLocks noGrp="1"/>
          </p:cNvGraphicFramePr>
          <p:nvPr>
            <p:extLst>
              <p:ext uri="{D42A27DB-BD31-4B8C-83A1-F6EECF244321}">
                <p14:modId xmlns:p14="http://schemas.microsoft.com/office/powerpoint/2010/main" val="2248062728"/>
              </p:ext>
            </p:extLst>
          </p:nvPr>
        </p:nvGraphicFramePr>
        <p:xfrm>
          <a:off x="737681" y="3107569"/>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給食に関する研修計画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5" name="Group 55">
            <a:extLst>
              <a:ext uri="{FF2B5EF4-FFF2-40B4-BE49-F238E27FC236}">
                <a16:creationId xmlns:a16="http://schemas.microsoft.com/office/drawing/2014/main" id="{4E5126FA-5782-4700-22DA-EFD11D922DAC}"/>
              </a:ext>
            </a:extLst>
          </p:cNvPr>
          <p:cNvGraphicFramePr>
            <a:graphicFrameLocks noGrp="1"/>
          </p:cNvGraphicFramePr>
          <p:nvPr>
            <p:extLst>
              <p:ext uri="{D42A27DB-BD31-4B8C-83A1-F6EECF244321}">
                <p14:modId xmlns:p14="http://schemas.microsoft.com/office/powerpoint/2010/main" val="3600391700"/>
              </p:ext>
            </p:extLst>
          </p:nvPr>
        </p:nvGraphicFramePr>
        <p:xfrm>
          <a:off x="737681" y="469991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危機管理に関する研修計画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71" name="グループ化 70">
            <a:extLst>
              <a:ext uri="{FF2B5EF4-FFF2-40B4-BE49-F238E27FC236}">
                <a16:creationId xmlns:a16="http://schemas.microsoft.com/office/drawing/2014/main" id="{510E4E33-D10B-4701-C4BD-9C49BC66194A}"/>
              </a:ext>
            </a:extLst>
          </p:cNvPr>
          <p:cNvGrpSpPr/>
          <p:nvPr/>
        </p:nvGrpSpPr>
        <p:grpSpPr>
          <a:xfrm>
            <a:off x="737682" y="5019195"/>
            <a:ext cx="6516688" cy="1232404"/>
            <a:chOff x="703098" y="5137754"/>
            <a:chExt cx="6692961" cy="1232404"/>
          </a:xfrm>
        </p:grpSpPr>
        <p:pic>
          <p:nvPicPr>
            <p:cNvPr id="39" name="図 38">
              <a:extLst>
                <a:ext uri="{FF2B5EF4-FFF2-40B4-BE49-F238E27FC236}">
                  <a16:creationId xmlns:a16="http://schemas.microsoft.com/office/drawing/2014/main" id="{A9BCD576-0703-4C05-CC5A-5A7D5E38B5F4}"/>
                </a:ext>
              </a:extLst>
            </p:cNvPr>
            <p:cNvPicPr>
              <a:picLocks noChangeAspect="1"/>
            </p:cNvPicPr>
            <p:nvPr/>
          </p:nvPicPr>
          <p:blipFill>
            <a:blip r:embed="rId3"/>
            <a:stretch>
              <a:fillRect/>
            </a:stretch>
          </p:blipFill>
          <p:spPr>
            <a:xfrm>
              <a:off x="2971046" y="5143330"/>
              <a:ext cx="2171973" cy="1221735"/>
            </a:xfrm>
            <a:prstGeom prst="rect">
              <a:avLst/>
            </a:prstGeom>
          </p:spPr>
        </p:pic>
        <p:pic>
          <p:nvPicPr>
            <p:cNvPr id="41" name="図 40">
              <a:extLst>
                <a:ext uri="{FF2B5EF4-FFF2-40B4-BE49-F238E27FC236}">
                  <a16:creationId xmlns:a16="http://schemas.microsoft.com/office/drawing/2014/main" id="{8DD640F1-0997-5847-0652-97E20F20F095}"/>
                </a:ext>
              </a:extLst>
            </p:cNvPr>
            <p:cNvPicPr>
              <a:picLocks noChangeAspect="1"/>
            </p:cNvPicPr>
            <p:nvPr/>
          </p:nvPicPr>
          <p:blipFill>
            <a:blip r:embed="rId4"/>
            <a:stretch>
              <a:fillRect/>
            </a:stretch>
          </p:blipFill>
          <p:spPr>
            <a:xfrm>
              <a:off x="703098" y="5143330"/>
              <a:ext cx="2171974" cy="1221735"/>
            </a:xfrm>
            <a:prstGeom prst="rect">
              <a:avLst/>
            </a:prstGeom>
          </p:spPr>
        </p:pic>
        <p:pic>
          <p:nvPicPr>
            <p:cNvPr id="43" name="図 42">
              <a:extLst>
                <a:ext uri="{FF2B5EF4-FFF2-40B4-BE49-F238E27FC236}">
                  <a16:creationId xmlns:a16="http://schemas.microsoft.com/office/drawing/2014/main" id="{5301EF57-FA1A-CB20-D8E7-95B7CC71D966}"/>
                </a:ext>
              </a:extLst>
            </p:cNvPr>
            <p:cNvPicPr>
              <a:picLocks noChangeAspect="1"/>
            </p:cNvPicPr>
            <p:nvPr/>
          </p:nvPicPr>
          <p:blipFill>
            <a:blip r:embed="rId5"/>
            <a:stretch>
              <a:fillRect/>
            </a:stretch>
          </p:blipFill>
          <p:spPr>
            <a:xfrm>
              <a:off x="5205119" y="5137754"/>
              <a:ext cx="2190940" cy="1232404"/>
            </a:xfrm>
            <a:prstGeom prst="rect">
              <a:avLst/>
            </a:prstGeom>
          </p:spPr>
        </p:pic>
      </p:grpSp>
      <p:graphicFrame>
        <p:nvGraphicFramePr>
          <p:cNvPr id="60" name="Group 55">
            <a:extLst>
              <a:ext uri="{FF2B5EF4-FFF2-40B4-BE49-F238E27FC236}">
                <a16:creationId xmlns:a16="http://schemas.microsoft.com/office/drawing/2014/main" id="{482A0B28-71E8-123B-E6D1-F025AF1D3F16}"/>
              </a:ext>
            </a:extLst>
          </p:cNvPr>
          <p:cNvGraphicFramePr>
            <a:graphicFrameLocks noGrp="1"/>
          </p:cNvGraphicFramePr>
          <p:nvPr>
            <p:extLst>
              <p:ext uri="{D42A27DB-BD31-4B8C-83A1-F6EECF244321}">
                <p14:modId xmlns:p14="http://schemas.microsoft.com/office/powerpoint/2010/main" val="2771722396"/>
              </p:ext>
            </p:extLst>
          </p:nvPr>
        </p:nvGraphicFramePr>
        <p:xfrm>
          <a:off x="755639" y="632318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接遇マナーに関する研修計画</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69" name="グループ化 68">
            <a:extLst>
              <a:ext uri="{FF2B5EF4-FFF2-40B4-BE49-F238E27FC236}">
                <a16:creationId xmlns:a16="http://schemas.microsoft.com/office/drawing/2014/main" id="{838F457C-CFC6-8E5F-06C4-A60260E891DF}"/>
              </a:ext>
            </a:extLst>
          </p:cNvPr>
          <p:cNvGrpSpPr/>
          <p:nvPr/>
        </p:nvGrpSpPr>
        <p:grpSpPr>
          <a:xfrm>
            <a:off x="737681" y="497492"/>
            <a:ext cx="6534647" cy="2567845"/>
            <a:chOff x="699181" y="497492"/>
            <a:chExt cx="6696878" cy="2567845"/>
          </a:xfrm>
        </p:grpSpPr>
        <p:pic>
          <p:nvPicPr>
            <p:cNvPr id="7" name="図 6" descr="グラフィカル ユーザー インターフェイス, Web サイト&#10;&#10;自動的に生成された説明">
              <a:extLst>
                <a:ext uri="{FF2B5EF4-FFF2-40B4-BE49-F238E27FC236}">
                  <a16:creationId xmlns:a16="http://schemas.microsoft.com/office/drawing/2014/main" id="{54E8D7F2-B573-8CD7-CD6B-2CA314A5DFED}"/>
                </a:ext>
              </a:extLst>
            </p:cNvPr>
            <p:cNvPicPr>
              <a:picLocks noChangeAspect="1"/>
            </p:cNvPicPr>
            <p:nvPr/>
          </p:nvPicPr>
          <p:blipFill rotWithShape="1">
            <a:blip r:embed="rId6">
              <a:extLst>
                <a:ext uri="{28A0092B-C50C-407E-A947-70E740481C1C}">
                  <a14:useLocalDpi xmlns:a14="http://schemas.microsoft.com/office/drawing/2010/main" val="0"/>
                </a:ext>
              </a:extLst>
            </a:blip>
            <a:srcRect l="1344" t="72761" r="67941" b="10835"/>
            <a:stretch/>
          </p:blipFill>
          <p:spPr>
            <a:xfrm>
              <a:off x="2888904" y="514352"/>
              <a:ext cx="2253578" cy="1249229"/>
            </a:xfrm>
            <a:prstGeom prst="rect">
              <a:avLst/>
            </a:prstGeom>
          </p:spPr>
        </p:pic>
        <p:pic>
          <p:nvPicPr>
            <p:cNvPr id="20" name="図 19" descr="文字が書かれている&#10;&#10;低い精度で自動的に生成された説明">
              <a:extLst>
                <a:ext uri="{FF2B5EF4-FFF2-40B4-BE49-F238E27FC236}">
                  <a16:creationId xmlns:a16="http://schemas.microsoft.com/office/drawing/2014/main" id="{890B66A7-ED55-B662-DE36-72EA7AFE0A15}"/>
                </a:ext>
              </a:extLst>
            </p:cNvPr>
            <p:cNvPicPr>
              <a:picLocks noChangeAspect="1"/>
            </p:cNvPicPr>
            <p:nvPr/>
          </p:nvPicPr>
          <p:blipFill rotWithShape="1">
            <a:blip r:embed="rId7">
              <a:extLst>
                <a:ext uri="{28A0092B-C50C-407E-A947-70E740481C1C}">
                  <a14:useLocalDpi xmlns:a14="http://schemas.microsoft.com/office/drawing/2010/main" val="0"/>
                </a:ext>
              </a:extLst>
            </a:blip>
            <a:srcRect t="10966"/>
            <a:stretch/>
          </p:blipFill>
          <p:spPr>
            <a:xfrm>
              <a:off x="703098" y="497492"/>
              <a:ext cx="2185805" cy="1263414"/>
            </a:xfrm>
            <a:prstGeom prst="rect">
              <a:avLst/>
            </a:prstGeom>
          </p:spPr>
        </p:pic>
        <p:pic>
          <p:nvPicPr>
            <p:cNvPr id="53" name="図 52">
              <a:extLst>
                <a:ext uri="{FF2B5EF4-FFF2-40B4-BE49-F238E27FC236}">
                  <a16:creationId xmlns:a16="http://schemas.microsoft.com/office/drawing/2014/main" id="{735ED969-C252-9D08-E091-68C5FA981ADC}"/>
                </a:ext>
              </a:extLst>
            </p:cNvPr>
            <p:cNvPicPr>
              <a:picLocks noChangeAspect="1"/>
            </p:cNvPicPr>
            <p:nvPr/>
          </p:nvPicPr>
          <p:blipFill>
            <a:blip r:embed="rId8"/>
            <a:stretch>
              <a:fillRect/>
            </a:stretch>
          </p:blipFill>
          <p:spPr>
            <a:xfrm>
              <a:off x="5198228" y="530488"/>
              <a:ext cx="2163476" cy="1216955"/>
            </a:xfrm>
            <a:prstGeom prst="rect">
              <a:avLst/>
            </a:prstGeom>
          </p:spPr>
        </p:pic>
        <p:pic>
          <p:nvPicPr>
            <p:cNvPr id="62" name="図 61">
              <a:extLst>
                <a:ext uri="{FF2B5EF4-FFF2-40B4-BE49-F238E27FC236}">
                  <a16:creationId xmlns:a16="http://schemas.microsoft.com/office/drawing/2014/main" id="{52964FF3-CFBA-29E6-5F9F-0F5CD0456196}"/>
                </a:ext>
              </a:extLst>
            </p:cNvPr>
            <p:cNvPicPr>
              <a:picLocks noChangeAspect="1"/>
            </p:cNvPicPr>
            <p:nvPr/>
          </p:nvPicPr>
          <p:blipFill>
            <a:blip r:embed="rId9"/>
            <a:stretch>
              <a:fillRect/>
            </a:stretch>
          </p:blipFill>
          <p:spPr>
            <a:xfrm>
              <a:off x="699181" y="1815515"/>
              <a:ext cx="2175890" cy="1223938"/>
            </a:xfrm>
            <a:prstGeom prst="rect">
              <a:avLst/>
            </a:prstGeom>
          </p:spPr>
        </p:pic>
        <p:pic>
          <p:nvPicPr>
            <p:cNvPr id="64" name="図 63">
              <a:extLst>
                <a:ext uri="{FF2B5EF4-FFF2-40B4-BE49-F238E27FC236}">
                  <a16:creationId xmlns:a16="http://schemas.microsoft.com/office/drawing/2014/main" id="{070356FE-2E85-B647-E9FE-452488EAF761}"/>
                </a:ext>
              </a:extLst>
            </p:cNvPr>
            <p:cNvPicPr>
              <a:picLocks noChangeAspect="1"/>
            </p:cNvPicPr>
            <p:nvPr/>
          </p:nvPicPr>
          <p:blipFill>
            <a:blip r:embed="rId10"/>
            <a:stretch>
              <a:fillRect/>
            </a:stretch>
          </p:blipFill>
          <p:spPr>
            <a:xfrm>
              <a:off x="2940865" y="1818600"/>
              <a:ext cx="2201617" cy="1238410"/>
            </a:xfrm>
            <a:prstGeom prst="rect">
              <a:avLst/>
            </a:prstGeom>
          </p:spPr>
        </p:pic>
        <p:pic>
          <p:nvPicPr>
            <p:cNvPr id="66" name="図 65">
              <a:extLst>
                <a:ext uri="{FF2B5EF4-FFF2-40B4-BE49-F238E27FC236}">
                  <a16:creationId xmlns:a16="http://schemas.microsoft.com/office/drawing/2014/main" id="{B81EC243-CA35-C4E0-B481-18E704FB7B6F}"/>
                </a:ext>
              </a:extLst>
            </p:cNvPr>
            <p:cNvPicPr>
              <a:picLocks noChangeAspect="1"/>
            </p:cNvPicPr>
            <p:nvPr/>
          </p:nvPicPr>
          <p:blipFill>
            <a:blip r:embed="rId11"/>
            <a:stretch>
              <a:fillRect/>
            </a:stretch>
          </p:blipFill>
          <p:spPr>
            <a:xfrm>
              <a:off x="5198228" y="1829057"/>
              <a:ext cx="2197831" cy="1236280"/>
            </a:xfrm>
            <a:prstGeom prst="rect">
              <a:avLst/>
            </a:prstGeom>
          </p:spPr>
        </p:pic>
      </p:grpSp>
      <p:grpSp>
        <p:nvGrpSpPr>
          <p:cNvPr id="72" name="グループ化 71">
            <a:extLst>
              <a:ext uri="{FF2B5EF4-FFF2-40B4-BE49-F238E27FC236}">
                <a16:creationId xmlns:a16="http://schemas.microsoft.com/office/drawing/2014/main" id="{DB44EECA-C170-3492-6DB3-09D537F8CF31}"/>
              </a:ext>
            </a:extLst>
          </p:cNvPr>
          <p:cNvGrpSpPr/>
          <p:nvPr/>
        </p:nvGrpSpPr>
        <p:grpSpPr>
          <a:xfrm>
            <a:off x="774411" y="6648820"/>
            <a:ext cx="6497917" cy="1221735"/>
            <a:chOff x="703098" y="6798731"/>
            <a:chExt cx="6648707" cy="1221735"/>
          </a:xfrm>
        </p:grpSpPr>
        <p:pic>
          <p:nvPicPr>
            <p:cNvPr id="57" name="図 56">
              <a:extLst>
                <a:ext uri="{FF2B5EF4-FFF2-40B4-BE49-F238E27FC236}">
                  <a16:creationId xmlns:a16="http://schemas.microsoft.com/office/drawing/2014/main" id="{2325CA51-B633-164B-8308-F305816DF1D0}"/>
                </a:ext>
              </a:extLst>
            </p:cNvPr>
            <p:cNvPicPr>
              <a:picLocks noChangeAspect="1"/>
            </p:cNvPicPr>
            <p:nvPr/>
          </p:nvPicPr>
          <p:blipFill>
            <a:blip r:embed="rId12"/>
            <a:stretch>
              <a:fillRect/>
            </a:stretch>
          </p:blipFill>
          <p:spPr>
            <a:xfrm>
              <a:off x="703098" y="6798731"/>
              <a:ext cx="2171973" cy="1221735"/>
            </a:xfrm>
            <a:prstGeom prst="rect">
              <a:avLst/>
            </a:prstGeom>
          </p:spPr>
        </p:pic>
        <p:pic>
          <p:nvPicPr>
            <p:cNvPr id="68" name="図 67">
              <a:extLst>
                <a:ext uri="{FF2B5EF4-FFF2-40B4-BE49-F238E27FC236}">
                  <a16:creationId xmlns:a16="http://schemas.microsoft.com/office/drawing/2014/main" id="{9C331911-1E3B-718A-5583-904CEBEFAB60}"/>
                </a:ext>
              </a:extLst>
            </p:cNvPr>
            <p:cNvPicPr>
              <a:picLocks noChangeAspect="1"/>
            </p:cNvPicPr>
            <p:nvPr/>
          </p:nvPicPr>
          <p:blipFill>
            <a:blip r:embed="rId13"/>
            <a:stretch>
              <a:fillRect/>
            </a:stretch>
          </p:blipFill>
          <p:spPr>
            <a:xfrm>
              <a:off x="5205119" y="6806344"/>
              <a:ext cx="2146686" cy="1207511"/>
            </a:xfrm>
            <a:prstGeom prst="rect">
              <a:avLst/>
            </a:prstGeom>
          </p:spPr>
        </p:pic>
      </p:grpSp>
      <p:pic>
        <p:nvPicPr>
          <p:cNvPr id="3" name="図 2">
            <a:extLst>
              <a:ext uri="{FF2B5EF4-FFF2-40B4-BE49-F238E27FC236}">
                <a16:creationId xmlns:a16="http://schemas.microsoft.com/office/drawing/2014/main" id="{FA7CDBAD-5DB7-7B22-5303-3576E624AED0}"/>
              </a:ext>
            </a:extLst>
          </p:cNvPr>
          <p:cNvPicPr>
            <a:picLocks noChangeAspect="1"/>
          </p:cNvPicPr>
          <p:nvPr/>
        </p:nvPicPr>
        <p:blipFill>
          <a:blip r:embed="rId14"/>
          <a:stretch>
            <a:fillRect/>
          </a:stretch>
        </p:blipFill>
        <p:spPr>
          <a:xfrm>
            <a:off x="2967973" y="6642209"/>
            <a:ext cx="2122714" cy="1221735"/>
          </a:xfrm>
          <a:prstGeom prst="rect">
            <a:avLst/>
          </a:prstGeom>
        </p:spPr>
      </p:pic>
      <p:grpSp>
        <p:nvGrpSpPr>
          <p:cNvPr id="9" name="グループ化 8">
            <a:extLst>
              <a:ext uri="{FF2B5EF4-FFF2-40B4-BE49-F238E27FC236}">
                <a16:creationId xmlns:a16="http://schemas.microsoft.com/office/drawing/2014/main" id="{057D0749-4F29-3074-0282-2415939F5C4F}"/>
              </a:ext>
            </a:extLst>
          </p:cNvPr>
          <p:cNvGrpSpPr/>
          <p:nvPr/>
        </p:nvGrpSpPr>
        <p:grpSpPr>
          <a:xfrm>
            <a:off x="753477" y="3416681"/>
            <a:ext cx="6482888" cy="1243406"/>
            <a:chOff x="753477" y="3416681"/>
            <a:chExt cx="6482888" cy="1243406"/>
          </a:xfrm>
        </p:grpSpPr>
        <p:grpSp>
          <p:nvGrpSpPr>
            <p:cNvPr id="70" name="グループ化 69">
              <a:extLst>
                <a:ext uri="{FF2B5EF4-FFF2-40B4-BE49-F238E27FC236}">
                  <a16:creationId xmlns:a16="http://schemas.microsoft.com/office/drawing/2014/main" id="{556A9C31-B1A9-D713-918F-A7D4F5204231}"/>
                </a:ext>
              </a:extLst>
            </p:cNvPr>
            <p:cNvGrpSpPr/>
            <p:nvPr/>
          </p:nvGrpSpPr>
          <p:grpSpPr>
            <a:xfrm>
              <a:off x="753477" y="3427683"/>
              <a:ext cx="6482888" cy="1232404"/>
              <a:chOff x="771435" y="3524089"/>
              <a:chExt cx="6617734" cy="1232404"/>
            </a:xfrm>
          </p:grpSpPr>
          <p:pic>
            <p:nvPicPr>
              <p:cNvPr id="45" name="図 44">
                <a:extLst>
                  <a:ext uri="{FF2B5EF4-FFF2-40B4-BE49-F238E27FC236}">
                    <a16:creationId xmlns:a16="http://schemas.microsoft.com/office/drawing/2014/main" id="{F2F3C54F-59AB-C32B-2059-8F9FDA00710B}"/>
                  </a:ext>
                </a:extLst>
              </p:cNvPr>
              <p:cNvPicPr>
                <a:picLocks noChangeAspect="1"/>
              </p:cNvPicPr>
              <p:nvPr/>
            </p:nvPicPr>
            <p:blipFill>
              <a:blip r:embed="rId15"/>
              <a:stretch>
                <a:fillRect/>
              </a:stretch>
            </p:blipFill>
            <p:spPr>
              <a:xfrm>
                <a:off x="771435" y="3534268"/>
                <a:ext cx="2095139" cy="1178516"/>
              </a:xfrm>
              <a:prstGeom prst="rect">
                <a:avLst/>
              </a:prstGeom>
            </p:spPr>
          </p:pic>
          <p:pic>
            <p:nvPicPr>
              <p:cNvPr id="47" name="図 46">
                <a:extLst>
                  <a:ext uri="{FF2B5EF4-FFF2-40B4-BE49-F238E27FC236}">
                    <a16:creationId xmlns:a16="http://schemas.microsoft.com/office/drawing/2014/main" id="{C49FE9AB-D70E-44C1-5BC2-7CA8149A297A}"/>
                  </a:ext>
                </a:extLst>
              </p:cNvPr>
              <p:cNvPicPr>
                <a:picLocks noChangeAspect="1"/>
              </p:cNvPicPr>
              <p:nvPr/>
            </p:nvPicPr>
            <p:blipFill>
              <a:blip r:embed="rId16"/>
              <a:stretch>
                <a:fillRect/>
              </a:stretch>
            </p:blipFill>
            <p:spPr>
              <a:xfrm>
                <a:off x="2940865" y="3533713"/>
                <a:ext cx="2095139" cy="1178515"/>
              </a:xfrm>
              <a:prstGeom prst="rect">
                <a:avLst/>
              </a:prstGeom>
            </p:spPr>
          </p:pic>
          <p:pic>
            <p:nvPicPr>
              <p:cNvPr id="55" name="図 54">
                <a:extLst>
                  <a:ext uri="{FF2B5EF4-FFF2-40B4-BE49-F238E27FC236}">
                    <a16:creationId xmlns:a16="http://schemas.microsoft.com/office/drawing/2014/main" id="{D2102E89-8A1A-A20A-DE73-6061F0F8EEC4}"/>
                  </a:ext>
                </a:extLst>
              </p:cNvPr>
              <p:cNvPicPr>
                <a:picLocks noChangeAspect="1"/>
              </p:cNvPicPr>
              <p:nvPr/>
            </p:nvPicPr>
            <p:blipFill>
              <a:blip r:embed="rId17"/>
              <a:stretch>
                <a:fillRect/>
              </a:stretch>
            </p:blipFill>
            <p:spPr>
              <a:xfrm>
                <a:off x="5198228" y="3524089"/>
                <a:ext cx="2190941" cy="1232404"/>
              </a:xfrm>
              <a:prstGeom prst="rect">
                <a:avLst/>
              </a:prstGeom>
            </p:spPr>
          </p:pic>
        </p:grpSp>
        <p:pic>
          <p:nvPicPr>
            <p:cNvPr id="8" name="図 7">
              <a:extLst>
                <a:ext uri="{FF2B5EF4-FFF2-40B4-BE49-F238E27FC236}">
                  <a16:creationId xmlns:a16="http://schemas.microsoft.com/office/drawing/2014/main" id="{9FFAEA04-8B6A-1480-9B9D-302C04D6DFED}"/>
                </a:ext>
              </a:extLst>
            </p:cNvPr>
            <p:cNvPicPr>
              <a:picLocks noChangeAspect="1"/>
            </p:cNvPicPr>
            <p:nvPr/>
          </p:nvPicPr>
          <p:blipFill>
            <a:blip r:embed="rId18"/>
            <a:stretch>
              <a:fillRect/>
            </a:stretch>
          </p:blipFill>
          <p:spPr>
            <a:xfrm>
              <a:off x="2852452" y="3416681"/>
              <a:ext cx="2160833" cy="1215116"/>
            </a:xfrm>
            <a:prstGeom prst="rect">
              <a:avLst/>
            </a:prstGeom>
          </p:spPr>
        </p:pic>
      </p:grpSp>
    </p:spTree>
    <p:extLst>
      <p:ext uri="{BB962C8B-B14F-4D97-AF65-F5344CB8AC3E}">
        <p14:creationId xmlns:p14="http://schemas.microsoft.com/office/powerpoint/2010/main" val="3855681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BAE40A-4022-8B5B-377B-C710634FA891}"/>
              </a:ext>
            </a:extLst>
          </p:cNvPr>
          <p:cNvSpPr>
            <a:spLocks noGrp="1"/>
          </p:cNvSpPr>
          <p:nvPr>
            <p:ph type="sldNum" sz="quarter" idx="10"/>
          </p:nvPr>
        </p:nvSpPr>
        <p:spPr/>
        <p:txBody>
          <a:bodyPr/>
          <a:lstStyle/>
          <a:p>
            <a:pPr>
              <a:defRPr/>
            </a:pPr>
            <a:fld id="{241ED152-6EA1-4D9A-823A-1E4C1B586740}" type="slidenum">
              <a:rPr lang="en-US" altLang="ja-JP" smtClean="0"/>
              <a:pPr>
                <a:defRPr/>
              </a:pPr>
              <a:t>50</a:t>
            </a:fld>
            <a:endParaRPr lang="en-US" altLang="ja-JP" dirty="0"/>
          </a:p>
        </p:txBody>
      </p:sp>
      <p:sp>
        <p:nvSpPr>
          <p:cNvPr id="4" name="コンテンツ プレースホルダ 1">
            <a:extLst>
              <a:ext uri="{FF2B5EF4-FFF2-40B4-BE49-F238E27FC236}">
                <a16:creationId xmlns:a16="http://schemas.microsoft.com/office/drawing/2014/main" id="{2B351727-B4F2-852E-1A3A-E3DA8C40DB11}"/>
              </a:ext>
            </a:extLst>
          </p:cNvPr>
          <p:cNvSpPr txBox="1">
            <a:spLocks/>
          </p:cNvSpPr>
          <p:nvPr/>
        </p:nvSpPr>
        <p:spPr>
          <a:xfrm>
            <a:off x="755650" y="612184"/>
            <a:ext cx="6516688" cy="19300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保育、教育業界で</a:t>
            </a:r>
            <a:r>
              <a:rPr lang="ja-JP" altLang="en-US" sz="1100" b="1" kern="0" spc="50" dirty="0">
                <a:solidFill>
                  <a:schemeClr val="accent6"/>
                </a:solidFill>
                <a:effectLst/>
                <a:latin typeface="+mn-ea"/>
                <a:ea typeface="+mn-ea"/>
                <a:cs typeface="Meiryo UI" pitchFamily="50" charset="-128"/>
              </a:rPr>
              <a:t>著名な先生が保育アドバイザー</a:t>
            </a:r>
            <a:r>
              <a:rPr lang="ja-JP" altLang="en-US" sz="1100" kern="0" spc="50" dirty="0">
                <a:effectLst/>
                <a:latin typeface="+mn-ea"/>
                <a:ea typeface="+mn-ea"/>
                <a:cs typeface="Meiryo UI" pitchFamily="50" charset="-128"/>
              </a:rPr>
              <a:t>として</a:t>
            </a:r>
            <a:r>
              <a:rPr lang="ja-JP" altLang="en-US" sz="1100" b="1" kern="0" spc="50" dirty="0">
                <a:solidFill>
                  <a:schemeClr val="accent6"/>
                </a:solidFill>
                <a:effectLst/>
                <a:latin typeface="+mn-ea"/>
                <a:ea typeface="+mn-ea"/>
                <a:cs typeface="Meiryo UI" pitchFamily="50" charset="-128"/>
              </a:rPr>
              <a:t>当社顧問</a:t>
            </a:r>
            <a:r>
              <a:rPr lang="ja-JP" altLang="en-US" sz="1100" kern="0" spc="50" dirty="0">
                <a:effectLst/>
                <a:latin typeface="+mn-ea"/>
                <a:ea typeface="+mn-ea"/>
                <a:cs typeface="Meiryo UI" pitchFamily="50" charset="-128"/>
              </a:rPr>
              <a:t>に就任しております。</a:t>
            </a:r>
          </a:p>
        </p:txBody>
      </p:sp>
      <p:graphicFrame>
        <p:nvGraphicFramePr>
          <p:cNvPr id="6" name="Group 55">
            <a:extLst>
              <a:ext uri="{FF2B5EF4-FFF2-40B4-BE49-F238E27FC236}">
                <a16:creationId xmlns:a16="http://schemas.microsoft.com/office/drawing/2014/main" id="{F0328DD4-3D4B-A526-7311-FC119938ABB1}"/>
              </a:ext>
            </a:extLst>
          </p:cNvPr>
          <p:cNvGraphicFramePr>
            <a:graphicFrameLocks noGrp="1"/>
          </p:cNvGraphicFramePr>
          <p:nvPr>
            <p:extLst>
              <p:ext uri="{D42A27DB-BD31-4B8C-83A1-F6EECF244321}">
                <p14:modId xmlns:p14="http://schemas.microsoft.com/office/powerpoint/2010/main" val="2512922788"/>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著名な顧問教育アドバイザーによる職員研修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55">
            <a:extLst>
              <a:ext uri="{FF2B5EF4-FFF2-40B4-BE49-F238E27FC236}">
                <a16:creationId xmlns:a16="http://schemas.microsoft.com/office/drawing/2014/main" id="{B9FF9360-0519-CAD0-427D-B6DBAB44B320}"/>
              </a:ext>
            </a:extLst>
          </p:cNvPr>
          <p:cNvGraphicFramePr>
            <a:graphicFrameLocks noGrp="1"/>
          </p:cNvGraphicFramePr>
          <p:nvPr>
            <p:extLst>
              <p:ext uri="{D42A27DB-BD31-4B8C-83A1-F6EECF244321}">
                <p14:modId xmlns:p14="http://schemas.microsoft.com/office/powerpoint/2010/main" val="1561523865"/>
              </p:ext>
            </p:extLst>
          </p:nvPr>
        </p:nvGraphicFramePr>
        <p:xfrm>
          <a:off x="755649" y="387942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職員の労働安全衛生について（保育士の離職防止策）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2" name="コンテンツ プレースホルダ 1">
            <a:extLst>
              <a:ext uri="{FF2B5EF4-FFF2-40B4-BE49-F238E27FC236}">
                <a16:creationId xmlns:a16="http://schemas.microsoft.com/office/drawing/2014/main" id="{599BE7B7-5D56-31B1-A4E2-DC5235B49491}"/>
              </a:ext>
            </a:extLst>
          </p:cNvPr>
          <p:cNvSpPr txBox="1">
            <a:spLocks/>
          </p:cNvSpPr>
          <p:nvPr/>
        </p:nvSpPr>
        <p:spPr>
          <a:xfrm>
            <a:off x="765810" y="4235722"/>
            <a:ext cx="6516688" cy="71013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運営で大切なことは保育士の育成と定着です。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保護者様、お子さまが安心して保育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を利用するために、また、保育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の質を上げていくために、保育士に継続して勤務していただくことが大切です。</a:t>
            </a:r>
          </a:p>
        </p:txBody>
      </p:sp>
      <p:sp>
        <p:nvSpPr>
          <p:cNvPr id="20" name="正方形/長方形 19">
            <a:extLst>
              <a:ext uri="{FF2B5EF4-FFF2-40B4-BE49-F238E27FC236}">
                <a16:creationId xmlns:a16="http://schemas.microsoft.com/office/drawing/2014/main" id="{32D5732D-FACC-9206-9366-68DD6B33FD59}"/>
              </a:ext>
            </a:extLst>
          </p:cNvPr>
          <p:cNvSpPr/>
          <p:nvPr/>
        </p:nvSpPr>
        <p:spPr bwMode="auto">
          <a:xfrm>
            <a:off x="745546" y="5168211"/>
            <a:ext cx="6516687" cy="217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dirty="0">
              <a:effectLst/>
            </a:endParaRPr>
          </a:p>
        </p:txBody>
      </p:sp>
      <p:sp>
        <p:nvSpPr>
          <p:cNvPr id="21" name="コンテンツ プレースホルダ 1">
            <a:extLst>
              <a:ext uri="{FF2B5EF4-FFF2-40B4-BE49-F238E27FC236}">
                <a16:creationId xmlns:a16="http://schemas.microsoft.com/office/drawing/2014/main" id="{DEE86618-F92A-32DC-38AE-4B9C4DA4024A}"/>
              </a:ext>
            </a:extLst>
          </p:cNvPr>
          <p:cNvSpPr txBox="1">
            <a:spLocks/>
          </p:cNvSpPr>
          <p:nvPr/>
        </p:nvSpPr>
        <p:spPr>
          <a:xfrm>
            <a:off x="923289" y="5256926"/>
            <a:ext cx="6156639" cy="2092881"/>
          </a:xfrm>
          <a:prstGeom prst="rect">
            <a:avLst/>
          </a:prstGeom>
        </p:spPr>
        <p:txBody>
          <a:bodyPr wrap="square" lIns="0" tIns="0" rIns="0" bIns="0">
            <a:spAutoFit/>
          </a:bodyPr>
          <a:lstStyle/>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エリアパートナーによる最低月</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回訪問、面談</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園で個別に発生する事柄から保育士の悩みまで、エリアパートナーが密接に関与することにより、リアルタイムに課題解決が可能な体制を作ります。園訪問時に</a:t>
            </a:r>
            <a:r>
              <a:rPr lang="ja-JP" altLang="en-US" sz="1100" b="1" kern="0" spc="50" dirty="0">
                <a:solidFill>
                  <a:schemeClr val="accent6"/>
                </a:solidFill>
                <a:effectLst/>
                <a:latin typeface="+mn-ea"/>
                <a:ea typeface="+mn-ea"/>
                <a:cs typeface="Meiryo UI" pitchFamily="50" charset="-128"/>
              </a:rPr>
              <a:t>職員面談</a:t>
            </a:r>
            <a:r>
              <a:rPr lang="ja-JP" altLang="en-US" sz="1100" kern="0" spc="50" dirty="0">
                <a:effectLst/>
                <a:latin typeface="+mn-ea"/>
                <a:ea typeface="+mn-ea"/>
                <a:cs typeface="Meiryo UI" pitchFamily="50" charset="-128"/>
              </a:rPr>
              <a:t>することで、身体面</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メンタル面の健康状態を把握し、丁寧にフォローいたします。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次年度の継続希望調査</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11</a:t>
            </a:r>
            <a:r>
              <a:rPr lang="ja-JP" altLang="en-US" sz="1100" kern="0" spc="50" dirty="0">
                <a:effectLst/>
                <a:latin typeface="+mn-ea"/>
                <a:ea typeface="+mn-ea"/>
                <a:cs typeface="Meiryo UI" pitchFamily="50" charset="-128"/>
              </a:rPr>
              <a:t>月ごろに、</a:t>
            </a:r>
            <a:r>
              <a:rPr lang="en-US" altLang="ja-JP" sz="1100" b="1" kern="0" spc="50" dirty="0">
                <a:solidFill>
                  <a:schemeClr val="accent6"/>
                </a:solidFill>
                <a:effectLst/>
                <a:latin typeface="+mn-ea"/>
                <a:ea typeface="+mn-ea"/>
                <a:cs typeface="Meiryo UI" pitchFamily="50" charset="-128"/>
              </a:rPr>
              <a:t>WEB</a:t>
            </a:r>
            <a:r>
              <a:rPr lang="ja-JP" altLang="en-US" sz="1100" b="1" kern="0" spc="50" dirty="0">
                <a:solidFill>
                  <a:schemeClr val="accent6"/>
                </a:solidFill>
                <a:effectLst/>
                <a:latin typeface="+mn-ea"/>
                <a:ea typeface="+mn-ea"/>
                <a:cs typeface="Meiryo UI" pitchFamily="50" charset="-128"/>
              </a:rPr>
              <a:t>アンケート</a:t>
            </a:r>
            <a:r>
              <a:rPr lang="ja-JP" altLang="en-US" sz="1100" kern="0" spc="50" dirty="0">
                <a:effectLst/>
                <a:latin typeface="+mn-ea"/>
                <a:ea typeface="+mn-ea"/>
                <a:cs typeface="Meiryo UI" pitchFamily="50" charset="-128"/>
              </a:rPr>
              <a:t>にて継続希望調査を実施しております。そこで発覚した問題や悩みをエリアパートナーと園長が協力して一人ひとり丁寧に個別面談しております。</a:t>
            </a:r>
          </a:p>
          <a:p>
            <a:pPr marL="234950" indent="-228600" algn="l">
              <a:spcAft>
                <a:spcPts val="900"/>
              </a:spcAft>
              <a:buFont typeface="+mj-ea"/>
              <a:buAutoNum type="circleNumDbPlain"/>
              <a:defRPr/>
            </a:pPr>
            <a:r>
              <a:rPr lang="ja-JP" altLang="en-US" sz="1100" b="1" kern="0" spc="50" dirty="0">
                <a:effectLst/>
                <a:latin typeface="+mn-ea"/>
                <a:ea typeface="+mn-ea"/>
                <a:cs typeface="Meiryo UI" pitchFamily="50" charset="-128"/>
              </a:rPr>
              <a:t>給料の見直し</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毎年</a:t>
            </a:r>
            <a:r>
              <a:rPr lang="en-US" altLang="ja-JP" sz="1100" kern="0" spc="50" dirty="0">
                <a:effectLst/>
                <a:latin typeface="+mn-ea"/>
                <a:ea typeface="+mn-ea"/>
                <a:cs typeface="Meiryo UI" pitchFamily="50" charset="-128"/>
              </a:rPr>
              <a:t>1,2</a:t>
            </a:r>
            <a:r>
              <a:rPr lang="ja-JP" altLang="en-US" sz="1100" kern="0" spc="50" dirty="0">
                <a:effectLst/>
                <a:latin typeface="+mn-ea"/>
                <a:ea typeface="+mn-ea"/>
                <a:cs typeface="Meiryo UI" pitchFamily="50" charset="-128"/>
              </a:rPr>
              <a:t>月頃には、全園で定期的な</a:t>
            </a:r>
            <a:r>
              <a:rPr lang="ja-JP" altLang="en-US" sz="1100" b="1" kern="0" spc="50" dirty="0">
                <a:solidFill>
                  <a:schemeClr val="accent6"/>
                </a:solidFill>
                <a:effectLst/>
                <a:latin typeface="+mn-ea"/>
                <a:ea typeface="+mn-ea"/>
                <a:cs typeface="Meiryo UI" pitchFamily="50" charset="-128"/>
              </a:rPr>
              <a:t>給与の見直し</a:t>
            </a:r>
            <a:r>
              <a:rPr lang="ja-JP" altLang="en-US" sz="1100" kern="0" spc="50" dirty="0">
                <a:effectLst/>
                <a:latin typeface="+mn-ea"/>
                <a:ea typeface="+mn-ea"/>
                <a:cs typeface="Meiryo UI" pitchFamily="50" charset="-128"/>
              </a:rPr>
              <a:t>を実施しております。</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職員の能力や経験だけでなく、地域的な金額（地域相場、他園など）と照らし合わせて、</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慎重に実施しております。</a:t>
            </a:r>
          </a:p>
        </p:txBody>
      </p:sp>
      <p:sp>
        <p:nvSpPr>
          <p:cNvPr id="22" name="コンテンツ プレースホルダ 1">
            <a:extLst>
              <a:ext uri="{FF2B5EF4-FFF2-40B4-BE49-F238E27FC236}">
                <a16:creationId xmlns:a16="http://schemas.microsoft.com/office/drawing/2014/main" id="{4473B72B-6334-7241-76BA-1A31AF08CED9}"/>
              </a:ext>
            </a:extLst>
          </p:cNvPr>
          <p:cNvSpPr txBox="1">
            <a:spLocks/>
          </p:cNvSpPr>
          <p:nvPr/>
        </p:nvSpPr>
        <p:spPr>
          <a:xfrm>
            <a:off x="755649" y="8001777"/>
            <a:ext cx="6516687" cy="2173544"/>
          </a:xfrm>
          <a:prstGeom prst="rect">
            <a:avLst/>
          </a:prstGeom>
        </p:spPr>
        <p:txBody>
          <a:bodyPr wrap="square" lIns="0" tIns="0" rIns="0" bIns="0">
            <a:spAutoFit/>
          </a:bodyPr>
          <a:lstStyle/>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本部への相談</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保育に精通している職員を窓口として、専任担当以外の</a:t>
            </a:r>
            <a:r>
              <a:rPr lang="ja-JP" altLang="en-US" sz="1100" b="1" kern="0" spc="50" dirty="0">
                <a:solidFill>
                  <a:schemeClr val="accent6"/>
                </a:solidFill>
                <a:effectLst/>
                <a:latin typeface="+mn-ea"/>
                <a:ea typeface="+mn-ea"/>
                <a:cs typeface="Meiryo UI" pitchFamily="50" charset="-128"/>
              </a:rPr>
              <a:t>本部相談窓口</a:t>
            </a:r>
            <a:r>
              <a:rPr lang="ja-JP" altLang="en-US" sz="1100" kern="0" spc="50" dirty="0">
                <a:effectLst/>
                <a:latin typeface="+mn-ea"/>
                <a:ea typeface="+mn-ea"/>
                <a:cs typeface="Meiryo UI" pitchFamily="50" charset="-128"/>
              </a:rPr>
              <a:t>を設けております。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社外連携先との電話</a:t>
            </a:r>
            <a:r>
              <a:rPr lang="en-US" altLang="ja-JP" sz="1100" b="1" kern="0" spc="50" dirty="0">
                <a:effectLst/>
                <a:latin typeface="+mn-ea"/>
                <a:ea typeface="+mn-ea"/>
                <a:cs typeface="Meiryo UI" pitchFamily="50" charset="-128"/>
              </a:rPr>
              <a:t>or</a:t>
            </a:r>
            <a:r>
              <a:rPr lang="ja-JP" altLang="en-US" sz="1100" b="1" kern="0" spc="50" dirty="0">
                <a:effectLst/>
                <a:latin typeface="+mn-ea"/>
                <a:ea typeface="+mn-ea"/>
                <a:cs typeface="Meiryo UI" pitchFamily="50" charset="-128"/>
              </a:rPr>
              <a:t>オンライン相談窓口の設置</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健康や医療に関する内容・介護に関する内容・メンタルケアカウンセリング</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など社内外問わず、各種悩みを相談できる場を無料で提供しております。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年</a:t>
            </a:r>
            <a:r>
              <a:rPr lang="en-US" altLang="ja-JP" sz="1100" b="1" kern="0" spc="50" dirty="0">
                <a:effectLst/>
                <a:latin typeface="+mn-ea"/>
                <a:ea typeface="+mn-ea"/>
                <a:cs typeface="Meiryo UI" pitchFamily="50" charset="-128"/>
              </a:rPr>
              <a:t>1</a:t>
            </a:r>
            <a:r>
              <a:rPr lang="ja-JP" altLang="en-US" sz="1100" b="1" kern="0" spc="50" dirty="0">
                <a:effectLst/>
                <a:latin typeface="+mn-ea"/>
                <a:ea typeface="+mn-ea"/>
                <a:cs typeface="Meiryo UI" pitchFamily="50" charset="-128"/>
              </a:rPr>
              <a:t>回、勤務状況アンケートを実施</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職員の意見に耳を傾け、当社全体で改善を図っています。</a:t>
            </a:r>
          </a:p>
          <a:p>
            <a:pPr algn="l">
              <a:lnSpc>
                <a:spcPct val="130000"/>
              </a:lnSpc>
              <a:spcAft>
                <a:spcPts val="0"/>
              </a:spcAft>
              <a:buClr>
                <a:schemeClr val="accent5"/>
              </a:buClr>
              <a:defRPr/>
            </a:pPr>
            <a:r>
              <a:rPr lang="en-US" altLang="ja-JP" sz="1100" b="1" kern="0" spc="50" dirty="0">
                <a:effectLst/>
                <a:latin typeface="+mn-ea"/>
                <a:ea typeface="+mn-ea"/>
                <a:cs typeface="Meiryo UI" pitchFamily="50" charset="-128"/>
              </a:rPr>
              <a:t>【</a:t>
            </a:r>
            <a:r>
              <a:rPr lang="ja-JP" altLang="en-US" sz="1100" b="1" kern="0" spc="50" dirty="0">
                <a:effectLst/>
                <a:latin typeface="+mn-ea"/>
                <a:ea typeface="+mn-ea"/>
                <a:cs typeface="Meiryo UI" pitchFamily="50" charset="-128"/>
              </a:rPr>
              <a:t>内部通報、ホットダイヤル</a:t>
            </a:r>
            <a:r>
              <a:rPr lang="en-US" altLang="ja-JP" sz="1100" b="1" kern="0" spc="50" dirty="0">
                <a:effectLst/>
                <a:latin typeface="+mn-ea"/>
                <a:ea typeface="+mn-ea"/>
                <a:cs typeface="Meiryo UI" pitchFamily="50" charset="-128"/>
              </a:rPr>
              <a:t>】</a:t>
            </a:r>
            <a:endParaRPr lang="ja-JP" altLang="en-US" sz="1100" b="1"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内部通報規定を策定し、</a:t>
            </a:r>
            <a:r>
              <a:rPr lang="ja-JP" altLang="en-US" sz="1100" b="1" kern="0" spc="50" dirty="0">
                <a:solidFill>
                  <a:schemeClr val="accent6"/>
                </a:solidFill>
                <a:effectLst/>
                <a:latin typeface="+mn-ea"/>
                <a:ea typeface="+mn-ea"/>
                <a:cs typeface="Meiryo UI" pitchFamily="50" charset="-128"/>
              </a:rPr>
              <a:t>連絡窓口</a:t>
            </a:r>
            <a:r>
              <a:rPr lang="ja-JP" altLang="en-US" sz="1100" kern="0" spc="50" dirty="0">
                <a:effectLst/>
                <a:latin typeface="+mn-ea"/>
                <a:ea typeface="+mn-ea"/>
                <a:cs typeface="Meiryo UI" pitchFamily="50" charset="-128"/>
              </a:rPr>
              <a:t>を明確にしております。</a:t>
            </a:r>
          </a:p>
          <a:p>
            <a:pPr algn="l">
              <a:lnSpc>
                <a:spcPct val="130000"/>
              </a:lnSpc>
              <a:spcAft>
                <a:spcPts val="0"/>
              </a:spcAft>
              <a:buClr>
                <a:schemeClr val="accent5"/>
              </a:buClr>
              <a:defRPr/>
            </a:pPr>
            <a:endParaRPr lang="ja-JP" altLang="en-US" sz="1100" kern="0" spc="50" dirty="0">
              <a:effectLst/>
              <a:latin typeface="+mn-ea"/>
              <a:ea typeface="+mn-ea"/>
              <a:cs typeface="Meiryo UI" pitchFamily="50" charset="-128"/>
            </a:endParaRPr>
          </a:p>
        </p:txBody>
      </p:sp>
      <p:graphicFrame>
        <p:nvGraphicFramePr>
          <p:cNvPr id="23" name="Group 55">
            <a:extLst>
              <a:ext uri="{FF2B5EF4-FFF2-40B4-BE49-F238E27FC236}">
                <a16:creationId xmlns:a16="http://schemas.microsoft.com/office/drawing/2014/main" id="{5FCF2593-DBDA-FB46-CB84-0C38D4AA86B0}"/>
              </a:ext>
            </a:extLst>
          </p:cNvPr>
          <p:cNvGraphicFramePr>
            <a:graphicFrameLocks noGrp="1"/>
          </p:cNvGraphicFramePr>
          <p:nvPr>
            <p:extLst>
              <p:ext uri="{D42A27DB-BD31-4B8C-83A1-F6EECF244321}">
                <p14:modId xmlns:p14="http://schemas.microsoft.com/office/powerpoint/2010/main" val="3603953529"/>
              </p:ext>
            </p:extLst>
          </p:nvPr>
        </p:nvGraphicFramePr>
        <p:xfrm>
          <a:off x="755649" y="766143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専任担当以外の相談窓口</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8" name="図 27" descr="カレンダー が含まれている画像&#10;&#10;自動的に生成された説明">
            <a:extLst>
              <a:ext uri="{FF2B5EF4-FFF2-40B4-BE49-F238E27FC236}">
                <a16:creationId xmlns:a16="http://schemas.microsoft.com/office/drawing/2014/main" id="{C974A8CC-29DE-F73D-E063-E27B5DAD75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6772" y="8523101"/>
            <a:ext cx="1925564" cy="1367644"/>
          </a:xfrm>
          <a:prstGeom prst="rect">
            <a:avLst/>
          </a:prstGeom>
          <a:noFill/>
          <a:ln>
            <a:noFill/>
          </a:ln>
        </p:spPr>
      </p:pic>
      <p:sp>
        <p:nvSpPr>
          <p:cNvPr id="29" name="テキスト ボックス 2">
            <a:extLst>
              <a:ext uri="{FF2B5EF4-FFF2-40B4-BE49-F238E27FC236}">
                <a16:creationId xmlns:a16="http://schemas.microsoft.com/office/drawing/2014/main" id="{48437D41-9F34-2976-D5A1-584B8AF03799}"/>
              </a:ext>
            </a:extLst>
          </p:cNvPr>
          <p:cNvSpPr txBox="1">
            <a:spLocks noChangeArrowheads="1"/>
          </p:cNvSpPr>
          <p:nvPr/>
        </p:nvSpPr>
        <p:spPr bwMode="auto">
          <a:xfrm>
            <a:off x="6111547" y="9894533"/>
            <a:ext cx="1160790" cy="138499"/>
          </a:xfrm>
          <a:prstGeom prst="rect">
            <a:avLst/>
          </a:prstGeom>
          <a:noFill/>
          <a:ln w="9525">
            <a:noFill/>
            <a:miter lim="800000"/>
            <a:headEnd/>
            <a:tailEnd/>
          </a:ln>
        </p:spPr>
        <p:txBody>
          <a:bodyPr wrap="square" lIns="0" tIns="0" rIns="0" bIns="0">
            <a:spAutoFit/>
          </a:bodyPr>
          <a:lstStyle/>
          <a:p>
            <a:pPr algn="r"/>
            <a:r>
              <a:rPr lang="ja-JP" altLang="en-US" sz="900">
                <a:effectLst/>
                <a:latin typeface="Meiryo UI" pitchFamily="50" charset="-128"/>
                <a:ea typeface="Meiryo UI" pitchFamily="50" charset="-128"/>
                <a:cs typeface="Meiryo UI" pitchFamily="50" charset="-128"/>
              </a:rPr>
              <a:t>園内掲示ポスター</a:t>
            </a:r>
            <a:endParaRPr lang="en-US" altLang="ja-JP" sz="900" dirty="0">
              <a:effectLst/>
              <a:latin typeface="Meiryo UI" pitchFamily="50" charset="-128"/>
              <a:ea typeface="Meiryo UI" pitchFamily="50" charset="-128"/>
              <a:cs typeface="Meiryo UI" pitchFamily="50" charset="-128"/>
            </a:endParaRPr>
          </a:p>
        </p:txBody>
      </p:sp>
      <p:sp>
        <p:nvSpPr>
          <p:cNvPr id="32" name="正方形/長方形 31">
            <a:extLst>
              <a:ext uri="{FF2B5EF4-FFF2-40B4-BE49-F238E27FC236}">
                <a16:creationId xmlns:a16="http://schemas.microsoft.com/office/drawing/2014/main" id="{D6861C1E-601A-9342-1FBE-DBC57629673D}"/>
              </a:ext>
            </a:extLst>
          </p:cNvPr>
          <p:cNvSpPr/>
          <p:nvPr/>
        </p:nvSpPr>
        <p:spPr bwMode="auto">
          <a:xfrm>
            <a:off x="745546" y="902577"/>
            <a:ext cx="6516687" cy="2622284"/>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34" name="コンテンツ プレースホルダ 1">
            <a:extLst>
              <a:ext uri="{FF2B5EF4-FFF2-40B4-BE49-F238E27FC236}">
                <a16:creationId xmlns:a16="http://schemas.microsoft.com/office/drawing/2014/main" id="{56BD3F04-A6B2-D771-B7DF-EBABCEEB8310}"/>
              </a:ext>
            </a:extLst>
          </p:cNvPr>
          <p:cNvSpPr txBox="1">
            <a:spLocks/>
          </p:cNvSpPr>
          <p:nvPr/>
        </p:nvSpPr>
        <p:spPr>
          <a:xfrm>
            <a:off x="3650110" y="2813921"/>
            <a:ext cx="3479904" cy="561692"/>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そのほか</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1050" kern="0" spc="50" dirty="0">
                <a:effectLst/>
                <a:latin typeface="+mn-ea"/>
                <a:ea typeface="+mn-ea"/>
                <a:cs typeface="Meiryo UI" pitchFamily="50" charset="-128"/>
              </a:rPr>
              <a:t>NHK</a:t>
            </a:r>
            <a:r>
              <a:rPr lang="ja-JP" altLang="en-US" sz="1050" kern="0" spc="50" dirty="0">
                <a:effectLst/>
                <a:latin typeface="+mn-ea"/>
                <a:ea typeface="+mn-ea"/>
                <a:cs typeface="Meiryo UI" pitchFamily="50" charset="-128"/>
              </a:rPr>
              <a:t>「おかあさんといっしょ」の番組開発・コメンテーター</a:t>
            </a:r>
          </a:p>
          <a:p>
            <a:pPr marL="90488" indent="-84138" algn="l">
              <a:spcAft>
                <a:spcPts val="300"/>
              </a:spcAft>
              <a:buFont typeface="Arial" panose="020B0604020202020204" pitchFamily="34" charset="0"/>
              <a:buChar char="•"/>
              <a:defRPr/>
            </a:pPr>
            <a:r>
              <a:rPr lang="ja-JP" altLang="en-US" sz="1050" kern="0" spc="50" dirty="0">
                <a:effectLst/>
                <a:latin typeface="+mn-ea"/>
                <a:ea typeface="+mn-ea"/>
                <a:cs typeface="Meiryo UI" pitchFamily="50" charset="-128"/>
              </a:rPr>
              <a:t>ベネッセの子どもチャレンジの監修、しまじろうパペットの開発</a:t>
            </a:r>
          </a:p>
        </p:txBody>
      </p:sp>
      <p:sp>
        <p:nvSpPr>
          <p:cNvPr id="35" name="コンテンツ プレースホルダ 1">
            <a:extLst>
              <a:ext uri="{FF2B5EF4-FFF2-40B4-BE49-F238E27FC236}">
                <a16:creationId xmlns:a16="http://schemas.microsoft.com/office/drawing/2014/main" id="{BD2DDDEF-4720-141A-F6F6-577CC181C0AD}"/>
              </a:ext>
            </a:extLst>
          </p:cNvPr>
          <p:cNvSpPr txBox="1">
            <a:spLocks/>
          </p:cNvSpPr>
          <p:nvPr/>
        </p:nvSpPr>
        <p:spPr>
          <a:xfrm>
            <a:off x="1479674" y="1001014"/>
            <a:ext cx="1244597" cy="184666"/>
          </a:xfrm>
          <a:prstGeom prst="rect">
            <a:avLst/>
          </a:prstGeom>
        </p:spPr>
        <p:txBody>
          <a:bodyPr wrap="square" lIns="0" tIns="0" rIns="0" bIns="0">
            <a:spAutoFit/>
          </a:bodyPr>
          <a:lstStyle/>
          <a:p>
            <a:pPr marL="6350">
              <a:spcAft>
                <a:spcPts val="300"/>
              </a:spcAft>
              <a:defRPr/>
            </a:pPr>
            <a:r>
              <a:rPr lang="ja-JP" altLang="en-US" sz="1200" b="1" kern="0" spc="50" dirty="0">
                <a:effectLst/>
                <a:latin typeface="+mn-ea"/>
                <a:ea typeface="+mn-ea"/>
                <a:cs typeface="Meiryo UI" pitchFamily="50" charset="-128"/>
              </a:rPr>
              <a:t>内田　伸子</a:t>
            </a:r>
            <a:r>
              <a:rPr lang="ja-JP" altLang="en-US" sz="1050" kern="0" spc="50" dirty="0">
                <a:effectLst/>
                <a:latin typeface="+mn-ea"/>
                <a:ea typeface="+mn-ea"/>
                <a:cs typeface="Meiryo UI" pitchFamily="50" charset="-128"/>
              </a:rPr>
              <a:t>　先生</a:t>
            </a:r>
            <a:endParaRPr lang="ja-JP" altLang="en-US" sz="1200" kern="0" spc="50" dirty="0">
              <a:effectLst/>
              <a:latin typeface="+mn-ea"/>
              <a:ea typeface="+mn-ea"/>
              <a:cs typeface="Meiryo UI" pitchFamily="50" charset="-128"/>
            </a:endParaRPr>
          </a:p>
        </p:txBody>
      </p:sp>
      <p:sp>
        <p:nvSpPr>
          <p:cNvPr id="36" name="コンテンツ プレースホルダ 1">
            <a:extLst>
              <a:ext uri="{FF2B5EF4-FFF2-40B4-BE49-F238E27FC236}">
                <a16:creationId xmlns:a16="http://schemas.microsoft.com/office/drawing/2014/main" id="{741DA45B-A0E9-7283-547F-62C375B72AB8}"/>
              </a:ext>
            </a:extLst>
          </p:cNvPr>
          <p:cNvSpPr txBox="1">
            <a:spLocks/>
          </p:cNvSpPr>
          <p:nvPr/>
        </p:nvSpPr>
        <p:spPr>
          <a:xfrm>
            <a:off x="3650110" y="1091139"/>
            <a:ext cx="1888374" cy="692497"/>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経歴ほか</a:t>
            </a:r>
            <a:r>
              <a:rPr lang="en-US" altLang="ja-JP" sz="1050" b="1" kern="0" spc="50" dirty="0">
                <a:effectLst/>
                <a:latin typeface="+mn-ea"/>
                <a:ea typeface="+mn-ea"/>
                <a:cs typeface="Meiryo UI" pitchFamily="50" charset="-128"/>
              </a:rPr>
              <a:t>】</a:t>
            </a:r>
          </a:p>
          <a:p>
            <a:pPr marL="6350" algn="l">
              <a:spcAft>
                <a:spcPts val="300"/>
              </a:spcAft>
              <a:defRPr/>
            </a:pPr>
            <a:r>
              <a:rPr lang="ja-JP" altLang="en-US" sz="900" b="1" kern="0" spc="50" dirty="0">
                <a:solidFill>
                  <a:schemeClr val="accent6"/>
                </a:solidFill>
                <a:effectLst/>
                <a:latin typeface="+mn-ea"/>
                <a:ea typeface="+mn-ea"/>
                <a:cs typeface="Meiryo UI" pitchFamily="50" charset="-128"/>
              </a:rPr>
              <a:t>お茶の水女子大学名誉教授</a:t>
            </a:r>
          </a:p>
          <a:p>
            <a:pPr marL="6350" algn="l">
              <a:spcAft>
                <a:spcPts val="300"/>
              </a:spcAft>
              <a:defRPr/>
            </a:pPr>
            <a:r>
              <a:rPr lang="en-US" altLang="ja-JP" sz="900" kern="0" spc="50" dirty="0">
                <a:effectLst/>
                <a:latin typeface="+mn-ea"/>
                <a:ea typeface="+mn-ea"/>
                <a:cs typeface="Meiryo UI" pitchFamily="50" charset="-128"/>
              </a:rPr>
              <a:t>IPU</a:t>
            </a:r>
            <a:r>
              <a:rPr lang="ja-JP" altLang="en-US" sz="900" kern="0" spc="50" dirty="0">
                <a:effectLst/>
                <a:latin typeface="+mn-ea"/>
                <a:ea typeface="+mn-ea"/>
                <a:cs typeface="Meiryo UI" pitchFamily="50" charset="-128"/>
              </a:rPr>
              <a:t>・環太平洋大学教授</a:t>
            </a:r>
          </a:p>
          <a:p>
            <a:pPr marL="6350" algn="l">
              <a:spcAft>
                <a:spcPts val="300"/>
              </a:spcAft>
              <a:defRPr/>
            </a:pPr>
            <a:r>
              <a:rPr lang="ja-JP" altLang="en-US" sz="900" kern="0" spc="50" dirty="0">
                <a:effectLst/>
                <a:latin typeface="+mn-ea"/>
                <a:ea typeface="+mn-ea"/>
                <a:cs typeface="Meiryo UI" pitchFamily="50" charset="-128"/>
              </a:rPr>
              <a:t>十文字学園女子大学　客員教授</a:t>
            </a:r>
          </a:p>
        </p:txBody>
      </p:sp>
      <p:sp>
        <p:nvSpPr>
          <p:cNvPr id="37" name="コンテンツ プレースホルダ 1">
            <a:extLst>
              <a:ext uri="{FF2B5EF4-FFF2-40B4-BE49-F238E27FC236}">
                <a16:creationId xmlns:a16="http://schemas.microsoft.com/office/drawing/2014/main" id="{AEF53CBC-CFF9-FE7C-B333-0804603461A3}"/>
              </a:ext>
            </a:extLst>
          </p:cNvPr>
          <p:cNvSpPr txBox="1">
            <a:spLocks/>
          </p:cNvSpPr>
          <p:nvPr/>
        </p:nvSpPr>
        <p:spPr>
          <a:xfrm>
            <a:off x="3650110" y="1899085"/>
            <a:ext cx="1696662" cy="792525"/>
          </a:xfrm>
          <a:prstGeom prst="rect">
            <a:avLst/>
          </a:prstGeom>
        </p:spPr>
        <p:txBody>
          <a:bodyPr wrap="square" lIns="0" tIns="0" rIns="0" bIns="0">
            <a:spAutoFit/>
          </a:bodyPr>
          <a:lstStyle/>
          <a:p>
            <a:pPr marL="6350" algn="l">
              <a:spcAft>
                <a:spcPts val="300"/>
              </a:spcAft>
              <a:defRPr/>
            </a:pPr>
            <a:r>
              <a:rPr lang="en-US" altLang="ja-JP" sz="1050" b="1" kern="0" spc="50" dirty="0">
                <a:effectLst/>
                <a:latin typeface="+mn-ea"/>
                <a:ea typeface="+mn-ea"/>
                <a:cs typeface="Meiryo UI" pitchFamily="50" charset="-128"/>
              </a:rPr>
              <a:t>【</a:t>
            </a:r>
            <a:r>
              <a:rPr lang="ja-JP" altLang="en-US" sz="1050" b="1" kern="0" spc="50" dirty="0">
                <a:effectLst/>
                <a:latin typeface="+mn-ea"/>
                <a:ea typeface="+mn-ea"/>
                <a:cs typeface="Meiryo UI" pitchFamily="50" charset="-128"/>
              </a:rPr>
              <a:t>受賞歴</a:t>
            </a:r>
            <a:r>
              <a:rPr lang="en-US" altLang="ja-JP" sz="1050" b="1" kern="0" spc="50" dirty="0">
                <a:effectLst/>
                <a:latin typeface="+mn-ea"/>
                <a:ea typeface="+mn-ea"/>
                <a:cs typeface="Meiryo UI" pitchFamily="50" charset="-128"/>
              </a:rPr>
              <a:t>】</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2016</a:t>
            </a:r>
            <a:r>
              <a:rPr lang="ja-JP" altLang="en-US" sz="900" kern="0" spc="50" dirty="0">
                <a:effectLst/>
                <a:latin typeface="+mn-ea"/>
                <a:ea typeface="+mn-ea"/>
                <a:cs typeface="Meiryo UI" pitchFamily="50" charset="-128"/>
              </a:rPr>
              <a:t>年国際賞・功労賞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日本心理学会</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　</a:t>
            </a:r>
          </a:p>
          <a:p>
            <a:pPr marL="90488" indent="-84138" algn="l">
              <a:spcAft>
                <a:spcPts val="300"/>
              </a:spcAft>
              <a:buFont typeface="Arial" panose="020B0604020202020204" pitchFamily="34" charset="0"/>
              <a:buChar char="•"/>
              <a:defRPr/>
            </a:pPr>
            <a:r>
              <a:rPr lang="en-US" altLang="ja-JP" sz="900" kern="0" spc="50" dirty="0">
                <a:effectLst/>
                <a:latin typeface="+mn-ea"/>
                <a:ea typeface="+mn-ea"/>
                <a:cs typeface="Meiryo UI" pitchFamily="50" charset="-128"/>
              </a:rPr>
              <a:t>2019</a:t>
            </a:r>
            <a:r>
              <a:rPr lang="ja-JP" altLang="en-US" sz="900" kern="0" spc="50" dirty="0">
                <a:effectLst/>
                <a:latin typeface="+mn-ea"/>
                <a:ea typeface="+mn-ea"/>
                <a:cs typeface="Meiryo UI" pitchFamily="50" charset="-128"/>
              </a:rPr>
              <a:t>年文化庁長官表彰受賞</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文化庁</a:t>
            </a:r>
            <a:r>
              <a:rPr lang="en-US" altLang="ja-JP" sz="900" kern="0" spc="50" dirty="0">
                <a:effectLst/>
                <a:latin typeface="+mn-ea"/>
                <a:ea typeface="+mn-ea"/>
                <a:cs typeface="Meiryo UI" pitchFamily="50" charset="-128"/>
              </a:rPr>
              <a:t>)</a:t>
            </a:r>
            <a:r>
              <a:rPr lang="ja-JP" altLang="en-US" sz="900" kern="0" spc="50" dirty="0">
                <a:effectLst/>
                <a:latin typeface="+mn-ea"/>
                <a:ea typeface="+mn-ea"/>
                <a:cs typeface="Meiryo UI" pitchFamily="50" charset="-128"/>
              </a:rPr>
              <a:t>など</a:t>
            </a:r>
          </a:p>
        </p:txBody>
      </p:sp>
      <p:pic>
        <p:nvPicPr>
          <p:cNvPr id="38" name="図 37" descr="黒いシャツを着ている男性&#10;&#10;中程度の精度で自動的に生成された説明">
            <a:extLst>
              <a:ext uri="{FF2B5EF4-FFF2-40B4-BE49-F238E27FC236}">
                <a16:creationId xmlns:a16="http://schemas.microsoft.com/office/drawing/2014/main" id="{8C2CC2C3-3826-C868-57F4-788E71607076}"/>
              </a:ext>
            </a:extLst>
          </p:cNvPr>
          <p:cNvPicPr>
            <a:picLocks noChangeAspect="1"/>
          </p:cNvPicPr>
          <p:nvPr/>
        </p:nvPicPr>
        <p:blipFill rotWithShape="1">
          <a:blip r:embed="rId3">
            <a:extLst>
              <a:ext uri="{28A0092B-C50C-407E-A947-70E740481C1C}">
                <a14:useLocalDpi xmlns:a14="http://schemas.microsoft.com/office/drawing/2010/main" val="0"/>
              </a:ext>
            </a:extLst>
          </a:blip>
          <a:srcRect l="6911" r="1886"/>
          <a:stretch/>
        </p:blipFill>
        <p:spPr>
          <a:xfrm>
            <a:off x="1098081" y="1206939"/>
            <a:ext cx="2007782" cy="2160663"/>
          </a:xfrm>
          <a:prstGeom prst="rect">
            <a:avLst/>
          </a:prstGeom>
        </p:spPr>
      </p:pic>
    </p:spTree>
    <p:extLst>
      <p:ext uri="{BB962C8B-B14F-4D97-AF65-F5344CB8AC3E}">
        <p14:creationId xmlns:p14="http://schemas.microsoft.com/office/powerpoint/2010/main" val="3379007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1A039-D387-17A6-30AA-AAA5641BBA77}"/>
            </a:ext>
          </a:extLst>
        </p:cNvPr>
        <p:cNvGrpSpPr/>
        <p:nvPr/>
      </p:nvGrpSpPr>
      <p:grpSpPr>
        <a:xfrm>
          <a:off x="0" y="0"/>
          <a:ext cx="0" cy="0"/>
          <a:chOff x="0" y="0"/>
          <a:chExt cx="0" cy="0"/>
        </a:xfrm>
      </p:grpSpPr>
      <p:sp>
        <p:nvSpPr>
          <p:cNvPr id="203" name="タイトル 202">
            <a:extLst>
              <a:ext uri="{FF2B5EF4-FFF2-40B4-BE49-F238E27FC236}">
                <a16:creationId xmlns:a16="http://schemas.microsoft.com/office/drawing/2014/main" id="{3CCB30C3-E9DF-0A8A-914E-1E2511942920}"/>
              </a:ext>
            </a:extLst>
          </p:cNvPr>
          <p:cNvSpPr>
            <a:spLocks noGrp="1"/>
          </p:cNvSpPr>
          <p:nvPr>
            <p:ph type="title"/>
          </p:nvPr>
        </p:nvSpPr>
        <p:spPr/>
        <p:txBody>
          <a:bodyPr/>
          <a:lstStyle/>
          <a:p>
            <a:r>
              <a:rPr lang="ja-JP" altLang="en-US" dirty="0"/>
              <a:t>発達支援等相談窓口の設置について</a:t>
            </a:r>
          </a:p>
        </p:txBody>
      </p:sp>
      <p:sp>
        <p:nvSpPr>
          <p:cNvPr id="4" name="スライド番号プレースホルダー 3">
            <a:extLst>
              <a:ext uri="{FF2B5EF4-FFF2-40B4-BE49-F238E27FC236}">
                <a16:creationId xmlns:a16="http://schemas.microsoft.com/office/drawing/2014/main" id="{4A9AAC42-039F-F910-9FAD-1EC69A967564}"/>
              </a:ext>
            </a:extLst>
          </p:cNvPr>
          <p:cNvSpPr>
            <a:spLocks noGrp="1"/>
          </p:cNvSpPr>
          <p:nvPr>
            <p:ph type="sldNum" sz="quarter" idx="10"/>
          </p:nvPr>
        </p:nvSpPr>
        <p:spPr/>
        <p:txBody>
          <a:bodyPr/>
          <a:lstStyle/>
          <a:p>
            <a:pPr>
              <a:defRPr/>
            </a:pPr>
            <a:fld id="{241ED152-6EA1-4D9A-823A-1E4C1B586740}" type="slidenum">
              <a:rPr lang="en-US" altLang="ja-JP" smtClean="0"/>
              <a:pPr>
                <a:defRPr/>
              </a:pPr>
              <a:t>51</a:t>
            </a:fld>
            <a:endParaRPr lang="en-US" altLang="ja-JP" dirty="0"/>
          </a:p>
        </p:txBody>
      </p:sp>
      <p:sp>
        <p:nvSpPr>
          <p:cNvPr id="204" name="テキスト プレースホルダー 203">
            <a:extLst>
              <a:ext uri="{FF2B5EF4-FFF2-40B4-BE49-F238E27FC236}">
                <a16:creationId xmlns:a16="http://schemas.microsoft.com/office/drawing/2014/main" id="{0B51FF7E-C251-A4DF-2061-AB95DB900BE1}"/>
              </a:ext>
            </a:extLst>
          </p:cNvPr>
          <p:cNvSpPr>
            <a:spLocks noGrp="1"/>
          </p:cNvSpPr>
          <p:nvPr>
            <p:ph type="body" sz="quarter" idx="11"/>
          </p:nvPr>
        </p:nvSpPr>
        <p:spPr>
          <a:xfrm>
            <a:off x="1111250" y="276599"/>
            <a:ext cx="5279276" cy="498598"/>
          </a:xfrm>
        </p:spPr>
        <p:txBody>
          <a:bodyPr/>
          <a:lstStyle/>
          <a:p>
            <a:r>
              <a:rPr lang="en-US" altLang="ja-JP" dirty="0"/>
              <a:t>⑨ </a:t>
            </a:r>
            <a:r>
              <a:rPr lang="ja-JP" altLang="en-US" dirty="0"/>
              <a:t>職員の配置および質の向上</a:t>
            </a:r>
          </a:p>
          <a:p>
            <a:endParaRPr lang="ja-JP" altLang="en-US" dirty="0"/>
          </a:p>
        </p:txBody>
      </p:sp>
      <p:graphicFrame>
        <p:nvGraphicFramePr>
          <p:cNvPr id="197" name="Group 55">
            <a:extLst>
              <a:ext uri="{FF2B5EF4-FFF2-40B4-BE49-F238E27FC236}">
                <a16:creationId xmlns:a16="http://schemas.microsoft.com/office/drawing/2014/main" id="{838518C4-3AA1-D007-FE3F-BEA47C2E1AA2}"/>
              </a:ext>
            </a:extLst>
          </p:cNvPr>
          <p:cNvGraphicFramePr>
            <a:graphicFrameLocks noGrp="1"/>
          </p:cNvGraphicFramePr>
          <p:nvPr>
            <p:extLst>
              <p:ext uri="{D42A27DB-BD31-4B8C-83A1-F6EECF244321}">
                <p14:modId xmlns:p14="http://schemas.microsoft.com/office/powerpoint/2010/main" val="892358229"/>
              </p:ext>
            </p:extLst>
          </p:nvPr>
        </p:nvGraphicFramePr>
        <p:xfrm>
          <a:off x="755649" y="103702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専門家への相談窓口の設置</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98" name="コンテンツ プレースホルダ 1">
            <a:extLst>
              <a:ext uri="{FF2B5EF4-FFF2-40B4-BE49-F238E27FC236}">
                <a16:creationId xmlns:a16="http://schemas.microsoft.com/office/drawing/2014/main" id="{803ACC73-6024-72B3-AB9C-A1325FED0471}"/>
              </a:ext>
            </a:extLst>
          </p:cNvPr>
          <p:cNvSpPr txBox="1">
            <a:spLocks/>
          </p:cNvSpPr>
          <p:nvPr/>
        </p:nvSpPr>
        <p:spPr>
          <a:xfrm>
            <a:off x="751571" y="1356695"/>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発達に不安のある子どもたちが安心して過ごせる園づくりを目指し、保育者が一人で抱え込まずに相談できる</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「相談窓口」を開設しています。</a:t>
            </a:r>
          </a:p>
        </p:txBody>
      </p:sp>
      <p:sp>
        <p:nvSpPr>
          <p:cNvPr id="20" name="コンテンツ プレースホルダ 1">
            <a:extLst>
              <a:ext uri="{FF2B5EF4-FFF2-40B4-BE49-F238E27FC236}">
                <a16:creationId xmlns:a16="http://schemas.microsoft.com/office/drawing/2014/main" id="{8000CE93-7D37-EFFE-8240-54421A077BA3}"/>
              </a:ext>
            </a:extLst>
          </p:cNvPr>
          <p:cNvSpPr txBox="1">
            <a:spLocks/>
          </p:cNvSpPr>
          <p:nvPr/>
        </p:nvSpPr>
        <p:spPr>
          <a:xfrm>
            <a:off x="758269" y="1976722"/>
            <a:ext cx="6516688" cy="490071"/>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保育士が子どもの発達に関する悩みや園内での人間関係を気軽に相談できる環境を整え、専門的な支援</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を通じて、保育の質と子どもの育ちを支えます。</a:t>
            </a:r>
            <a:endParaRPr lang="en-US" altLang="ja-JP" sz="1100" kern="0" spc="50" dirty="0">
              <a:effectLst/>
              <a:latin typeface="+mn-ea"/>
              <a:ea typeface="+mn-ea"/>
              <a:cs typeface="Meiryo UI" pitchFamily="50" charset="-128"/>
            </a:endParaRPr>
          </a:p>
        </p:txBody>
      </p:sp>
      <p:sp>
        <p:nvSpPr>
          <p:cNvPr id="22" name="コンテンツ プレースホルダ 1">
            <a:extLst>
              <a:ext uri="{FF2B5EF4-FFF2-40B4-BE49-F238E27FC236}">
                <a16:creationId xmlns:a16="http://schemas.microsoft.com/office/drawing/2014/main" id="{7EF0667A-4F7C-E8F6-8CAB-055125A375A1}"/>
              </a:ext>
            </a:extLst>
          </p:cNvPr>
          <p:cNvSpPr txBox="1">
            <a:spLocks/>
          </p:cNvSpPr>
          <p:nvPr/>
        </p:nvSpPr>
        <p:spPr>
          <a:xfrm>
            <a:off x="751571" y="2954284"/>
            <a:ext cx="6516688" cy="78707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「この子の関わりが難しい。」と感じながらも、相談先が限られている。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保育士の孤立感・不安感が保育の質に影響する。</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子どもを“変える”のではなく、保育を“工夫する”という視点が必要。</a:t>
            </a:r>
            <a:endParaRPr lang="en-US" altLang="ja-JP" sz="1100" kern="0" spc="50" dirty="0">
              <a:effectLst/>
              <a:latin typeface="+mn-ea"/>
              <a:ea typeface="+mn-ea"/>
              <a:cs typeface="Meiryo UI" pitchFamily="50" charset="-128"/>
            </a:endParaRPr>
          </a:p>
        </p:txBody>
      </p:sp>
      <p:graphicFrame>
        <p:nvGraphicFramePr>
          <p:cNvPr id="24" name="Group 55">
            <a:extLst>
              <a:ext uri="{FF2B5EF4-FFF2-40B4-BE49-F238E27FC236}">
                <a16:creationId xmlns:a16="http://schemas.microsoft.com/office/drawing/2014/main" id="{8780D5D3-3893-8D9C-79E9-99814DCF21C2}"/>
              </a:ext>
            </a:extLst>
          </p:cNvPr>
          <p:cNvGraphicFramePr>
            <a:graphicFrameLocks noGrp="1"/>
          </p:cNvGraphicFramePr>
          <p:nvPr>
            <p:extLst>
              <p:ext uri="{D42A27DB-BD31-4B8C-83A1-F6EECF244321}">
                <p14:modId xmlns:p14="http://schemas.microsoft.com/office/powerpoint/2010/main" val="3304686987"/>
              </p:ext>
            </p:extLst>
          </p:nvPr>
        </p:nvGraphicFramePr>
        <p:xfrm>
          <a:off x="762879" y="2574996"/>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開設の背景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51" name="グループ化 50">
            <a:extLst>
              <a:ext uri="{FF2B5EF4-FFF2-40B4-BE49-F238E27FC236}">
                <a16:creationId xmlns:a16="http://schemas.microsoft.com/office/drawing/2014/main" id="{F408D5A0-1A02-EF1D-CE36-CEDD4FA8593F}"/>
              </a:ext>
            </a:extLst>
          </p:cNvPr>
          <p:cNvGrpSpPr/>
          <p:nvPr/>
        </p:nvGrpSpPr>
        <p:grpSpPr>
          <a:xfrm>
            <a:off x="696971" y="5125672"/>
            <a:ext cx="6440984" cy="1404083"/>
            <a:chOff x="875122" y="2133207"/>
            <a:chExt cx="6075821" cy="1404083"/>
          </a:xfrm>
        </p:grpSpPr>
        <p:sp>
          <p:nvSpPr>
            <p:cNvPr id="53" name="正方形/長方形 52">
              <a:extLst>
                <a:ext uri="{FF2B5EF4-FFF2-40B4-BE49-F238E27FC236}">
                  <a16:creationId xmlns:a16="http://schemas.microsoft.com/office/drawing/2014/main" id="{FD6FB5E2-0845-65E7-77E5-F5DD2FBD2224}"/>
                </a:ext>
              </a:extLst>
            </p:cNvPr>
            <p:cNvSpPr/>
            <p:nvPr/>
          </p:nvSpPr>
          <p:spPr bwMode="auto">
            <a:xfrm>
              <a:off x="875122" y="2177495"/>
              <a:ext cx="1425269"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4" name="矢印: 五方向 15">
              <a:extLst>
                <a:ext uri="{FF2B5EF4-FFF2-40B4-BE49-F238E27FC236}">
                  <a16:creationId xmlns:a16="http://schemas.microsoft.com/office/drawing/2014/main" id="{A3B14703-4C53-497A-87B0-1E3AAEC7703B}"/>
                </a:ext>
              </a:extLst>
            </p:cNvPr>
            <p:cNvSpPr/>
            <p:nvPr/>
          </p:nvSpPr>
          <p:spPr>
            <a:xfrm>
              <a:off x="887718"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55" name="テキスト ボックス 16">
              <a:extLst>
                <a:ext uri="{FF2B5EF4-FFF2-40B4-BE49-F238E27FC236}">
                  <a16:creationId xmlns:a16="http://schemas.microsoft.com/office/drawing/2014/main" id="{2CB0E39B-8643-A7CA-169F-7FC14525E3F8}"/>
                </a:ext>
              </a:extLst>
            </p:cNvPr>
            <p:cNvSpPr txBox="1"/>
            <p:nvPr/>
          </p:nvSpPr>
          <p:spPr>
            <a:xfrm>
              <a:off x="1234958" y="2142691"/>
              <a:ext cx="761823" cy="1948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ステップ１</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6" name="テキスト ボックス 16">
              <a:extLst>
                <a:ext uri="{FF2B5EF4-FFF2-40B4-BE49-F238E27FC236}">
                  <a16:creationId xmlns:a16="http://schemas.microsoft.com/office/drawing/2014/main" id="{1EC61A2D-277D-A6A9-F957-04E35DF4EB13}"/>
                </a:ext>
              </a:extLst>
            </p:cNvPr>
            <p:cNvSpPr txBox="1"/>
            <p:nvPr/>
          </p:nvSpPr>
          <p:spPr>
            <a:xfrm>
              <a:off x="992488" y="23489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LINE</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を活用した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「気軽な相談窓口」</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7" name="テキスト ボックス 22">
              <a:extLst>
                <a:ext uri="{FF2B5EF4-FFF2-40B4-BE49-F238E27FC236}">
                  <a16:creationId xmlns:a16="http://schemas.microsoft.com/office/drawing/2014/main" id="{54B51ACB-FD49-761D-905B-8350E3670C9D}"/>
                </a:ext>
              </a:extLst>
            </p:cNvPr>
            <p:cNvSpPr txBox="1"/>
            <p:nvPr/>
          </p:nvSpPr>
          <p:spPr>
            <a:xfrm>
              <a:off x="900317" y="2686974"/>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匿名や仮名での相談可能</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日常のちょっとした疑問も相談できる心理的ハードルの低さ</a:t>
              </a:r>
              <a:endParaRPr 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8" name="正方形/長方形 57">
              <a:extLst>
                <a:ext uri="{FF2B5EF4-FFF2-40B4-BE49-F238E27FC236}">
                  <a16:creationId xmlns:a16="http://schemas.microsoft.com/office/drawing/2014/main" id="{632F030B-688D-7FB3-3EF0-103D4A090616}"/>
                </a:ext>
              </a:extLst>
            </p:cNvPr>
            <p:cNvSpPr/>
            <p:nvPr/>
          </p:nvSpPr>
          <p:spPr bwMode="auto">
            <a:xfrm>
              <a:off x="2382102" y="215547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59" name="矢印: 五方向 15">
              <a:extLst>
                <a:ext uri="{FF2B5EF4-FFF2-40B4-BE49-F238E27FC236}">
                  <a16:creationId xmlns:a16="http://schemas.microsoft.com/office/drawing/2014/main" id="{222DC9AC-9B05-84A5-DB6B-B9B36D566FA4}"/>
                </a:ext>
              </a:extLst>
            </p:cNvPr>
            <p:cNvSpPr/>
            <p:nvPr/>
          </p:nvSpPr>
          <p:spPr>
            <a:xfrm>
              <a:off x="2373002" y="21572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60" name="テキスト ボックス 16">
              <a:extLst>
                <a:ext uri="{FF2B5EF4-FFF2-40B4-BE49-F238E27FC236}">
                  <a16:creationId xmlns:a16="http://schemas.microsoft.com/office/drawing/2014/main" id="{137290F0-93A9-8A18-85D1-74CC273FA36A}"/>
                </a:ext>
              </a:extLst>
            </p:cNvPr>
            <p:cNvSpPr txBox="1"/>
            <p:nvPr/>
          </p:nvSpPr>
          <p:spPr>
            <a:xfrm>
              <a:off x="2701651" y="2133207"/>
              <a:ext cx="761823"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ステップ２</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p>
              <a:endPar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61" name="テキスト ボックス 16">
              <a:extLst>
                <a:ext uri="{FF2B5EF4-FFF2-40B4-BE49-F238E27FC236}">
                  <a16:creationId xmlns:a16="http://schemas.microsoft.com/office/drawing/2014/main" id="{B2BFB3E4-6A95-9FCF-D2E3-90F7A74A2491}"/>
                </a:ext>
              </a:extLst>
            </p:cNvPr>
            <p:cNvSpPr txBox="1"/>
            <p:nvPr/>
          </p:nvSpPr>
          <p:spPr>
            <a:xfrm>
              <a:off x="2610064" y="235032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Zoom</a:t>
              </a:r>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による</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コンサルサポート</a:t>
              </a:r>
            </a:p>
          </p:txBody>
        </p:sp>
        <p:sp>
          <p:nvSpPr>
            <p:cNvPr id="62" name="テキスト ボックス 22">
              <a:extLst>
                <a:ext uri="{FF2B5EF4-FFF2-40B4-BE49-F238E27FC236}">
                  <a16:creationId xmlns:a16="http://schemas.microsoft.com/office/drawing/2014/main" id="{28EAD59B-27C6-85B8-20CC-9A0319F0144E}"/>
                </a:ext>
              </a:extLst>
            </p:cNvPr>
            <p:cNvSpPr txBox="1"/>
            <p:nvPr/>
          </p:nvSpPr>
          <p:spPr>
            <a:xfrm>
              <a:off x="2434878"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困り感の強いケースに対して、状況を整理しながら丁寧にアドバイス</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保育士の気づきや実践に繋がるサポートを重視</a:t>
              </a:r>
            </a:p>
          </p:txBody>
        </p:sp>
        <p:sp>
          <p:nvSpPr>
            <p:cNvPr id="63" name="正方形/長方形 62">
              <a:extLst>
                <a:ext uri="{FF2B5EF4-FFF2-40B4-BE49-F238E27FC236}">
                  <a16:creationId xmlns:a16="http://schemas.microsoft.com/office/drawing/2014/main" id="{3BC4B163-6796-20EB-8979-7D0F75F625CB}"/>
                </a:ext>
              </a:extLst>
            </p:cNvPr>
            <p:cNvSpPr/>
            <p:nvPr/>
          </p:nvSpPr>
          <p:spPr bwMode="auto">
            <a:xfrm>
              <a:off x="3876301" y="2187500"/>
              <a:ext cx="1419121"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2" name="矢印: 五方向 15">
              <a:extLst>
                <a:ext uri="{FF2B5EF4-FFF2-40B4-BE49-F238E27FC236}">
                  <a16:creationId xmlns:a16="http://schemas.microsoft.com/office/drawing/2014/main" id="{43156747-08F1-6E03-607C-EF718F3F2161}"/>
                </a:ext>
              </a:extLst>
            </p:cNvPr>
            <p:cNvSpPr/>
            <p:nvPr/>
          </p:nvSpPr>
          <p:spPr>
            <a:xfrm>
              <a:off x="3858286" y="2157273"/>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93" name="テキスト ボックス 16">
              <a:extLst>
                <a:ext uri="{FF2B5EF4-FFF2-40B4-BE49-F238E27FC236}">
                  <a16:creationId xmlns:a16="http://schemas.microsoft.com/office/drawing/2014/main" id="{5CE882EA-2BEE-322E-06D3-8C00DD365E1E}"/>
                </a:ext>
              </a:extLst>
            </p:cNvPr>
            <p:cNvSpPr txBox="1"/>
            <p:nvPr/>
          </p:nvSpPr>
          <p:spPr>
            <a:xfrm>
              <a:off x="4111392" y="2133207"/>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ステップ３</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4" name="テキスト ボックス 16">
              <a:extLst>
                <a:ext uri="{FF2B5EF4-FFF2-40B4-BE49-F238E27FC236}">
                  <a16:creationId xmlns:a16="http://schemas.microsoft.com/office/drawing/2014/main" id="{9B319F79-E711-B0EE-A806-3F786D2223A7}"/>
                </a:ext>
              </a:extLst>
            </p:cNvPr>
            <p:cNvSpPr txBox="1"/>
            <p:nvPr/>
          </p:nvSpPr>
          <p:spPr>
            <a:xfrm>
              <a:off x="4130141" y="2356929"/>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必要に応じた</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「現場訪問」</a:t>
              </a:r>
            </a:p>
          </p:txBody>
        </p:sp>
        <p:sp>
          <p:nvSpPr>
            <p:cNvPr id="195" name="テキスト ボックス 22">
              <a:extLst>
                <a:ext uri="{FF2B5EF4-FFF2-40B4-BE49-F238E27FC236}">
                  <a16:creationId xmlns:a16="http://schemas.microsoft.com/office/drawing/2014/main" id="{C7D741DA-4135-5950-1BB1-7819284973A6}"/>
                </a:ext>
              </a:extLst>
            </p:cNvPr>
            <p:cNvSpPr txBox="1"/>
            <p:nvPr/>
          </p:nvSpPr>
          <p:spPr>
            <a:xfrm>
              <a:off x="3889247"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子どもや保育環境の様子を直接見て、具体的な改善提案</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保育環境の工夫にフォーカスしたサポート</a:t>
              </a:r>
            </a:p>
          </p:txBody>
        </p:sp>
        <p:sp>
          <p:nvSpPr>
            <p:cNvPr id="196" name="正方形/長方形 195">
              <a:extLst>
                <a:ext uri="{FF2B5EF4-FFF2-40B4-BE49-F238E27FC236}">
                  <a16:creationId xmlns:a16="http://schemas.microsoft.com/office/drawing/2014/main" id="{D8D40E1E-EE44-824B-8B8C-2CEA8941DA2F}"/>
                </a:ext>
              </a:extLst>
            </p:cNvPr>
            <p:cNvSpPr/>
            <p:nvPr/>
          </p:nvSpPr>
          <p:spPr bwMode="auto">
            <a:xfrm>
              <a:off x="5354380" y="2184328"/>
              <a:ext cx="1396464" cy="1302986"/>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99" name="矢印: 五方向 15">
              <a:extLst>
                <a:ext uri="{FF2B5EF4-FFF2-40B4-BE49-F238E27FC236}">
                  <a16:creationId xmlns:a16="http://schemas.microsoft.com/office/drawing/2014/main" id="{0B14E279-C95A-D595-12E5-EF006C4C576F}"/>
                </a:ext>
              </a:extLst>
            </p:cNvPr>
            <p:cNvSpPr/>
            <p:nvPr/>
          </p:nvSpPr>
          <p:spPr>
            <a:xfrm>
              <a:off x="5347756" y="215410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200" name="テキスト ボックス 16">
              <a:extLst>
                <a:ext uri="{FF2B5EF4-FFF2-40B4-BE49-F238E27FC236}">
                  <a16:creationId xmlns:a16="http://schemas.microsoft.com/office/drawing/2014/main" id="{B95ADD1F-5BC6-B760-9B08-5491CBBEC8DF}"/>
                </a:ext>
              </a:extLst>
            </p:cNvPr>
            <p:cNvSpPr txBox="1"/>
            <p:nvPr/>
          </p:nvSpPr>
          <p:spPr>
            <a:xfrm>
              <a:off x="5546312" y="2145374"/>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ステップ４</a:t>
              </a:r>
              <a:endParaRPr lang="ja-JP" alt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01" name="テキスト ボックス 16">
              <a:extLst>
                <a:ext uri="{FF2B5EF4-FFF2-40B4-BE49-F238E27FC236}">
                  <a16:creationId xmlns:a16="http://schemas.microsoft.com/office/drawing/2014/main" id="{5F59D592-A932-B82A-5AFA-70002853E0B7}"/>
                </a:ext>
              </a:extLst>
            </p:cNvPr>
            <p:cNvSpPr txBox="1"/>
            <p:nvPr/>
          </p:nvSpPr>
          <p:spPr>
            <a:xfrm>
              <a:off x="5554477" y="2337556"/>
              <a:ext cx="139646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ケースを題材に</a:t>
              </a:r>
              <a:endParaRPr lang="en-US" alt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全体研修</a:t>
              </a:r>
            </a:p>
          </p:txBody>
        </p:sp>
        <p:sp>
          <p:nvSpPr>
            <p:cNvPr id="202" name="テキスト ボックス 22">
              <a:extLst>
                <a:ext uri="{FF2B5EF4-FFF2-40B4-BE49-F238E27FC236}">
                  <a16:creationId xmlns:a16="http://schemas.microsoft.com/office/drawing/2014/main" id="{E9FD0531-5CB7-92CF-01B1-78DAD0468331}"/>
                </a:ext>
              </a:extLst>
            </p:cNvPr>
            <p:cNvSpPr txBox="1"/>
            <p:nvPr/>
          </p:nvSpPr>
          <p:spPr>
            <a:xfrm>
              <a:off x="5388109" y="2686975"/>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モデル園を訪問支援</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効果や事例を記録･分析</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全体研修で事例共有</a:t>
              </a:r>
              <a:endPar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endParaRPr>
            </a:p>
            <a:p>
              <a:pPr algn="l"/>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　→全園展開</a:t>
              </a:r>
            </a:p>
          </p:txBody>
        </p:sp>
      </p:grpSp>
      <p:graphicFrame>
        <p:nvGraphicFramePr>
          <p:cNvPr id="206" name="Group 55">
            <a:extLst>
              <a:ext uri="{FF2B5EF4-FFF2-40B4-BE49-F238E27FC236}">
                <a16:creationId xmlns:a16="http://schemas.microsoft.com/office/drawing/2014/main" id="{6BF8117A-7429-22D2-96CA-96CDC956250F}"/>
              </a:ext>
            </a:extLst>
          </p:cNvPr>
          <p:cNvGraphicFramePr>
            <a:graphicFrameLocks noGrp="1"/>
          </p:cNvGraphicFramePr>
          <p:nvPr>
            <p:extLst>
              <p:ext uri="{D42A27DB-BD31-4B8C-83A1-F6EECF244321}">
                <p14:modId xmlns:p14="http://schemas.microsoft.com/office/powerpoint/2010/main" val="21633654"/>
              </p:ext>
            </p:extLst>
          </p:nvPr>
        </p:nvGraphicFramePr>
        <p:xfrm>
          <a:off x="769230" y="469491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想定する解決策</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 name="図 1">
            <a:extLst>
              <a:ext uri="{FF2B5EF4-FFF2-40B4-BE49-F238E27FC236}">
                <a16:creationId xmlns:a16="http://schemas.microsoft.com/office/drawing/2014/main" id="{619ED57A-4A72-2DAD-AEF4-2A1386DD5037}"/>
              </a:ext>
            </a:extLst>
          </p:cNvPr>
          <p:cNvPicPr>
            <a:picLocks noChangeAspect="1"/>
          </p:cNvPicPr>
          <p:nvPr/>
        </p:nvPicPr>
        <p:blipFill>
          <a:blip r:embed="rId2"/>
          <a:stretch>
            <a:fillRect/>
          </a:stretch>
        </p:blipFill>
        <p:spPr>
          <a:xfrm>
            <a:off x="4869544" y="2711362"/>
            <a:ext cx="1223298" cy="2000749"/>
          </a:xfrm>
          <a:prstGeom prst="rect">
            <a:avLst/>
          </a:prstGeom>
        </p:spPr>
      </p:pic>
      <p:pic>
        <p:nvPicPr>
          <p:cNvPr id="3" name="図 2">
            <a:extLst>
              <a:ext uri="{FF2B5EF4-FFF2-40B4-BE49-F238E27FC236}">
                <a16:creationId xmlns:a16="http://schemas.microsoft.com/office/drawing/2014/main" id="{90DBFF1D-69F6-BD13-187A-71CD2398FD7F}"/>
              </a:ext>
            </a:extLst>
          </p:cNvPr>
          <p:cNvPicPr>
            <a:picLocks noChangeAspect="1"/>
          </p:cNvPicPr>
          <p:nvPr/>
        </p:nvPicPr>
        <p:blipFill>
          <a:blip r:embed="rId3"/>
          <a:stretch>
            <a:fillRect/>
          </a:stretch>
        </p:blipFill>
        <p:spPr>
          <a:xfrm>
            <a:off x="6092842" y="2706532"/>
            <a:ext cx="1239068" cy="2000749"/>
          </a:xfrm>
          <a:prstGeom prst="rect">
            <a:avLst/>
          </a:prstGeom>
        </p:spPr>
      </p:pic>
      <p:graphicFrame>
        <p:nvGraphicFramePr>
          <p:cNvPr id="5" name="Group 55">
            <a:extLst>
              <a:ext uri="{FF2B5EF4-FFF2-40B4-BE49-F238E27FC236}">
                <a16:creationId xmlns:a16="http://schemas.microsoft.com/office/drawing/2014/main" id="{EE6CD3D5-B602-E5C9-86B6-36F8333A501C}"/>
              </a:ext>
            </a:extLst>
          </p:cNvPr>
          <p:cNvGraphicFramePr>
            <a:graphicFrameLocks noGrp="1"/>
          </p:cNvGraphicFramePr>
          <p:nvPr>
            <p:extLst>
              <p:ext uri="{D42A27DB-BD31-4B8C-83A1-F6EECF244321}">
                <p14:modId xmlns:p14="http://schemas.microsoft.com/office/powerpoint/2010/main" val="73451503"/>
              </p:ext>
            </p:extLst>
          </p:nvPr>
        </p:nvGraphicFramePr>
        <p:xfrm>
          <a:off x="695224" y="663300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専門家の紹介</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6" name="四角形: 角を丸くする 5">
            <a:extLst>
              <a:ext uri="{FF2B5EF4-FFF2-40B4-BE49-F238E27FC236}">
                <a16:creationId xmlns:a16="http://schemas.microsoft.com/office/drawing/2014/main" id="{936624EE-6CDB-A694-EFA7-00FE298A0805}"/>
              </a:ext>
            </a:extLst>
          </p:cNvPr>
          <p:cNvSpPr/>
          <p:nvPr/>
        </p:nvSpPr>
        <p:spPr bwMode="auto">
          <a:xfrm>
            <a:off x="691495" y="7002979"/>
            <a:ext cx="6542971" cy="3028527"/>
          </a:xfrm>
          <a:prstGeom prst="roundRect">
            <a:avLst>
              <a:gd name="adj" fmla="val 2455"/>
            </a:avLst>
          </a:prstGeom>
          <a:no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7" name="テキスト ボックス 6">
            <a:extLst>
              <a:ext uri="{FF2B5EF4-FFF2-40B4-BE49-F238E27FC236}">
                <a16:creationId xmlns:a16="http://schemas.microsoft.com/office/drawing/2014/main" id="{EB77F674-463C-D1C5-1788-C03E8AD78936}"/>
              </a:ext>
            </a:extLst>
          </p:cNvPr>
          <p:cNvSpPr txBox="1"/>
          <p:nvPr/>
        </p:nvSpPr>
        <p:spPr>
          <a:xfrm>
            <a:off x="710324" y="6987710"/>
            <a:ext cx="6524143" cy="3185487"/>
          </a:xfrm>
          <a:prstGeom prst="rect">
            <a:avLst/>
          </a:prstGeom>
          <a:noFill/>
          <a:ln>
            <a:noFill/>
          </a:ln>
        </p:spPr>
        <p:txBody>
          <a:bodyPr wrap="square">
            <a:spAutoFit/>
          </a:bodyPr>
          <a:lstStyle/>
          <a:p>
            <a:pPr algn="l">
              <a:buNone/>
            </a:pPr>
            <a:r>
              <a:rPr lang="ja-JP" altLang="en-US" sz="1400" b="1" dirty="0">
                <a:effectLst/>
                <a:latin typeface="+mn-ea"/>
                <a:ea typeface="+mn-ea"/>
              </a:rPr>
              <a:t>藤原　里美</a:t>
            </a:r>
            <a:endParaRPr lang="en-US" altLang="ja-JP" sz="1400" b="1" dirty="0">
              <a:effectLst/>
              <a:latin typeface="+mn-ea"/>
              <a:ea typeface="+mn-ea"/>
            </a:endParaRPr>
          </a:p>
          <a:p>
            <a:pPr algn="l">
              <a:buNone/>
            </a:pPr>
            <a:r>
              <a:rPr lang="ja-JP" altLang="en-US" sz="1100" dirty="0">
                <a:effectLst/>
                <a:latin typeface="+mn-ea"/>
                <a:ea typeface="+mn-ea"/>
              </a:rPr>
              <a:t>臨床発達心理士</a:t>
            </a:r>
            <a:br>
              <a:rPr lang="en-US" altLang="ja-JP" sz="1100" dirty="0">
                <a:effectLst/>
                <a:latin typeface="+mn-ea"/>
                <a:ea typeface="+mn-ea"/>
              </a:rPr>
            </a:br>
            <a:r>
              <a:rPr lang="ja-JP" altLang="en-US" sz="1100" dirty="0">
                <a:effectLst/>
                <a:latin typeface="+mn-ea"/>
                <a:ea typeface="+mn-ea"/>
              </a:rPr>
              <a:t>早期発達支援コーディネーター</a:t>
            </a:r>
            <a:r>
              <a:rPr lang="en-US" altLang="ja-JP" sz="1100" dirty="0">
                <a:effectLst/>
                <a:latin typeface="+mn-ea"/>
                <a:ea typeface="+mn-ea"/>
              </a:rPr>
              <a:t>SV</a:t>
            </a:r>
            <a:br>
              <a:rPr lang="en-US" altLang="ja-JP" sz="1100" dirty="0">
                <a:effectLst/>
                <a:latin typeface="+mn-ea"/>
                <a:ea typeface="+mn-ea"/>
              </a:rPr>
            </a:br>
            <a:r>
              <a:rPr lang="ja-JP" altLang="en-US" sz="1100" dirty="0">
                <a:effectLst/>
                <a:latin typeface="+mn-ea"/>
                <a:ea typeface="+mn-ea"/>
              </a:rPr>
              <a:t>保育士</a:t>
            </a:r>
            <a:endParaRPr lang="en-US" altLang="ja-JP" sz="1100" dirty="0">
              <a:effectLst/>
              <a:latin typeface="+mn-ea"/>
              <a:ea typeface="+mn-ea"/>
            </a:endParaRPr>
          </a:p>
          <a:p>
            <a:pPr algn="l">
              <a:buNone/>
            </a:pPr>
            <a:endParaRPr lang="ja-JP" altLang="en-US" sz="1100" dirty="0">
              <a:effectLst/>
              <a:latin typeface="+mn-ea"/>
              <a:ea typeface="+mn-ea"/>
            </a:endParaRPr>
          </a:p>
          <a:p>
            <a:pPr algn="l">
              <a:buNone/>
            </a:pPr>
            <a:r>
              <a:rPr lang="ja-JP" altLang="en-US" sz="1100" dirty="0">
                <a:effectLst/>
                <a:latin typeface="+mn-ea"/>
                <a:ea typeface="+mn-ea"/>
              </a:rPr>
              <a:t>・日本保育協会・こども家庭早期発達支援学会</a:t>
            </a:r>
            <a:endParaRPr lang="en-US" altLang="ja-JP" sz="1100" dirty="0">
              <a:effectLst/>
              <a:latin typeface="+mn-ea"/>
              <a:ea typeface="+mn-ea"/>
            </a:endParaRPr>
          </a:p>
          <a:p>
            <a:pPr algn="l">
              <a:buNone/>
            </a:pPr>
            <a:r>
              <a:rPr lang="ja-JP" altLang="en-US" sz="1100" dirty="0">
                <a:effectLst/>
                <a:latin typeface="+mn-ea"/>
                <a:ea typeface="+mn-ea"/>
              </a:rPr>
              <a:t>・世田谷区・目黒区・武蔵野市・青森県保育協会主催の</a:t>
            </a:r>
            <a:endParaRPr lang="en-US" altLang="ja-JP" sz="1100" dirty="0">
              <a:effectLst/>
              <a:latin typeface="+mn-ea"/>
              <a:ea typeface="+mn-ea"/>
            </a:endParaRPr>
          </a:p>
          <a:p>
            <a:pPr algn="l">
              <a:buNone/>
            </a:pPr>
            <a:r>
              <a:rPr lang="ja-JP" altLang="en-US" sz="1100" dirty="0">
                <a:effectLst/>
                <a:latin typeface="+mn-ea"/>
                <a:ea typeface="+mn-ea"/>
              </a:rPr>
              <a:t>　キャリアアップ研修（障害児保育）の講師も務める。</a:t>
            </a:r>
            <a:endParaRPr lang="en-US" altLang="ja-JP" sz="1100" dirty="0">
              <a:effectLst/>
              <a:latin typeface="+mn-ea"/>
              <a:ea typeface="+mn-ea"/>
            </a:endParaRPr>
          </a:p>
          <a:p>
            <a:pPr algn="l">
              <a:buNone/>
            </a:pPr>
            <a:r>
              <a:rPr lang="ja-JP" altLang="en-US" sz="1100" dirty="0">
                <a:effectLst/>
                <a:latin typeface="+mn-ea"/>
                <a:ea typeface="+mn-ea"/>
              </a:rPr>
              <a:t>著書：</a:t>
            </a:r>
            <a:endParaRPr lang="en-US" altLang="ja-JP" sz="1100" dirty="0">
              <a:effectLst/>
              <a:latin typeface="+mn-ea"/>
              <a:ea typeface="+mn-ea"/>
            </a:endParaRPr>
          </a:p>
          <a:p>
            <a:pPr algn="l">
              <a:buNone/>
            </a:pPr>
            <a:r>
              <a:rPr lang="ja-JP" altLang="en-US" sz="1100" dirty="0">
                <a:effectLst/>
                <a:latin typeface="+mn-ea"/>
                <a:ea typeface="+mn-ea"/>
              </a:rPr>
              <a:t>・多様な子どもたちの発達支援（学研教育みらい）</a:t>
            </a:r>
            <a:br>
              <a:rPr lang="ja-JP" altLang="en-US" sz="1100" dirty="0">
                <a:effectLst/>
                <a:latin typeface="+mn-ea"/>
                <a:ea typeface="+mn-ea"/>
              </a:rPr>
            </a:br>
            <a:r>
              <a:rPr lang="ja-JP" altLang="en-US" sz="1100" dirty="0">
                <a:effectLst/>
                <a:latin typeface="+mn-ea"/>
                <a:ea typeface="+mn-ea"/>
              </a:rPr>
              <a:t>・園内研修ガイドブック（学研教育みらい）</a:t>
            </a:r>
            <a:br>
              <a:rPr lang="ja-JP" altLang="en-US" sz="1100" dirty="0">
                <a:effectLst/>
                <a:latin typeface="+mn-ea"/>
                <a:ea typeface="+mn-ea"/>
              </a:rPr>
            </a:br>
            <a:r>
              <a:rPr lang="ja-JP" altLang="en-US" sz="1100" dirty="0">
                <a:effectLst/>
                <a:latin typeface="+mn-ea"/>
                <a:ea typeface="+mn-ea"/>
              </a:rPr>
              <a:t>・はじめての障害（学研エルマーシアブックス）</a:t>
            </a:r>
            <a:br>
              <a:rPr lang="ja-JP" altLang="en-US" sz="1100" dirty="0">
                <a:effectLst/>
                <a:latin typeface="+mn-ea"/>
                <a:ea typeface="+mn-ea"/>
              </a:rPr>
            </a:br>
            <a:r>
              <a:rPr lang="ja-JP" altLang="en-US" sz="1100" dirty="0">
                <a:effectLst/>
                <a:latin typeface="+mn-ea"/>
                <a:ea typeface="+mn-ea"/>
              </a:rPr>
              <a:t>・特別な配慮のある子を理解して育ててみよう（学研プラス）</a:t>
            </a:r>
            <a:br>
              <a:rPr lang="ja-JP" altLang="en-US" sz="1100" dirty="0">
                <a:effectLst/>
                <a:latin typeface="+mn-ea"/>
                <a:ea typeface="+mn-ea"/>
              </a:rPr>
            </a:br>
            <a:r>
              <a:rPr lang="ja-JP" altLang="en-US" sz="1100" dirty="0">
                <a:effectLst/>
                <a:latin typeface="+mn-ea"/>
                <a:ea typeface="+mn-ea"/>
              </a:rPr>
              <a:t>・自閉症スペクトラムのある子を理解して育ててみよう（学研プラス）</a:t>
            </a:r>
            <a:br>
              <a:rPr lang="ja-JP" altLang="en-US" sz="1100" dirty="0">
                <a:effectLst/>
                <a:latin typeface="+mn-ea"/>
                <a:ea typeface="+mn-ea"/>
              </a:rPr>
            </a:br>
            <a:r>
              <a:rPr lang="ja-JP" altLang="en-US" sz="1100" dirty="0">
                <a:effectLst/>
                <a:latin typeface="+mn-ea"/>
                <a:ea typeface="+mn-ea"/>
              </a:rPr>
              <a:t>・支援が必要な子どもの保護者支援（学研プラス）</a:t>
            </a:r>
            <a:endParaRPr lang="en-US" altLang="ja-JP" sz="1100" dirty="0">
              <a:effectLst/>
              <a:latin typeface="+mn-ea"/>
              <a:ea typeface="+mn-ea"/>
            </a:endParaRPr>
          </a:p>
          <a:p>
            <a:pPr algn="l">
              <a:buNone/>
            </a:pPr>
            <a:r>
              <a:rPr lang="ja-JP" altLang="en-US" sz="1100" dirty="0">
                <a:effectLst/>
                <a:latin typeface="+mn-ea"/>
                <a:ea typeface="+mn-ea"/>
              </a:rPr>
              <a:t>監修：</a:t>
            </a:r>
            <a:endParaRPr lang="en-US" altLang="ja-JP" sz="1100" dirty="0">
              <a:effectLst/>
              <a:latin typeface="+mn-ea"/>
              <a:ea typeface="+mn-ea"/>
            </a:endParaRPr>
          </a:p>
          <a:p>
            <a:pPr algn="l">
              <a:buNone/>
            </a:pPr>
            <a:r>
              <a:rPr lang="ja-JP" altLang="en-US" sz="1100" dirty="0">
                <a:effectLst/>
                <a:latin typeface="+mn-ea"/>
                <a:ea typeface="+mn-ea"/>
              </a:rPr>
              <a:t>・ほいくるから学ぶ！多様な子どもの発達支援</a:t>
            </a:r>
            <a:r>
              <a:rPr lang="en-US" altLang="ja-JP" sz="1100" dirty="0">
                <a:effectLst/>
                <a:latin typeface="+mn-ea"/>
                <a:ea typeface="+mn-ea"/>
              </a:rPr>
              <a:t>Live</a:t>
            </a:r>
            <a:r>
              <a:rPr lang="ja-JP" altLang="en-US" sz="1100" dirty="0">
                <a:effectLst/>
                <a:latin typeface="+mn-ea"/>
                <a:ea typeface="+mn-ea"/>
              </a:rPr>
              <a:t>（学研教育みらい）</a:t>
            </a:r>
            <a:endParaRPr lang="en-US" altLang="ja-JP" sz="1100" dirty="0">
              <a:effectLst/>
              <a:latin typeface="+mn-ea"/>
              <a:ea typeface="+mn-ea"/>
            </a:endParaRPr>
          </a:p>
          <a:p>
            <a:pPr algn="l">
              <a:buNone/>
            </a:pPr>
            <a:endParaRPr lang="en-US" altLang="ja-JP" sz="1100" dirty="0">
              <a:effectLst/>
              <a:latin typeface="+mn-ea"/>
              <a:ea typeface="+mn-ea"/>
            </a:endParaRPr>
          </a:p>
        </p:txBody>
      </p:sp>
      <p:pic>
        <p:nvPicPr>
          <p:cNvPr id="8" name="図 7">
            <a:extLst>
              <a:ext uri="{FF2B5EF4-FFF2-40B4-BE49-F238E27FC236}">
                <a16:creationId xmlns:a16="http://schemas.microsoft.com/office/drawing/2014/main" id="{F817BFD3-FC3B-B6FA-E8BE-03449BF8AF1F}"/>
              </a:ext>
            </a:extLst>
          </p:cNvPr>
          <p:cNvPicPr>
            <a:picLocks noChangeAspect="1"/>
          </p:cNvPicPr>
          <p:nvPr/>
        </p:nvPicPr>
        <p:blipFill>
          <a:blip r:embed="rId4"/>
          <a:srcRect l="1166" t="6246" r="73142" b="50890"/>
          <a:stretch>
            <a:fillRect/>
          </a:stretch>
        </p:blipFill>
        <p:spPr>
          <a:xfrm>
            <a:off x="4485420" y="7058203"/>
            <a:ext cx="2652535" cy="2383847"/>
          </a:xfrm>
          <a:prstGeom prst="rect">
            <a:avLst/>
          </a:prstGeom>
        </p:spPr>
      </p:pic>
    </p:spTree>
    <p:extLst>
      <p:ext uri="{BB962C8B-B14F-4D97-AF65-F5344CB8AC3E}">
        <p14:creationId xmlns:p14="http://schemas.microsoft.com/office/powerpoint/2010/main" val="3639767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D83E923-0344-98F7-A8A3-68ABD6813B31}"/>
              </a:ext>
            </a:extLst>
          </p:cNvPr>
          <p:cNvSpPr>
            <a:spLocks noGrp="1"/>
          </p:cNvSpPr>
          <p:nvPr>
            <p:ph type="title"/>
          </p:nvPr>
        </p:nvSpPr>
        <p:spPr/>
        <p:txBody>
          <a:bodyPr/>
          <a:lstStyle/>
          <a:p>
            <a:r>
              <a:rPr lang="ja-JP" altLang="en-US" dirty="0"/>
              <a:t>経営の安定性について（過去</a:t>
            </a:r>
            <a:r>
              <a:rPr lang="en-US" altLang="ja-JP" dirty="0"/>
              <a:t>3</a:t>
            </a:r>
            <a:r>
              <a:rPr lang="ja-JP" altLang="en-US" dirty="0"/>
              <a:t>年の損益について）</a:t>
            </a:r>
          </a:p>
        </p:txBody>
      </p:sp>
      <p:sp>
        <p:nvSpPr>
          <p:cNvPr id="2" name="スライド番号プレースホルダー 1">
            <a:extLst>
              <a:ext uri="{FF2B5EF4-FFF2-40B4-BE49-F238E27FC236}">
                <a16:creationId xmlns:a16="http://schemas.microsoft.com/office/drawing/2014/main" id="{0939E6FA-818A-0223-6133-061EBB2B6B39}"/>
              </a:ext>
            </a:extLst>
          </p:cNvPr>
          <p:cNvSpPr>
            <a:spLocks noGrp="1"/>
          </p:cNvSpPr>
          <p:nvPr>
            <p:ph type="sldNum" sz="quarter" idx="10"/>
          </p:nvPr>
        </p:nvSpPr>
        <p:spPr/>
        <p:txBody>
          <a:bodyPr/>
          <a:lstStyle/>
          <a:p>
            <a:pPr>
              <a:defRPr/>
            </a:pPr>
            <a:fld id="{241ED152-6EA1-4D9A-823A-1E4C1B586740}" type="slidenum">
              <a:rPr lang="en-US" altLang="ja-JP" smtClean="0"/>
              <a:pPr>
                <a:defRPr/>
              </a:pPr>
              <a:t>52</a:t>
            </a:fld>
            <a:endParaRPr lang="en-US" altLang="ja-JP" dirty="0"/>
          </a:p>
        </p:txBody>
      </p:sp>
      <p:sp>
        <p:nvSpPr>
          <p:cNvPr id="4" name="テキスト プレースホルダー 3">
            <a:extLst>
              <a:ext uri="{FF2B5EF4-FFF2-40B4-BE49-F238E27FC236}">
                <a16:creationId xmlns:a16="http://schemas.microsoft.com/office/drawing/2014/main" id="{B5FD9E52-F11B-7D70-6F9E-B78898CAB3C9}"/>
              </a:ext>
            </a:extLst>
          </p:cNvPr>
          <p:cNvSpPr>
            <a:spLocks noGrp="1"/>
          </p:cNvSpPr>
          <p:nvPr>
            <p:ph type="body" sz="quarter" idx="11"/>
          </p:nvPr>
        </p:nvSpPr>
        <p:spPr/>
        <p:txBody>
          <a:bodyPr/>
          <a:lstStyle/>
          <a:p>
            <a:r>
              <a:rPr lang="en-US" altLang="ja-JP" dirty="0"/>
              <a:t>⑩ </a:t>
            </a:r>
            <a:r>
              <a:rPr lang="ja-JP" altLang="en-US" dirty="0"/>
              <a:t>業務遂行能力</a:t>
            </a:r>
          </a:p>
        </p:txBody>
      </p:sp>
      <p:sp>
        <p:nvSpPr>
          <p:cNvPr id="23" name="コンテンツ プレースホルダ 1">
            <a:extLst>
              <a:ext uri="{FF2B5EF4-FFF2-40B4-BE49-F238E27FC236}">
                <a16:creationId xmlns:a16="http://schemas.microsoft.com/office/drawing/2014/main" id="{E4496DA7-4184-3665-15BD-C98FD067564A}"/>
              </a:ext>
            </a:extLst>
          </p:cNvPr>
          <p:cNvSpPr txBox="1">
            <a:spLocks/>
          </p:cNvSpPr>
          <p:nvPr/>
        </p:nvSpPr>
        <p:spPr>
          <a:xfrm>
            <a:off x="755648" y="91653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経営状況</a:t>
            </a:r>
            <a:r>
              <a:rPr lang="en-US" altLang="ja-JP" sz="1000" b="1" kern="0" dirty="0">
                <a:effectLst/>
                <a:latin typeface="+mn-ea"/>
                <a:ea typeface="+mn-ea"/>
                <a:cs typeface="Meiryo UI" pitchFamily="50" charset="-128"/>
              </a:rPr>
              <a:t>】</a:t>
            </a:r>
          </a:p>
        </p:txBody>
      </p:sp>
      <p:graphicFrame>
        <p:nvGraphicFramePr>
          <p:cNvPr id="15" name="表 14">
            <a:extLst>
              <a:ext uri="{FF2B5EF4-FFF2-40B4-BE49-F238E27FC236}">
                <a16:creationId xmlns:a16="http://schemas.microsoft.com/office/drawing/2014/main" id="{2A06CCB7-85E6-4A27-45C2-DDE7EC80F6A4}"/>
              </a:ext>
            </a:extLst>
          </p:cNvPr>
          <p:cNvGraphicFramePr>
            <a:graphicFrameLocks noGrp="1"/>
          </p:cNvGraphicFramePr>
          <p:nvPr>
            <p:extLst>
              <p:ext uri="{D42A27DB-BD31-4B8C-83A1-F6EECF244321}">
                <p14:modId xmlns:p14="http://schemas.microsoft.com/office/powerpoint/2010/main" val="3525911829"/>
              </p:ext>
            </p:extLst>
          </p:nvPr>
        </p:nvGraphicFramePr>
        <p:xfrm>
          <a:off x="755648" y="1163162"/>
          <a:ext cx="6455380" cy="3628367"/>
        </p:xfrm>
        <a:graphic>
          <a:graphicData uri="http://schemas.openxmlformats.org/drawingml/2006/table">
            <a:tbl>
              <a:tblPr firstRow="1" firstCol="1" bandRow="1">
                <a:tableStyleId>{5C22544A-7EE6-4342-B048-85BDC9FD1C3A}</a:tableStyleId>
              </a:tblPr>
              <a:tblGrid>
                <a:gridCol w="1698185">
                  <a:extLst>
                    <a:ext uri="{9D8B030D-6E8A-4147-A177-3AD203B41FA5}">
                      <a16:colId xmlns:a16="http://schemas.microsoft.com/office/drawing/2014/main" val="3541542332"/>
                    </a:ext>
                  </a:extLst>
                </a:gridCol>
                <a:gridCol w="1585732">
                  <a:extLst>
                    <a:ext uri="{9D8B030D-6E8A-4147-A177-3AD203B41FA5}">
                      <a16:colId xmlns:a16="http://schemas.microsoft.com/office/drawing/2014/main" val="329913621"/>
                    </a:ext>
                  </a:extLst>
                </a:gridCol>
                <a:gridCol w="1620455">
                  <a:extLst>
                    <a:ext uri="{9D8B030D-6E8A-4147-A177-3AD203B41FA5}">
                      <a16:colId xmlns:a16="http://schemas.microsoft.com/office/drawing/2014/main" val="5738995"/>
                    </a:ext>
                  </a:extLst>
                </a:gridCol>
                <a:gridCol w="1551008">
                  <a:extLst>
                    <a:ext uri="{9D8B030D-6E8A-4147-A177-3AD203B41FA5}">
                      <a16:colId xmlns:a16="http://schemas.microsoft.com/office/drawing/2014/main" val="1374372234"/>
                    </a:ext>
                  </a:extLst>
                </a:gridCol>
              </a:tblGrid>
              <a:tr h="0">
                <a:tc>
                  <a:txBody>
                    <a:bodyPr/>
                    <a:lstStyle/>
                    <a:p>
                      <a:pPr algn="l"/>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令和</a:t>
                      </a: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6</a:t>
                      </a:r>
                      <a:r>
                        <a:rPr lang="ja-JP" altLang="en-US" sz="1050" kern="100" dirty="0">
                          <a:effectLst/>
                          <a:latin typeface="Meiryo UI" panose="020B0604030504040204" pitchFamily="34" charset="-128"/>
                          <a:ea typeface="Meiryo UI" panose="020B0604030504040204" pitchFamily="34" charset="-128"/>
                          <a:cs typeface="Times New Roman" panose="02020603050405020304" pitchFamily="18" charset="0"/>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6236202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7,574,247</a:t>
                      </a:r>
                      <a:r>
                        <a:rPr lang="ja-JP" sz="1050" kern="0" dirty="0">
                          <a:solidFill>
                            <a:schemeClr val="tx1"/>
                          </a:solidFill>
                          <a:effectLst/>
                          <a:latin typeface="Meiryo UI" panose="020B0604030504040204" pitchFamily="34" charset="-128"/>
                          <a:ea typeface="Meiryo UI" panose="020B0604030504040204" pitchFamily="34" charset="-128"/>
                        </a:rPr>
                        <a:t>千円　　</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8,756,476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9,705,387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5100805"/>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7,579,372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8,747,917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9,686,461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372139"/>
                  </a:ext>
                </a:extLst>
              </a:tr>
              <a:tr h="797231">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当期損益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solidFill>
                            <a:schemeClr val="tx1"/>
                          </a:solidFill>
                          <a:effectLst/>
                          <a:latin typeface="Meiryo UI" panose="020B0604030504040204" pitchFamily="34" charset="-128"/>
                          <a:ea typeface="Meiryo UI" panose="020B0604030504040204" pitchFamily="34" charset="-128"/>
                        </a:rPr>
                        <a:t>△</a:t>
                      </a:r>
                      <a:r>
                        <a:rPr lang="en-US" sz="1050" kern="0" dirty="0">
                          <a:solidFill>
                            <a:schemeClr val="tx1"/>
                          </a:solidFill>
                          <a:effectLst/>
                          <a:latin typeface="Meiryo UI" panose="020B0604030504040204" pitchFamily="34" charset="-128"/>
                          <a:ea typeface="Meiryo UI" panose="020B0604030504040204" pitchFamily="34" charset="-128"/>
                        </a:rPr>
                        <a:t>5,125</a:t>
                      </a:r>
                      <a:r>
                        <a:rPr lang="ja-JP" sz="1050" kern="0" dirty="0">
                          <a:solidFill>
                            <a:schemeClr val="tx1"/>
                          </a:solidFill>
                          <a:effectLst/>
                          <a:latin typeface="Meiryo UI" panose="020B0604030504040204" pitchFamily="34" charset="-128"/>
                          <a:ea typeface="Meiryo UI" panose="020B0604030504040204" pitchFamily="34" charset="-128"/>
                        </a:rPr>
                        <a:t>千円</a:t>
                      </a:r>
                      <a:r>
                        <a:rPr lang="en-US" sz="1050" kern="100" dirty="0">
                          <a:solidFill>
                            <a:schemeClr val="tx1"/>
                          </a:solidFill>
                          <a:effectLst/>
                          <a:latin typeface="Meiryo UI" panose="020B0604030504040204" pitchFamily="34" charset="-128"/>
                          <a:ea typeface="Meiryo UI" panose="020B0604030504040204" pitchFamily="34" charset="-128"/>
                        </a:rPr>
                        <a:t>  </a:t>
                      </a:r>
                      <a:endParaRPr lang="ja-JP" sz="1050" kern="100" dirty="0">
                        <a:solidFill>
                          <a:schemeClr val="tx1"/>
                        </a:solidFill>
                        <a:effectLst/>
                        <a:latin typeface="Meiryo UI" panose="020B0604030504040204" pitchFamily="34" charset="-128"/>
                        <a:ea typeface="Meiryo UI" panose="020B0604030504040204" pitchFamily="34" charset="-128"/>
                      </a:endParaRPr>
                    </a:p>
                    <a:p>
                      <a:pPr algn="just">
                        <a:lnSpc>
                          <a:spcPct val="100000"/>
                        </a:lnSpc>
                      </a:pPr>
                      <a:r>
                        <a:rPr lang="ja-JP" sz="900" kern="100" dirty="0">
                          <a:solidFill>
                            <a:schemeClr val="tx1"/>
                          </a:solidFill>
                          <a:effectLst/>
                          <a:latin typeface="Meiryo UI" panose="020B0604030504040204" pitchFamily="34" charset="-128"/>
                          <a:ea typeface="Meiryo UI" panose="020B0604030504040204" pitchFamily="34" charset="-128"/>
                        </a:rPr>
                        <a:t>コロナの影響により、園児獲得に繋がらなかった為、シンガポールの保育園事業を撤退。過去</a:t>
                      </a:r>
                      <a:r>
                        <a:rPr lang="en-US" sz="900" kern="100" dirty="0">
                          <a:solidFill>
                            <a:schemeClr val="tx1"/>
                          </a:solidFill>
                          <a:effectLst/>
                          <a:latin typeface="Meiryo UI" panose="020B0604030504040204" pitchFamily="34" charset="-128"/>
                          <a:ea typeface="Meiryo UI" panose="020B0604030504040204" pitchFamily="34" charset="-128"/>
                        </a:rPr>
                        <a:t>5</a:t>
                      </a:r>
                      <a:r>
                        <a:rPr lang="ja-JP" sz="900" kern="100" dirty="0">
                          <a:solidFill>
                            <a:schemeClr val="tx1"/>
                          </a:solidFill>
                          <a:effectLst/>
                          <a:latin typeface="Meiryo UI" panose="020B0604030504040204" pitchFamily="34" charset="-128"/>
                          <a:ea typeface="Meiryo UI" panose="020B0604030504040204" pitchFamily="34" charset="-128"/>
                        </a:rPr>
                        <a:t>年の黒字経営から落ち込む。</a:t>
                      </a:r>
                      <a:endParaRPr lang="ja-JP"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8,559</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0760783"/>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総収支率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99.9%</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100.1%</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100.2%</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20053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7,742,096</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8,726,412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9,699,691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4535324"/>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経常支出</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7,470,264</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8,743,807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9,659,011</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5793198"/>
                  </a:ext>
                </a:extLst>
              </a:tr>
              <a:tr h="1128132">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経常損益</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271,832</a:t>
                      </a:r>
                      <a:r>
                        <a:rPr lang="ja-JP" sz="1050" kern="0" dirty="0">
                          <a:solidFill>
                            <a:schemeClr val="tx1"/>
                          </a:solidFill>
                          <a:effectLst/>
                          <a:latin typeface="Meiryo UI" panose="020B0604030504040204" pitchFamily="34" charset="-128"/>
                          <a:ea typeface="Meiryo UI" panose="020B0604030504040204" pitchFamily="34" charset="-128"/>
                        </a:rPr>
                        <a:t>千円</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a:t>
                      </a: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17,395</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円</a:t>
                      </a:r>
                      <a:endPar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p>
                      <a:pPr marL="0" marR="0" lvl="0" indent="0" algn="l" defTabSz="1007943" rtl="0" eaLnBrk="1" fontAlgn="auto" latinLnBrk="0" hangingPunct="1">
                        <a:lnSpc>
                          <a:spcPct val="100000"/>
                        </a:lnSpc>
                        <a:spcBef>
                          <a:spcPts val="0"/>
                        </a:spcBef>
                        <a:spcAft>
                          <a:spcPts val="0"/>
                        </a:spcAft>
                        <a:buClrTx/>
                        <a:buSzTx/>
                        <a:buFontTx/>
                        <a:buNone/>
                        <a:tabLst/>
                        <a:defRPr/>
                      </a:pPr>
                      <a:r>
                        <a:rPr lang="ja-JP" altLang="en-US" sz="90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親会社への業務委託見直しによる委託費の増加によるもので、グループ全体への売上や収益性の影響はなし。</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40,680</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89169"/>
                  </a:ext>
                </a:extLst>
              </a:tr>
              <a:tr h="25716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経常収支率</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solidFill>
                            <a:schemeClr val="tx1"/>
                          </a:solidFill>
                          <a:effectLst/>
                          <a:latin typeface="Meiryo UI" panose="020B0604030504040204" pitchFamily="34" charset="-128"/>
                          <a:ea typeface="Meiryo UI" panose="020B0604030504040204" pitchFamily="34" charset="-128"/>
                        </a:rPr>
                        <a:t>103.6%</a:t>
                      </a:r>
                      <a:endParaRPr 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99.8%</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100.4%</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5935653"/>
                  </a:ext>
                </a:extLst>
              </a:tr>
            </a:tbl>
          </a:graphicData>
        </a:graphic>
      </p:graphicFrame>
      <p:graphicFrame>
        <p:nvGraphicFramePr>
          <p:cNvPr id="18" name="表 17">
            <a:extLst>
              <a:ext uri="{FF2B5EF4-FFF2-40B4-BE49-F238E27FC236}">
                <a16:creationId xmlns:a16="http://schemas.microsoft.com/office/drawing/2014/main" id="{7C3AE145-ECF5-CB89-30A8-6C2B5291999A}"/>
              </a:ext>
            </a:extLst>
          </p:cNvPr>
          <p:cNvGraphicFramePr>
            <a:graphicFrameLocks noGrp="1"/>
          </p:cNvGraphicFramePr>
          <p:nvPr>
            <p:extLst>
              <p:ext uri="{D42A27DB-BD31-4B8C-83A1-F6EECF244321}">
                <p14:modId xmlns:p14="http://schemas.microsoft.com/office/powerpoint/2010/main" val="809791266"/>
              </p:ext>
            </p:extLst>
          </p:nvPr>
        </p:nvGraphicFramePr>
        <p:xfrm>
          <a:off x="728202" y="5116538"/>
          <a:ext cx="6516687" cy="2196560"/>
        </p:xfrm>
        <a:graphic>
          <a:graphicData uri="http://schemas.openxmlformats.org/drawingml/2006/table">
            <a:tbl>
              <a:tblPr firstRow="1" firstCol="1" bandRow="1">
                <a:tableStyleId>{5C22544A-7EE6-4342-B048-85BDC9FD1C3A}</a:tableStyleId>
              </a:tblPr>
              <a:tblGrid>
                <a:gridCol w="1713468">
                  <a:extLst>
                    <a:ext uri="{9D8B030D-6E8A-4147-A177-3AD203B41FA5}">
                      <a16:colId xmlns:a16="http://schemas.microsoft.com/office/drawing/2014/main" val="3424743011"/>
                    </a:ext>
                  </a:extLst>
                </a:gridCol>
                <a:gridCol w="1601073">
                  <a:extLst>
                    <a:ext uri="{9D8B030D-6E8A-4147-A177-3AD203B41FA5}">
                      <a16:colId xmlns:a16="http://schemas.microsoft.com/office/drawing/2014/main" val="2452744255"/>
                    </a:ext>
                  </a:extLst>
                </a:gridCol>
                <a:gridCol w="1601073">
                  <a:extLst>
                    <a:ext uri="{9D8B030D-6E8A-4147-A177-3AD203B41FA5}">
                      <a16:colId xmlns:a16="http://schemas.microsoft.com/office/drawing/2014/main" val="3522160380"/>
                    </a:ext>
                  </a:extLst>
                </a:gridCol>
                <a:gridCol w="1601073">
                  <a:extLst>
                    <a:ext uri="{9D8B030D-6E8A-4147-A177-3AD203B41FA5}">
                      <a16:colId xmlns:a16="http://schemas.microsoft.com/office/drawing/2014/main" val="1076248532"/>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89056981"/>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純資産（または資本）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sz="1050" kern="0" dirty="0">
                          <a:effectLst/>
                          <a:latin typeface="Meiryo UI" panose="020B0604030504040204" pitchFamily="34" charset="-128"/>
                          <a:ea typeface="Meiryo UI" panose="020B0604030504040204" pitchFamily="34" charset="-128"/>
                        </a:rPr>
                        <a:t>368,701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sz="1050" kern="0" dirty="0">
                          <a:effectLst/>
                          <a:latin typeface="Meiryo UI" panose="020B0604030504040204" pitchFamily="34" charset="-128"/>
                          <a:ea typeface="Meiryo UI" panose="020B0604030504040204" pitchFamily="34" charset="-128"/>
                        </a:rPr>
                        <a:t>577,665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latinLnBrk="1"/>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581,746</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5733470"/>
                  </a:ext>
                </a:extLst>
              </a:tr>
              <a:tr h="313794">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負債</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4,392,622</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3,870,387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3,366,557</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0934072"/>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流動資産</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2,399,445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1,614,973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1,670,315</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072612"/>
                  </a:ext>
                </a:extLst>
              </a:tr>
              <a:tr h="627590">
                <a:tc>
                  <a:txBody>
                    <a:bodyPr/>
                    <a:lstStyle/>
                    <a:p>
                      <a:pPr algn="l"/>
                      <a:r>
                        <a:rPr lang="ja-JP" sz="1050" b="0" kern="0" dirty="0">
                          <a:solidFill>
                            <a:schemeClr val="tx1"/>
                          </a:solidFill>
                          <a:effectLst/>
                          <a:latin typeface="Meiryo UI" panose="020B0604030504040204" pitchFamily="34" charset="-128"/>
                          <a:ea typeface="Meiryo UI" panose="020B0604030504040204" pitchFamily="34" charset="-128"/>
                        </a:rPr>
                        <a:t>（流動資産の内）</a:t>
                      </a:r>
                      <a:endParaRPr lang="ja-JP" sz="1050" b="0" kern="100" dirty="0">
                        <a:solidFill>
                          <a:schemeClr val="tx1"/>
                        </a:solidFill>
                        <a:effectLst/>
                        <a:latin typeface="Meiryo UI" panose="020B0604030504040204" pitchFamily="34" charset="-128"/>
                        <a:ea typeface="Meiryo UI" panose="020B0604030504040204" pitchFamily="34" charset="-128"/>
                      </a:endParaRPr>
                    </a:p>
                    <a:p>
                      <a:pPr algn="l"/>
                      <a:r>
                        <a:rPr lang="ja-JP" sz="1050" b="0" kern="0" dirty="0">
                          <a:solidFill>
                            <a:schemeClr val="tx1"/>
                          </a:solidFill>
                          <a:effectLst/>
                          <a:latin typeface="Meiryo UI" panose="020B0604030504040204" pitchFamily="34" charset="-128"/>
                          <a:ea typeface="Meiryo UI" panose="020B0604030504040204" pitchFamily="34" charset="-128"/>
                        </a:rPr>
                        <a:t>現金預金</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990,563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331,083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396,624</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214731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流動負債</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2,374,251</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1,747,877</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1,443,621</a:t>
                      </a:r>
                      <a:r>
                        <a:rPr lang="ja-JP" alt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4520604"/>
                  </a:ext>
                </a:extLst>
              </a:tr>
            </a:tbl>
          </a:graphicData>
        </a:graphic>
      </p:graphicFrame>
      <p:graphicFrame>
        <p:nvGraphicFramePr>
          <p:cNvPr id="20" name="表 19">
            <a:extLst>
              <a:ext uri="{FF2B5EF4-FFF2-40B4-BE49-F238E27FC236}">
                <a16:creationId xmlns:a16="http://schemas.microsoft.com/office/drawing/2014/main" id="{AE4AF95E-FEA4-70A2-A7A3-181C6C8EB95C}"/>
              </a:ext>
            </a:extLst>
          </p:cNvPr>
          <p:cNvGraphicFramePr>
            <a:graphicFrameLocks noGrp="1"/>
          </p:cNvGraphicFramePr>
          <p:nvPr>
            <p:extLst>
              <p:ext uri="{D42A27DB-BD31-4B8C-83A1-F6EECF244321}">
                <p14:modId xmlns:p14="http://schemas.microsoft.com/office/powerpoint/2010/main" val="3323666046"/>
              </p:ext>
            </p:extLst>
          </p:nvPr>
        </p:nvGraphicFramePr>
        <p:xfrm>
          <a:off x="728203" y="7568741"/>
          <a:ext cx="6516686" cy="1882764"/>
        </p:xfrm>
        <a:graphic>
          <a:graphicData uri="http://schemas.openxmlformats.org/drawingml/2006/table">
            <a:tbl>
              <a:tblPr firstRow="1" firstCol="1" bandRow="1">
                <a:tableStyleId>{5C22544A-7EE6-4342-B048-85BDC9FD1C3A}</a:tableStyleId>
              </a:tblPr>
              <a:tblGrid>
                <a:gridCol w="1686417">
                  <a:extLst>
                    <a:ext uri="{9D8B030D-6E8A-4147-A177-3AD203B41FA5}">
                      <a16:colId xmlns:a16="http://schemas.microsoft.com/office/drawing/2014/main" val="3467238460"/>
                    </a:ext>
                  </a:extLst>
                </a:gridCol>
                <a:gridCol w="1576450">
                  <a:extLst>
                    <a:ext uri="{9D8B030D-6E8A-4147-A177-3AD203B41FA5}">
                      <a16:colId xmlns:a16="http://schemas.microsoft.com/office/drawing/2014/main" val="2988482625"/>
                    </a:ext>
                  </a:extLst>
                </a:gridCol>
                <a:gridCol w="1576450">
                  <a:extLst>
                    <a:ext uri="{9D8B030D-6E8A-4147-A177-3AD203B41FA5}">
                      <a16:colId xmlns:a16="http://schemas.microsoft.com/office/drawing/2014/main" val="532787285"/>
                    </a:ext>
                  </a:extLst>
                </a:gridCol>
                <a:gridCol w="1677369">
                  <a:extLst>
                    <a:ext uri="{9D8B030D-6E8A-4147-A177-3AD203B41FA5}">
                      <a16:colId xmlns:a16="http://schemas.microsoft.com/office/drawing/2014/main" val="1796955889"/>
                    </a:ext>
                  </a:extLst>
                </a:gridCol>
              </a:tblGrid>
              <a:tr h="313794">
                <a:tc>
                  <a:txBody>
                    <a:bodyPr/>
                    <a:lstStyle/>
                    <a:p>
                      <a:pPr algn="ctr"/>
                      <a:r>
                        <a:rPr lang="en-US" sz="1050" kern="0" dirty="0">
                          <a:effectLst/>
                          <a:latin typeface="Meiryo UI" panose="020B0604030504040204" pitchFamily="34" charset="-128"/>
                          <a:ea typeface="Meiryo UI" panose="020B0604030504040204" pitchFamily="34" charset="-128"/>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sz="1050" kern="0" dirty="0">
                          <a:effectLst/>
                          <a:latin typeface="Meiryo UI" panose="020B0604030504040204" pitchFamily="34" charset="-128"/>
                          <a:ea typeface="Meiryo UI" panose="020B0604030504040204" pitchFamily="34" charset="-128"/>
                        </a:rPr>
                        <a:t>4</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5</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ja-JP" sz="1050" kern="0" dirty="0">
                          <a:effectLst/>
                          <a:latin typeface="Meiryo UI" panose="020B0604030504040204" pitchFamily="34" charset="-128"/>
                          <a:ea typeface="Meiryo UI" panose="020B0604030504040204" pitchFamily="34" charset="-128"/>
                        </a:rPr>
                        <a:t>令和</a:t>
                      </a:r>
                      <a:r>
                        <a:rPr lang="en-US" altLang="ja-JP" sz="1050" kern="0" dirty="0">
                          <a:effectLst/>
                          <a:latin typeface="Meiryo UI" panose="020B0604030504040204" pitchFamily="34" charset="-128"/>
                          <a:ea typeface="Meiryo UI" panose="020B0604030504040204" pitchFamily="34" charset="-128"/>
                        </a:rPr>
                        <a:t>6</a:t>
                      </a:r>
                      <a:r>
                        <a:rPr lang="ja-JP" sz="1050" kern="0" dirty="0">
                          <a:effectLst/>
                          <a:latin typeface="Meiryo UI" panose="020B0604030504040204" pitchFamily="34" charset="-128"/>
                          <a:ea typeface="Meiryo UI" panose="020B0604030504040204" pitchFamily="34" charset="-128"/>
                        </a:rPr>
                        <a:t>年度</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6656721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売上高</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7,730,180</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8,709,796</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1007943" rtl="0" eaLnBrk="1" fontAlgn="auto" latinLnBrk="0" hangingPunct="1">
                        <a:lnSpc>
                          <a:spcPct val="100000"/>
                        </a:lnSpc>
                        <a:spcBef>
                          <a:spcPts val="0"/>
                        </a:spcBef>
                        <a:spcAft>
                          <a:spcPts val="0"/>
                        </a:spcAft>
                        <a:buClrTx/>
                        <a:buSzTx/>
                        <a:buFontTx/>
                        <a:buNone/>
                        <a:tabLst/>
                        <a:defRPr/>
                      </a:pPr>
                      <a:r>
                        <a:rPr lang="en-US" altLang="ja-JP"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9,679,286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707606"/>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売上原価</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6,143,858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6,913,703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7,629,512</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059800"/>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販売費および一般管理費</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1,252,635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1,750,309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1,949,116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1854971"/>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営業利益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sz="1050" kern="0" dirty="0">
                          <a:effectLst/>
                          <a:latin typeface="Meiryo UI" panose="020B0604030504040204" pitchFamily="34" charset="-128"/>
                          <a:ea typeface="Meiryo UI" panose="020B0604030504040204" pitchFamily="34" charset="-128"/>
                        </a:rPr>
                        <a:t>333,688</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sz="1050" kern="0" dirty="0">
                          <a:effectLst/>
                          <a:latin typeface="Meiryo UI" panose="020B0604030504040204" pitchFamily="34" charset="-128"/>
                          <a:ea typeface="Meiryo UI" panose="020B0604030504040204" pitchFamily="34" charset="-128"/>
                        </a:rPr>
                        <a:t>45,783</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100,657</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915655"/>
                  </a:ext>
                </a:extLst>
              </a:tr>
              <a:tr h="313794">
                <a:tc>
                  <a:txBody>
                    <a:bodyPr/>
                    <a:lstStyle/>
                    <a:p>
                      <a:pPr algn="l"/>
                      <a:r>
                        <a:rPr lang="ja-JP" sz="1050" b="0" kern="0">
                          <a:solidFill>
                            <a:schemeClr val="tx1"/>
                          </a:solidFill>
                          <a:effectLst/>
                          <a:latin typeface="Meiryo UI" panose="020B0604030504040204" pitchFamily="34" charset="-128"/>
                          <a:ea typeface="Meiryo UI" panose="020B0604030504040204" pitchFamily="34" charset="-128"/>
                        </a:rPr>
                        <a:t>当期利益</a:t>
                      </a:r>
                      <a:endParaRPr lang="ja-JP" sz="1050" b="0" kern="10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ja-JP" sz="1050" kern="0" dirty="0">
                          <a:effectLst/>
                          <a:latin typeface="Meiryo UI" panose="020B0604030504040204" pitchFamily="34" charset="-128"/>
                          <a:ea typeface="Meiryo UI" panose="020B0604030504040204" pitchFamily="34" charset="-128"/>
                        </a:rPr>
                        <a:t>△</a:t>
                      </a:r>
                      <a:r>
                        <a:rPr lang="en-US" sz="1050" kern="0" dirty="0">
                          <a:effectLst/>
                          <a:latin typeface="Meiryo UI" panose="020B0604030504040204" pitchFamily="34" charset="-128"/>
                          <a:ea typeface="Meiryo UI" panose="020B0604030504040204" pitchFamily="34" charset="-128"/>
                        </a:rPr>
                        <a:t>5,125</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0" dirty="0">
                          <a:effectLst/>
                          <a:latin typeface="Meiryo UI" panose="020B0604030504040204" pitchFamily="34" charset="-128"/>
                          <a:ea typeface="Meiryo UI" panose="020B0604030504040204" pitchFamily="34" charset="-128"/>
                        </a:rPr>
                        <a:t>8,559</a:t>
                      </a:r>
                      <a:r>
                        <a:rPr lang="ja-JP" sz="1050" kern="0" dirty="0">
                          <a:effectLst/>
                          <a:latin typeface="Meiryo UI" panose="020B0604030504040204" pitchFamily="34" charset="-128"/>
                          <a:ea typeface="Meiryo UI" panose="020B0604030504040204" pitchFamily="34" charset="-128"/>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en-US" altLang="ja-JP" sz="1050" kern="100" dirty="0">
                          <a:effectLst/>
                          <a:latin typeface="Meiryo UI" panose="020B0604030504040204" pitchFamily="34" charset="-128"/>
                          <a:ea typeface="Meiryo UI" panose="020B0604030504040204" pitchFamily="34" charset="-128"/>
                          <a:cs typeface="Times New Roman" panose="02020603050405020304" pitchFamily="18" charset="0"/>
                        </a:rPr>
                        <a:t>18,926</a:t>
                      </a:r>
                      <a:r>
                        <a:rPr lang="ja-JP" altLang="en-US" sz="105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rPr>
                        <a:t>千円</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3767193"/>
                  </a:ext>
                </a:extLst>
              </a:tr>
            </a:tbl>
          </a:graphicData>
        </a:graphic>
      </p:graphicFrame>
      <p:sp>
        <p:nvSpPr>
          <p:cNvPr id="21" name="コンテンツ プレースホルダ 1">
            <a:extLst>
              <a:ext uri="{FF2B5EF4-FFF2-40B4-BE49-F238E27FC236}">
                <a16:creationId xmlns:a16="http://schemas.microsoft.com/office/drawing/2014/main" id="{695F2675-8497-F2C8-BEB5-1A03AEBFD530}"/>
              </a:ext>
            </a:extLst>
          </p:cNvPr>
          <p:cNvSpPr txBox="1">
            <a:spLocks/>
          </p:cNvSpPr>
          <p:nvPr/>
        </p:nvSpPr>
        <p:spPr>
          <a:xfrm>
            <a:off x="728202" y="4919351"/>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貸借対照表</a:t>
            </a:r>
            <a:r>
              <a:rPr lang="en-US" altLang="ja-JP" sz="1000" b="1" kern="0" dirty="0">
                <a:effectLst/>
                <a:latin typeface="+mn-ea"/>
                <a:ea typeface="+mn-ea"/>
                <a:cs typeface="Meiryo UI" pitchFamily="50" charset="-128"/>
              </a:rPr>
              <a:t>】</a:t>
            </a:r>
          </a:p>
        </p:txBody>
      </p:sp>
      <p:sp>
        <p:nvSpPr>
          <p:cNvPr id="26" name="コンテンツ プレースホルダ 1">
            <a:extLst>
              <a:ext uri="{FF2B5EF4-FFF2-40B4-BE49-F238E27FC236}">
                <a16:creationId xmlns:a16="http://schemas.microsoft.com/office/drawing/2014/main" id="{E248730C-1E37-DB20-DFD8-6E11B989DC81}"/>
              </a:ext>
            </a:extLst>
          </p:cNvPr>
          <p:cNvSpPr txBox="1">
            <a:spLocks/>
          </p:cNvSpPr>
          <p:nvPr/>
        </p:nvSpPr>
        <p:spPr>
          <a:xfrm>
            <a:off x="728203" y="7349614"/>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損益計算書</a:t>
            </a:r>
            <a:r>
              <a:rPr lang="en-US" altLang="ja-JP" sz="1000" b="1" kern="0" dirty="0">
                <a:effectLst/>
                <a:latin typeface="+mn-ea"/>
                <a:ea typeface="+mn-ea"/>
                <a:cs typeface="Meiryo UI" pitchFamily="50" charset="-128"/>
              </a:rPr>
              <a:t>】</a:t>
            </a:r>
          </a:p>
        </p:txBody>
      </p:sp>
      <p:sp>
        <p:nvSpPr>
          <p:cNvPr id="5" name="コンテンツ プレースホルダ 1">
            <a:extLst>
              <a:ext uri="{FF2B5EF4-FFF2-40B4-BE49-F238E27FC236}">
                <a16:creationId xmlns:a16="http://schemas.microsoft.com/office/drawing/2014/main" id="{1C7283C9-4A62-3163-EA83-E5F6FB1AC648}"/>
              </a:ext>
            </a:extLst>
          </p:cNvPr>
          <p:cNvSpPr txBox="1">
            <a:spLocks/>
          </p:cNvSpPr>
          <p:nvPr/>
        </p:nvSpPr>
        <p:spPr>
          <a:xfrm>
            <a:off x="5165326" y="9504676"/>
            <a:ext cx="2450400" cy="604396"/>
          </a:xfrm>
          <a:prstGeom prst="rect">
            <a:avLst/>
          </a:prstGeom>
        </p:spPr>
        <p:txBody>
          <a:bodyPr wrap="square" lIns="0" tIns="0" rIns="0" bIns="0">
            <a:spAutoFit/>
          </a:bodyPr>
          <a:lstStyle/>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決算時期：令和</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1</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12</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5</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endParaRPr lang="en-US" altLang="ja-JP" sz="1050" kern="0" spc="50" dirty="0">
              <a:effectLst/>
              <a:latin typeface="+mn-ea"/>
              <a:ea typeface="+mn-ea"/>
              <a:cs typeface="Meiryo UI" pitchFamily="50" charset="-128"/>
            </a:endParaRPr>
          </a:p>
          <a:p>
            <a:pPr algn="l">
              <a:lnSpc>
                <a:spcPct val="130000"/>
              </a:lnSpc>
              <a:spcAft>
                <a:spcPts val="0"/>
              </a:spcAft>
              <a:buClr>
                <a:schemeClr val="accent5"/>
              </a:buClr>
              <a:defRPr/>
            </a:pPr>
            <a:r>
              <a:rPr lang="ja-JP" altLang="en-US" sz="1050" kern="0" spc="50" dirty="0">
                <a:effectLst/>
                <a:latin typeface="+mn-ea"/>
                <a:ea typeface="+mn-ea"/>
                <a:cs typeface="Meiryo UI" pitchFamily="50" charset="-128"/>
              </a:rPr>
              <a:t>              令和</a:t>
            </a:r>
            <a:r>
              <a:rPr lang="en-US" altLang="ja-JP" sz="1050" kern="0" spc="50" dirty="0">
                <a:effectLst/>
                <a:latin typeface="+mn-ea"/>
                <a:ea typeface="+mn-ea"/>
                <a:cs typeface="Meiryo UI" pitchFamily="50" charset="-128"/>
              </a:rPr>
              <a:t>6</a:t>
            </a:r>
            <a:r>
              <a:rPr lang="ja-JP" altLang="en-US" sz="1050" kern="0" spc="50" dirty="0">
                <a:effectLst/>
                <a:latin typeface="+mn-ea"/>
                <a:ea typeface="+mn-ea"/>
                <a:cs typeface="Meiryo UI" pitchFamily="50" charset="-128"/>
              </a:rPr>
              <a:t>年　</a:t>
            </a:r>
            <a:r>
              <a:rPr lang="en-US" altLang="ja-JP" sz="1050" kern="0" spc="50" dirty="0">
                <a:effectLst/>
                <a:latin typeface="+mn-ea"/>
                <a:ea typeface="+mn-ea"/>
                <a:cs typeface="Meiryo UI" pitchFamily="50" charset="-128"/>
              </a:rPr>
              <a:t>4</a:t>
            </a:r>
            <a:r>
              <a:rPr lang="ja-JP" altLang="en-US" sz="1050" kern="0" spc="50" dirty="0">
                <a:effectLst/>
                <a:latin typeface="+mn-ea"/>
                <a:ea typeface="+mn-ea"/>
                <a:cs typeface="Meiryo UI" pitchFamily="50" charset="-128"/>
              </a:rPr>
              <a:t>月～</a:t>
            </a:r>
            <a:r>
              <a:rPr lang="en-US" altLang="ja-JP" sz="1050" kern="0" spc="50" dirty="0">
                <a:effectLst/>
                <a:latin typeface="+mn-ea"/>
                <a:ea typeface="+mn-ea"/>
                <a:cs typeface="Meiryo UI" pitchFamily="50" charset="-128"/>
              </a:rPr>
              <a:t>3</a:t>
            </a:r>
            <a:r>
              <a:rPr lang="ja-JP" altLang="en-US" sz="1050" kern="0" spc="50" dirty="0">
                <a:effectLst/>
                <a:latin typeface="+mn-ea"/>
                <a:ea typeface="+mn-ea"/>
                <a:cs typeface="Meiryo UI" pitchFamily="50" charset="-128"/>
              </a:rPr>
              <a:t>月</a:t>
            </a:r>
          </a:p>
        </p:txBody>
      </p:sp>
    </p:spTree>
    <p:extLst>
      <p:ext uri="{BB962C8B-B14F-4D97-AF65-F5344CB8AC3E}">
        <p14:creationId xmlns:p14="http://schemas.microsoft.com/office/powerpoint/2010/main" val="1791401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47D8673-D203-DE90-5899-191DB4F12868}"/>
              </a:ext>
            </a:extLst>
          </p:cNvPr>
          <p:cNvSpPr>
            <a:spLocks noGrp="1"/>
          </p:cNvSpPr>
          <p:nvPr>
            <p:ph type="sldNum" sz="quarter" idx="10"/>
          </p:nvPr>
        </p:nvSpPr>
        <p:spPr/>
        <p:txBody>
          <a:bodyPr/>
          <a:lstStyle/>
          <a:p>
            <a:pPr>
              <a:defRPr/>
            </a:pPr>
            <a:fld id="{241ED152-6EA1-4D9A-823A-1E4C1B586740}" type="slidenum">
              <a:rPr lang="en-US" altLang="ja-JP" smtClean="0"/>
              <a:pPr>
                <a:defRPr/>
              </a:pPr>
              <a:t>53</a:t>
            </a:fld>
            <a:endParaRPr lang="en-US" altLang="ja-JP" dirty="0"/>
          </a:p>
        </p:txBody>
      </p:sp>
      <p:sp>
        <p:nvSpPr>
          <p:cNvPr id="58" name="コンテンツ プレースホルダ 1">
            <a:extLst>
              <a:ext uri="{FF2B5EF4-FFF2-40B4-BE49-F238E27FC236}">
                <a16:creationId xmlns:a16="http://schemas.microsoft.com/office/drawing/2014/main" id="{F99917A5-5BC0-406C-4771-A203AB96C2A0}"/>
              </a:ext>
            </a:extLst>
          </p:cNvPr>
          <p:cNvSpPr txBox="1">
            <a:spLocks/>
          </p:cNvSpPr>
          <p:nvPr/>
        </p:nvSpPr>
        <p:spPr>
          <a:xfrm>
            <a:off x="623302" y="560058"/>
            <a:ext cx="6516687" cy="1073243"/>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時代の変化に対応した柔軟な組織運営を意識しながら、ベースには予算実績を管理するとともに、コストコントロールを実施して無駄のない経営に取り組んでおります。また、代表取締役をトップとして、取締役・経営企画室（事務局）にてリスク管理委員会を</a:t>
            </a:r>
            <a:r>
              <a:rPr lang="en-US" altLang="ja-JP" sz="1100" kern="0" spc="50" dirty="0">
                <a:effectLst/>
                <a:latin typeface="+mn-ea"/>
                <a:ea typeface="+mn-ea"/>
                <a:cs typeface="Meiryo UI" pitchFamily="50" charset="-128"/>
              </a:rPr>
              <a:t>2019</a:t>
            </a:r>
            <a:r>
              <a:rPr lang="ja-JP" altLang="en-US" sz="1100" kern="0" spc="50" dirty="0">
                <a:effectLst/>
                <a:latin typeface="+mn-ea"/>
                <a:ea typeface="+mn-ea"/>
                <a:cs typeface="Meiryo UI" pitchFamily="50" charset="-128"/>
              </a:rPr>
              <a:t>年に組織して、毎年事業ごとのリスクマップを作成し、会社全体で強化・改善すべき事項について優先順位を付けてプロジェクト化して対応しております。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当社グループの</a:t>
            </a:r>
            <a:r>
              <a:rPr lang="ja-JP" altLang="en-US" sz="1100" b="1" kern="0" spc="50" dirty="0">
                <a:solidFill>
                  <a:schemeClr val="accent6"/>
                </a:solidFill>
                <a:effectLst/>
                <a:latin typeface="+mn-ea"/>
                <a:ea typeface="+mn-ea"/>
                <a:cs typeface="Meiryo UI" pitchFamily="50" charset="-128"/>
              </a:rPr>
              <a:t>コーポレートガバナンス体制</a:t>
            </a:r>
            <a:r>
              <a:rPr lang="ja-JP" altLang="en-US" sz="1100" kern="0" spc="50" dirty="0">
                <a:effectLst/>
                <a:latin typeface="+mn-ea"/>
                <a:ea typeface="+mn-ea"/>
                <a:cs typeface="Meiryo UI" pitchFamily="50" charset="-128"/>
              </a:rPr>
              <a:t>は以下のようになっています。</a:t>
            </a:r>
          </a:p>
        </p:txBody>
      </p:sp>
      <p:graphicFrame>
        <p:nvGraphicFramePr>
          <p:cNvPr id="59" name="Group 55">
            <a:extLst>
              <a:ext uri="{FF2B5EF4-FFF2-40B4-BE49-F238E27FC236}">
                <a16:creationId xmlns:a16="http://schemas.microsoft.com/office/drawing/2014/main" id="{92BA009B-A021-A32E-5886-E43100AC8BE0}"/>
              </a:ext>
            </a:extLst>
          </p:cNvPr>
          <p:cNvGraphicFramePr>
            <a:graphicFrameLocks noGrp="1"/>
          </p:cNvGraphicFramePr>
          <p:nvPr>
            <p:extLst>
              <p:ext uri="{D42A27DB-BD31-4B8C-83A1-F6EECF244321}">
                <p14:modId xmlns:p14="http://schemas.microsoft.com/office/powerpoint/2010/main" val="4057326763"/>
              </p:ext>
            </p:extLst>
          </p:nvPr>
        </p:nvGraphicFramePr>
        <p:xfrm>
          <a:off x="623302" y="219717"/>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-1</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11" name="グループ化 10">
            <a:extLst>
              <a:ext uri="{FF2B5EF4-FFF2-40B4-BE49-F238E27FC236}">
                <a16:creationId xmlns:a16="http://schemas.microsoft.com/office/drawing/2014/main" id="{C2F41E55-C3A6-966A-2822-7314064B0955}"/>
              </a:ext>
            </a:extLst>
          </p:cNvPr>
          <p:cNvGrpSpPr/>
          <p:nvPr/>
        </p:nvGrpSpPr>
        <p:grpSpPr>
          <a:xfrm>
            <a:off x="623303" y="1746166"/>
            <a:ext cx="6516686" cy="3854901"/>
            <a:chOff x="755650" y="6056917"/>
            <a:chExt cx="6516686" cy="3854901"/>
          </a:xfrm>
        </p:grpSpPr>
        <p:sp>
          <p:nvSpPr>
            <p:cNvPr id="50" name="四角形: 角を丸くする 5">
              <a:extLst>
                <a:ext uri="{FF2B5EF4-FFF2-40B4-BE49-F238E27FC236}">
                  <a16:creationId xmlns:a16="http://schemas.microsoft.com/office/drawing/2014/main" id="{4E8B50FF-5B5A-7FC2-D27D-31D680DD5F45}"/>
                </a:ext>
              </a:extLst>
            </p:cNvPr>
            <p:cNvSpPr/>
            <p:nvPr/>
          </p:nvSpPr>
          <p:spPr>
            <a:xfrm>
              <a:off x="755650" y="7661532"/>
              <a:ext cx="5604793" cy="2250286"/>
            </a:xfrm>
            <a:prstGeom prst="roundRect">
              <a:avLst>
                <a:gd name="adj" fmla="val 3466"/>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14" name="Rectangle 53">
              <a:extLst>
                <a:ext uri="{FF2B5EF4-FFF2-40B4-BE49-F238E27FC236}">
                  <a16:creationId xmlns:a16="http://schemas.microsoft.com/office/drawing/2014/main" id="{9145725C-660E-2F47-CEF0-7A1B7487927B}"/>
                </a:ext>
              </a:extLst>
            </p:cNvPr>
            <p:cNvSpPr>
              <a:spLocks noChangeArrowheads="1"/>
            </p:cNvSpPr>
            <p:nvPr/>
          </p:nvSpPr>
          <p:spPr bwMode="auto">
            <a:xfrm>
              <a:off x="1513923" y="9346870"/>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dirty="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部署・施設、子会社等</a:t>
              </a:r>
              <a:endParaRPr lang="ja-JP" sz="10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16" name="直線コネクタ 15">
              <a:extLst>
                <a:ext uri="{FF2B5EF4-FFF2-40B4-BE49-F238E27FC236}">
                  <a16:creationId xmlns:a16="http://schemas.microsoft.com/office/drawing/2014/main" id="{FC9DA98F-AB21-1F88-D528-027AFBC72B75}"/>
                </a:ext>
              </a:extLst>
            </p:cNvPr>
            <p:cNvCxnSpPr/>
            <p:nvPr/>
          </p:nvCxnSpPr>
          <p:spPr>
            <a:xfrm>
              <a:off x="3395902" y="8718430"/>
              <a:ext cx="35629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テキスト ボックス 4">
              <a:extLst>
                <a:ext uri="{FF2B5EF4-FFF2-40B4-BE49-F238E27FC236}">
                  <a16:creationId xmlns:a16="http://schemas.microsoft.com/office/drawing/2014/main" id="{992B77EC-1B64-2CBC-06F5-9632764B6096}"/>
                </a:ext>
              </a:extLst>
            </p:cNvPr>
            <p:cNvSpPr txBox="1"/>
            <p:nvPr/>
          </p:nvSpPr>
          <p:spPr>
            <a:xfrm>
              <a:off x="3515016" y="8988261"/>
              <a:ext cx="465927" cy="1928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指示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kern="100" dirty="0">
                  <a:effectLst/>
                  <a:latin typeface="Meiryo UI" panose="020B0604030504040204" pitchFamily="34" charset="-128"/>
                  <a:ea typeface="Meiryo UI" panose="020B0604030504040204" pitchFamily="34" charset="-128"/>
                  <a:cs typeface="Times New Roman" panose="02020603050405020304" pitchFamily="18" charset="0"/>
                </a:rPr>
                <a:t> </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8" name="テキスト ボックス 4">
              <a:extLst>
                <a:ext uri="{FF2B5EF4-FFF2-40B4-BE49-F238E27FC236}">
                  <a16:creationId xmlns:a16="http://schemas.microsoft.com/office/drawing/2014/main" id="{61FA2877-B2C0-4043-B87B-D618E0602397}"/>
                </a:ext>
              </a:extLst>
            </p:cNvPr>
            <p:cNvSpPr txBox="1"/>
            <p:nvPr/>
          </p:nvSpPr>
          <p:spPr>
            <a:xfrm>
              <a:off x="6419858" y="8034722"/>
              <a:ext cx="465927" cy="57825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19" name="テキスト ボックス 2">
              <a:extLst>
                <a:ext uri="{FF2B5EF4-FFF2-40B4-BE49-F238E27FC236}">
                  <a16:creationId xmlns:a16="http://schemas.microsoft.com/office/drawing/2014/main" id="{ECBEF085-4E04-80E9-3CF2-F0A6D21614A3}"/>
                </a:ext>
              </a:extLst>
            </p:cNvPr>
            <p:cNvSpPr txBox="1"/>
            <p:nvPr/>
          </p:nvSpPr>
          <p:spPr>
            <a:xfrm>
              <a:off x="5003198" y="7351172"/>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4" name="テキスト ボックス 2">
              <a:extLst>
                <a:ext uri="{FF2B5EF4-FFF2-40B4-BE49-F238E27FC236}">
                  <a16:creationId xmlns:a16="http://schemas.microsoft.com/office/drawing/2014/main" id="{95FD0864-48E4-76CA-EC22-5E242A9CC654}"/>
                </a:ext>
              </a:extLst>
            </p:cNvPr>
            <p:cNvSpPr txBox="1"/>
            <p:nvPr/>
          </p:nvSpPr>
          <p:spPr>
            <a:xfrm>
              <a:off x="6023203" y="6056917"/>
              <a:ext cx="767409"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5" name="テキスト ボックス 2">
              <a:extLst>
                <a:ext uri="{FF2B5EF4-FFF2-40B4-BE49-F238E27FC236}">
                  <a16:creationId xmlns:a16="http://schemas.microsoft.com/office/drawing/2014/main" id="{8176B1DC-D13D-91B3-ADC0-2865E7DA2241}"/>
                </a:ext>
              </a:extLst>
            </p:cNvPr>
            <p:cNvSpPr txBox="1"/>
            <p:nvPr/>
          </p:nvSpPr>
          <p:spPr>
            <a:xfrm>
              <a:off x="2520919" y="7326008"/>
              <a:ext cx="593828" cy="3858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6" name="テキスト ボックス 2">
              <a:extLst>
                <a:ext uri="{FF2B5EF4-FFF2-40B4-BE49-F238E27FC236}">
                  <a16:creationId xmlns:a16="http://schemas.microsoft.com/office/drawing/2014/main" id="{BCC08503-29E4-6418-E3FC-C547413FC339}"/>
                </a:ext>
              </a:extLst>
            </p:cNvPr>
            <p:cNvSpPr txBox="1"/>
            <p:nvPr/>
          </p:nvSpPr>
          <p:spPr>
            <a:xfrm>
              <a:off x="3724792" y="6856275"/>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監督</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7" name="テキスト ボックス 2">
              <a:extLst>
                <a:ext uri="{FF2B5EF4-FFF2-40B4-BE49-F238E27FC236}">
                  <a16:creationId xmlns:a16="http://schemas.microsoft.com/office/drawing/2014/main" id="{4320D19B-6396-841C-ACA0-CF132F9AE3DF}"/>
                </a:ext>
              </a:extLst>
            </p:cNvPr>
            <p:cNvSpPr txBox="1"/>
            <p:nvPr/>
          </p:nvSpPr>
          <p:spPr>
            <a:xfrm>
              <a:off x="2518285" y="6554304"/>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3" name="テキスト ボックス 2">
              <a:extLst>
                <a:ext uri="{FF2B5EF4-FFF2-40B4-BE49-F238E27FC236}">
                  <a16:creationId xmlns:a16="http://schemas.microsoft.com/office/drawing/2014/main" id="{A122E368-ECA2-2B7B-CCE9-C77F49B6976D}"/>
                </a:ext>
              </a:extLst>
            </p:cNvPr>
            <p:cNvSpPr txBox="1"/>
            <p:nvPr/>
          </p:nvSpPr>
          <p:spPr>
            <a:xfrm>
              <a:off x="4964700" y="6562692"/>
              <a:ext cx="766908" cy="3854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選解任</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39" name="Rectangle 53">
              <a:extLst>
                <a:ext uri="{FF2B5EF4-FFF2-40B4-BE49-F238E27FC236}">
                  <a16:creationId xmlns:a16="http://schemas.microsoft.com/office/drawing/2014/main" id="{0F0F4AB4-1D7F-69EE-4AC3-C28F27F0F40A}"/>
                </a:ext>
              </a:extLst>
            </p:cNvPr>
            <p:cNvSpPr>
              <a:spLocks noChangeArrowheads="1"/>
            </p:cNvSpPr>
            <p:nvPr/>
          </p:nvSpPr>
          <p:spPr bwMode="auto">
            <a:xfrm>
              <a:off x="1550466" y="6121349"/>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株主総会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0" name="Rectangle 53">
              <a:extLst>
                <a:ext uri="{FF2B5EF4-FFF2-40B4-BE49-F238E27FC236}">
                  <a16:creationId xmlns:a16="http://schemas.microsoft.com/office/drawing/2014/main" id="{CAC227A1-0C9E-D869-8111-86F609CCE0B8}"/>
                </a:ext>
              </a:extLst>
            </p:cNvPr>
            <p:cNvSpPr>
              <a:spLocks noChangeArrowheads="1"/>
            </p:cNvSpPr>
            <p:nvPr/>
          </p:nvSpPr>
          <p:spPr bwMode="auto">
            <a:xfrm>
              <a:off x="1486515" y="6918211"/>
              <a:ext cx="2082891"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取締役会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2" name="直線矢印コネクタ 41">
              <a:extLst>
                <a:ext uri="{FF2B5EF4-FFF2-40B4-BE49-F238E27FC236}">
                  <a16:creationId xmlns:a16="http://schemas.microsoft.com/office/drawing/2014/main" id="{908E0569-7312-0990-4E38-829F071E484A}"/>
                </a:ext>
              </a:extLst>
            </p:cNvPr>
            <p:cNvCxnSpPr>
              <a:cxnSpLocks/>
            </p:cNvCxnSpPr>
            <p:nvPr/>
          </p:nvCxnSpPr>
          <p:spPr>
            <a:xfrm>
              <a:off x="4940617"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3" name="直線矢印コネクタ 42">
              <a:extLst>
                <a:ext uri="{FF2B5EF4-FFF2-40B4-BE49-F238E27FC236}">
                  <a16:creationId xmlns:a16="http://schemas.microsoft.com/office/drawing/2014/main" id="{1956924C-4333-2F9C-8749-006CD346D09E}"/>
                </a:ext>
              </a:extLst>
            </p:cNvPr>
            <p:cNvCxnSpPr>
              <a:cxnSpLocks/>
            </p:cNvCxnSpPr>
            <p:nvPr/>
          </p:nvCxnSpPr>
          <p:spPr>
            <a:xfrm>
              <a:off x="2510488" y="6512023"/>
              <a:ext cx="0" cy="335619"/>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nvGrpSpPr>
            <p:cNvPr id="71" name="グループ化 70">
              <a:extLst>
                <a:ext uri="{FF2B5EF4-FFF2-40B4-BE49-F238E27FC236}">
                  <a16:creationId xmlns:a16="http://schemas.microsoft.com/office/drawing/2014/main" id="{6A4675AD-FD64-A6C8-D2FA-4EF7771BA83F}"/>
                </a:ext>
              </a:extLst>
            </p:cNvPr>
            <p:cNvGrpSpPr/>
            <p:nvPr/>
          </p:nvGrpSpPr>
          <p:grpSpPr>
            <a:xfrm>
              <a:off x="2492217" y="7292007"/>
              <a:ext cx="2466671" cy="344115"/>
              <a:chOff x="2492217" y="7326008"/>
              <a:chExt cx="2466671" cy="310114"/>
            </a:xfrm>
          </p:grpSpPr>
          <p:cxnSp>
            <p:nvCxnSpPr>
              <p:cNvPr id="44" name="直線矢印コネクタ 43">
                <a:extLst>
                  <a:ext uri="{FF2B5EF4-FFF2-40B4-BE49-F238E27FC236}">
                    <a16:creationId xmlns:a16="http://schemas.microsoft.com/office/drawing/2014/main" id="{F2BE229D-26F7-9F8C-092C-17D2E1AA76FF}"/>
                  </a:ext>
                </a:extLst>
              </p:cNvPr>
              <p:cNvCxnSpPr>
                <a:cxnSpLocks/>
              </p:cNvCxnSpPr>
              <p:nvPr/>
            </p:nvCxnSpPr>
            <p:spPr>
              <a:xfrm>
                <a:off x="2492217" y="7342784"/>
                <a:ext cx="0" cy="293338"/>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45" name="直線矢印コネクタ 44">
                <a:extLst>
                  <a:ext uri="{FF2B5EF4-FFF2-40B4-BE49-F238E27FC236}">
                    <a16:creationId xmlns:a16="http://schemas.microsoft.com/office/drawing/2014/main" id="{E77B701C-D0EE-FA6F-9098-C93C2D293644}"/>
                  </a:ext>
                </a:extLst>
              </p:cNvPr>
              <p:cNvCxnSpPr>
                <a:cxnSpLocks/>
              </p:cNvCxnSpPr>
              <p:nvPr/>
            </p:nvCxnSpPr>
            <p:spPr>
              <a:xfrm>
                <a:off x="4958888" y="7326008"/>
                <a:ext cx="0" cy="293582"/>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grpSp>
        <p:sp>
          <p:nvSpPr>
            <p:cNvPr id="46" name="Rectangle 53">
              <a:extLst>
                <a:ext uri="{FF2B5EF4-FFF2-40B4-BE49-F238E27FC236}">
                  <a16:creationId xmlns:a16="http://schemas.microsoft.com/office/drawing/2014/main" id="{3AC34C22-EF2A-6FDE-47CC-8A736AFF526E}"/>
                </a:ext>
              </a:extLst>
            </p:cNvPr>
            <p:cNvSpPr>
              <a:spLocks noChangeArrowheads="1"/>
            </p:cNvSpPr>
            <p:nvPr/>
          </p:nvSpPr>
          <p:spPr bwMode="auto">
            <a:xfrm>
              <a:off x="1513923" y="7933175"/>
              <a:ext cx="4046560"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代表取締役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49" name="直線矢印コネクタ 48">
              <a:extLst>
                <a:ext uri="{FF2B5EF4-FFF2-40B4-BE49-F238E27FC236}">
                  <a16:creationId xmlns:a16="http://schemas.microsoft.com/office/drawing/2014/main" id="{A2C7349E-5E00-33BB-F8B1-23FD393A7B12}"/>
                </a:ext>
              </a:extLst>
            </p:cNvPr>
            <p:cNvCxnSpPr>
              <a:cxnSpLocks/>
            </p:cNvCxnSpPr>
            <p:nvPr/>
          </p:nvCxnSpPr>
          <p:spPr>
            <a:xfrm>
              <a:off x="3548825" y="8323849"/>
              <a:ext cx="0" cy="97785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51" name="テキスト ボックス 4">
              <a:extLst>
                <a:ext uri="{FF2B5EF4-FFF2-40B4-BE49-F238E27FC236}">
                  <a16:creationId xmlns:a16="http://schemas.microsoft.com/office/drawing/2014/main" id="{A17D0CAE-B104-B70D-77BC-E15F7C144C29}"/>
                </a:ext>
              </a:extLst>
            </p:cNvPr>
            <p:cNvSpPr txBox="1"/>
            <p:nvPr/>
          </p:nvSpPr>
          <p:spPr>
            <a:xfrm>
              <a:off x="817563" y="7670901"/>
              <a:ext cx="939939" cy="2538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執行部門</a:t>
              </a:r>
              <a:endParaRPr lang="ja-JP" sz="105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2" name="Rectangle 53">
              <a:extLst>
                <a:ext uri="{FF2B5EF4-FFF2-40B4-BE49-F238E27FC236}">
                  <a16:creationId xmlns:a16="http://schemas.microsoft.com/office/drawing/2014/main" id="{BED8514E-0014-2B6F-3C14-09969CA3DF02}"/>
                </a:ext>
              </a:extLst>
            </p:cNvPr>
            <p:cNvSpPr>
              <a:spLocks noChangeArrowheads="1"/>
            </p:cNvSpPr>
            <p:nvPr/>
          </p:nvSpPr>
          <p:spPr bwMode="auto">
            <a:xfrm rot="5400000">
              <a:off x="5990453" y="7766297"/>
              <a:ext cx="2171685" cy="392081"/>
            </a:xfrm>
            <a:prstGeom prst="rect">
              <a:avLst/>
            </a:prstGeom>
            <a:solidFill>
              <a:schemeClr val="tx2"/>
            </a:solidFill>
            <a:ln w="9525" algn="ctr">
              <a:solidFill>
                <a:schemeClr val="tx1"/>
              </a:solidFill>
              <a:miter lim="800000"/>
              <a:headEnd/>
              <a:tailEnd/>
            </a:ln>
          </p:spPr>
          <p:txBody>
            <a:bodyPr vert="eaVert" wrap="square" anchor="ctr" upright="1"/>
            <a:lstStyle/>
            <a:p>
              <a:pPr algn="ctr" fontAlgn="base"/>
              <a:r>
                <a:rPr lang="ja-JP" sz="1400" kern="1200">
                  <a:solidFill>
                    <a:srgbClr val="FFFFFF"/>
                  </a:solidFill>
                  <a:effectLst/>
                  <a:latin typeface="Meiryo UI" panose="020B0604030504040204" pitchFamily="34" charset="-128"/>
                  <a:ea typeface="Meiryo UI" panose="020B0604030504040204" pitchFamily="34" charset="-128"/>
                  <a:cs typeface="メイリオ" panose="020B0604030504040204" pitchFamily="34" charset="-128"/>
                </a:rPr>
                <a:t>会計監査人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53" name="テキスト ボックス 2">
              <a:extLst>
                <a:ext uri="{FF2B5EF4-FFF2-40B4-BE49-F238E27FC236}">
                  <a16:creationId xmlns:a16="http://schemas.microsoft.com/office/drawing/2014/main" id="{03E04656-BF11-05CD-A626-E6806D9EE487}"/>
                </a:ext>
              </a:extLst>
            </p:cNvPr>
            <p:cNvSpPr txBox="1"/>
            <p:nvPr/>
          </p:nvSpPr>
          <p:spPr>
            <a:xfrm>
              <a:off x="6044334" y="6893536"/>
              <a:ext cx="593828" cy="38585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kern="100">
                  <a:effectLst/>
                  <a:latin typeface="Meiryo UI" panose="020B0604030504040204" pitchFamily="34" charset="-128"/>
                  <a:ea typeface="Meiryo UI" panose="020B0604030504040204" pitchFamily="34" charset="-128"/>
                  <a:cs typeface="Times New Roman" panose="02020603050405020304" pitchFamily="18" charset="0"/>
                </a:rPr>
                <a:t>連携</a:t>
              </a:r>
              <a:endParaRPr lang="ja-JP" sz="1050" kern="100">
                <a:effectLst/>
                <a:latin typeface="Meiryo UI" panose="020B0604030504040204" pitchFamily="34" charset="-128"/>
                <a:ea typeface="Meiryo UI" panose="020B0604030504040204" pitchFamily="34" charset="-128"/>
                <a:cs typeface="Times New Roman" panose="02020603050405020304" pitchFamily="18" charset="0"/>
              </a:endParaRPr>
            </a:p>
          </p:txBody>
        </p:sp>
        <p:cxnSp>
          <p:nvCxnSpPr>
            <p:cNvPr id="54" name="直線矢印コネクタ 53">
              <a:extLst>
                <a:ext uri="{FF2B5EF4-FFF2-40B4-BE49-F238E27FC236}">
                  <a16:creationId xmlns:a16="http://schemas.microsoft.com/office/drawing/2014/main" id="{18DFE679-9818-FD38-9189-7AB8FD28D05F}"/>
                </a:ext>
              </a:extLst>
            </p:cNvPr>
            <p:cNvCxnSpPr>
              <a:cxnSpLocks/>
            </p:cNvCxnSpPr>
            <p:nvPr/>
          </p:nvCxnSpPr>
          <p:spPr>
            <a:xfrm flipH="1">
              <a:off x="6360856" y="8299724"/>
              <a:ext cx="519399"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cxnSp>
          <p:nvCxnSpPr>
            <p:cNvPr id="56" name="直線矢印コネクタ 55">
              <a:extLst>
                <a:ext uri="{FF2B5EF4-FFF2-40B4-BE49-F238E27FC236}">
                  <a16:creationId xmlns:a16="http://schemas.microsoft.com/office/drawing/2014/main" id="{A3040D84-D86D-EC74-916C-9B2239C54674}"/>
                </a:ext>
              </a:extLst>
            </p:cNvPr>
            <p:cNvCxnSpPr>
              <a:cxnSpLocks/>
            </p:cNvCxnSpPr>
            <p:nvPr/>
          </p:nvCxnSpPr>
          <p:spPr>
            <a:xfrm>
              <a:off x="5641210" y="7150557"/>
              <a:ext cx="1213721" cy="0"/>
            </a:xfrm>
            <a:prstGeom prst="straightConnector1">
              <a:avLst/>
            </a:prstGeom>
            <a:solidFill>
              <a:schemeClr val="accent1"/>
            </a:solidFill>
            <a:ln w="15875" cap="flat" cmpd="sng" algn="ctr">
              <a:solidFill>
                <a:schemeClr val="bg1">
                  <a:lumMod val="50000"/>
                </a:schemeClr>
              </a:solidFill>
              <a:prstDash val="solid"/>
              <a:round/>
              <a:headEnd type="arrow" w="med" len="med"/>
              <a:tailEnd type="arrow"/>
            </a:ln>
            <a:effectLst/>
          </p:spPr>
        </p:cxnSp>
        <p:cxnSp>
          <p:nvCxnSpPr>
            <p:cNvPr id="57" name="直線矢印コネクタ 56">
              <a:extLst>
                <a:ext uri="{FF2B5EF4-FFF2-40B4-BE49-F238E27FC236}">
                  <a16:creationId xmlns:a16="http://schemas.microsoft.com/office/drawing/2014/main" id="{B528BB6D-06C6-F097-AAEA-D36D3545B783}"/>
                </a:ext>
              </a:extLst>
            </p:cNvPr>
            <p:cNvCxnSpPr>
              <a:cxnSpLocks/>
            </p:cNvCxnSpPr>
            <p:nvPr/>
          </p:nvCxnSpPr>
          <p:spPr>
            <a:xfrm flipH="1">
              <a:off x="3569406" y="7125392"/>
              <a:ext cx="877055" cy="0"/>
            </a:xfrm>
            <a:prstGeom prst="straightConnector1">
              <a:avLst/>
            </a:prstGeom>
            <a:solidFill>
              <a:schemeClr val="accent1"/>
            </a:solidFill>
            <a:ln w="15875" cap="flat" cmpd="sng" algn="ctr">
              <a:solidFill>
                <a:schemeClr val="bg1">
                  <a:lumMod val="50000"/>
                </a:schemeClr>
              </a:solidFill>
              <a:prstDash val="solid"/>
              <a:round/>
              <a:headEnd type="none" w="med" len="med"/>
              <a:tailEnd type="arrow"/>
            </a:ln>
            <a:effectLst/>
          </p:spPr>
        </p:cxnSp>
        <p:sp>
          <p:nvSpPr>
            <p:cNvPr id="41" name="Rectangle 53">
              <a:extLst>
                <a:ext uri="{FF2B5EF4-FFF2-40B4-BE49-F238E27FC236}">
                  <a16:creationId xmlns:a16="http://schemas.microsoft.com/office/drawing/2014/main" id="{E2712907-66D6-D969-2BC6-2E7819114531}"/>
                </a:ext>
              </a:extLst>
            </p:cNvPr>
            <p:cNvSpPr>
              <a:spLocks noChangeArrowheads="1"/>
            </p:cNvSpPr>
            <p:nvPr/>
          </p:nvSpPr>
          <p:spPr bwMode="auto">
            <a:xfrm>
              <a:off x="4364299" y="6909823"/>
              <a:ext cx="1241989" cy="39059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監査役</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9" name="フリーフォーム 78">
              <a:extLst>
                <a:ext uri="{FF2B5EF4-FFF2-40B4-BE49-F238E27FC236}">
                  <a16:creationId xmlns:a16="http://schemas.microsoft.com/office/drawing/2014/main" id="{AC92BA2D-F92A-64A4-8DAD-A773E6F9927F}"/>
                </a:ext>
              </a:extLst>
            </p:cNvPr>
            <p:cNvSpPr/>
            <p:nvPr/>
          </p:nvSpPr>
          <p:spPr bwMode="auto">
            <a:xfrm>
              <a:off x="5591503" y="6295697"/>
              <a:ext cx="1484792" cy="578069"/>
            </a:xfrm>
            <a:custGeom>
              <a:avLst/>
              <a:gdLst>
                <a:gd name="connsiteX0" fmla="*/ 0 w 1471449"/>
                <a:gd name="connsiteY0" fmla="*/ 0 h 578069"/>
                <a:gd name="connsiteX1" fmla="*/ 1471449 w 1471449"/>
                <a:gd name="connsiteY1" fmla="*/ 0 h 578069"/>
                <a:gd name="connsiteX2" fmla="*/ 1471449 w 1471449"/>
                <a:gd name="connsiteY2" fmla="*/ 578069 h 578069"/>
              </a:gdLst>
              <a:ahLst/>
              <a:cxnLst>
                <a:cxn ang="0">
                  <a:pos x="connsiteX0" y="connsiteY0"/>
                </a:cxn>
                <a:cxn ang="0">
                  <a:pos x="connsiteX1" y="connsiteY1"/>
                </a:cxn>
                <a:cxn ang="0">
                  <a:pos x="connsiteX2" y="connsiteY2"/>
                </a:cxn>
              </a:cxnLst>
              <a:rect l="l" t="t" r="r" b="b"/>
              <a:pathLst>
                <a:path w="1471449" h="578069">
                  <a:moveTo>
                    <a:pt x="0" y="0"/>
                  </a:moveTo>
                  <a:lnTo>
                    <a:pt x="1471449" y="0"/>
                  </a:lnTo>
                  <a:lnTo>
                    <a:pt x="1471449" y="578069"/>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ＭＳ Ｐゴシック" pitchFamily="50" charset="-128"/>
              </a:endParaRPr>
            </a:p>
          </p:txBody>
        </p:sp>
        <p:cxnSp>
          <p:nvCxnSpPr>
            <p:cNvPr id="5" name="直線矢印コネクタ 4">
              <a:extLst>
                <a:ext uri="{FF2B5EF4-FFF2-40B4-BE49-F238E27FC236}">
                  <a16:creationId xmlns:a16="http://schemas.microsoft.com/office/drawing/2014/main" id="{33872683-01C9-E486-1C0E-F8603342DDA0}"/>
                </a:ext>
              </a:extLst>
            </p:cNvPr>
            <p:cNvCxnSpPr>
              <a:cxnSpLocks/>
            </p:cNvCxnSpPr>
            <p:nvPr/>
          </p:nvCxnSpPr>
          <p:spPr>
            <a:xfrm flipH="1">
              <a:off x="3346278" y="8715159"/>
              <a:ext cx="420907" cy="0"/>
            </a:xfrm>
            <a:prstGeom prst="straightConnector1">
              <a:avLst/>
            </a:prstGeom>
            <a:solidFill>
              <a:schemeClr val="accent1"/>
            </a:solidFill>
            <a:ln w="15875" cap="flat" cmpd="sng" algn="ctr">
              <a:solidFill>
                <a:schemeClr val="bg1">
                  <a:lumMod val="50000"/>
                </a:schemeClr>
              </a:solidFill>
              <a:prstDash val="solid"/>
              <a:round/>
              <a:headEnd type="none" w="med" len="med"/>
              <a:tailEnd type="none"/>
            </a:ln>
            <a:effectLst/>
          </p:spPr>
        </p:cxnSp>
        <p:sp>
          <p:nvSpPr>
            <p:cNvPr id="47" name="Rectangle 53">
              <a:extLst>
                <a:ext uri="{FF2B5EF4-FFF2-40B4-BE49-F238E27FC236}">
                  <a16:creationId xmlns:a16="http://schemas.microsoft.com/office/drawing/2014/main" id="{0DC8515E-F509-B61C-10AE-16B950510128}"/>
                </a:ext>
              </a:extLst>
            </p:cNvPr>
            <p:cNvSpPr>
              <a:spLocks noChangeArrowheads="1"/>
            </p:cNvSpPr>
            <p:nvPr/>
          </p:nvSpPr>
          <p:spPr bwMode="auto">
            <a:xfrm>
              <a:off x="1504787" y="8503565"/>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リスク管理委員会</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8" name="Rectangle 53">
              <a:extLst>
                <a:ext uri="{FF2B5EF4-FFF2-40B4-BE49-F238E27FC236}">
                  <a16:creationId xmlns:a16="http://schemas.microsoft.com/office/drawing/2014/main" id="{55A9315E-4A5C-5D1B-74F7-EC5342033E31}"/>
                </a:ext>
              </a:extLst>
            </p:cNvPr>
            <p:cNvSpPr>
              <a:spLocks noChangeArrowheads="1"/>
            </p:cNvSpPr>
            <p:nvPr/>
          </p:nvSpPr>
          <p:spPr bwMode="auto">
            <a:xfrm>
              <a:off x="3697384" y="8495177"/>
              <a:ext cx="1881979" cy="390674"/>
            </a:xfrm>
            <a:prstGeom prst="rect">
              <a:avLst/>
            </a:prstGeom>
            <a:solidFill>
              <a:schemeClr val="accent6"/>
            </a:solidFill>
            <a:ln w="9525" algn="ctr">
              <a:noFill/>
              <a:miter lim="800000"/>
              <a:headEnd/>
              <a:tailEnd/>
            </a:ln>
          </p:spPr>
          <p:txBody>
            <a:bodyPr wrap="square" anchor="ctr"/>
            <a:lstStyle/>
            <a:p>
              <a:pPr algn="ctr" fontAlgn="base"/>
              <a:r>
                <a:rPr lang="ja-JP" sz="1200" b="1" kern="1200">
                  <a:solidFill>
                    <a:schemeClr val="bg1"/>
                  </a:solidFill>
                  <a:effectLst/>
                  <a:latin typeface="Meiryo UI" panose="020B0604030504040204" pitchFamily="34" charset="-128"/>
                  <a:ea typeface="Meiryo UI" panose="020B0604030504040204" pitchFamily="34" charset="-128"/>
                  <a:cs typeface="メイリオ" panose="020B0604030504040204" pitchFamily="34" charset="-128"/>
                </a:rPr>
                <a:t>執行役員会議</a:t>
              </a:r>
              <a:endParaRPr lang="ja-JP" sz="1000" b="1"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grpSp>
    </p:spTree>
    <p:extLst>
      <p:ext uri="{BB962C8B-B14F-4D97-AF65-F5344CB8AC3E}">
        <p14:creationId xmlns:p14="http://schemas.microsoft.com/office/powerpoint/2010/main" val="1328888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70A28-37DC-1D86-7E63-83AAAF1688B5}"/>
              </a:ext>
            </a:extLst>
          </p:cNvPr>
          <p:cNvSpPr>
            <a:spLocks noGrp="1"/>
          </p:cNvSpPr>
          <p:nvPr>
            <p:ph type="sldNum" sz="quarter" idx="10"/>
          </p:nvPr>
        </p:nvSpPr>
        <p:spPr/>
        <p:txBody>
          <a:bodyPr/>
          <a:lstStyle/>
          <a:p>
            <a:pPr>
              <a:defRPr/>
            </a:pPr>
            <a:fld id="{241ED152-6EA1-4D9A-823A-1E4C1B586740}" type="slidenum">
              <a:rPr lang="en-US" altLang="ja-JP" smtClean="0"/>
              <a:pPr>
                <a:defRPr/>
              </a:pPr>
              <a:t>54</a:t>
            </a:fld>
            <a:endParaRPr lang="en-US" altLang="ja-JP" dirty="0"/>
          </a:p>
        </p:txBody>
      </p:sp>
      <p:graphicFrame>
        <p:nvGraphicFramePr>
          <p:cNvPr id="3"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3414327485"/>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経営の考え方</a:t>
                      </a:r>
                      <a:r>
                        <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rPr>
                        <a:t>-2</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コンテンツ プレースホルダ 1">
            <a:extLst>
              <a:ext uri="{FF2B5EF4-FFF2-40B4-BE49-F238E27FC236}">
                <a16:creationId xmlns:a16="http://schemas.microsoft.com/office/drawing/2014/main" id="{BD6268AF-7147-D3FA-C80E-9E383C3EA8F0}"/>
              </a:ext>
            </a:extLst>
          </p:cNvPr>
          <p:cNvSpPr txBox="1">
            <a:spLocks/>
          </p:cNvSpPr>
          <p:nvPr/>
        </p:nvSpPr>
        <p:spPr>
          <a:xfrm>
            <a:off x="755649" y="610216"/>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リスク管理委員会、事務局、業務執行部門の役割分担は以下のようになります。</a:t>
            </a:r>
          </a:p>
        </p:txBody>
      </p:sp>
      <p:graphicFrame>
        <p:nvGraphicFramePr>
          <p:cNvPr id="5" name="表 4">
            <a:extLst>
              <a:ext uri="{FF2B5EF4-FFF2-40B4-BE49-F238E27FC236}">
                <a16:creationId xmlns:a16="http://schemas.microsoft.com/office/drawing/2014/main" id="{8049CA64-BFD4-E4A3-022E-2FCD46120B0E}"/>
              </a:ext>
            </a:extLst>
          </p:cNvPr>
          <p:cNvGraphicFramePr>
            <a:graphicFrameLocks noGrp="1"/>
          </p:cNvGraphicFramePr>
          <p:nvPr>
            <p:extLst>
              <p:ext uri="{D42A27DB-BD31-4B8C-83A1-F6EECF244321}">
                <p14:modId xmlns:p14="http://schemas.microsoft.com/office/powerpoint/2010/main" val="2449954993"/>
              </p:ext>
            </p:extLst>
          </p:nvPr>
        </p:nvGraphicFramePr>
        <p:xfrm>
          <a:off x="755650" y="848691"/>
          <a:ext cx="6516688" cy="1844034"/>
        </p:xfrm>
        <a:graphic>
          <a:graphicData uri="http://schemas.openxmlformats.org/drawingml/2006/table">
            <a:tbl>
              <a:tblPr firstRow="1" firstCol="1" bandRow="1">
                <a:tableStyleId>{5C22544A-7EE6-4342-B048-85BDC9FD1C3A}</a:tableStyleId>
              </a:tblPr>
              <a:tblGrid>
                <a:gridCol w="2107703">
                  <a:extLst>
                    <a:ext uri="{9D8B030D-6E8A-4147-A177-3AD203B41FA5}">
                      <a16:colId xmlns:a16="http://schemas.microsoft.com/office/drawing/2014/main" val="3549104107"/>
                    </a:ext>
                  </a:extLst>
                </a:gridCol>
                <a:gridCol w="4408985">
                  <a:extLst>
                    <a:ext uri="{9D8B030D-6E8A-4147-A177-3AD203B41FA5}">
                      <a16:colId xmlns:a16="http://schemas.microsoft.com/office/drawing/2014/main" val="1102372197"/>
                    </a:ext>
                  </a:extLst>
                </a:gridCol>
              </a:tblGrid>
              <a:tr h="335279">
                <a:tc>
                  <a:txBody>
                    <a:bodyPr/>
                    <a:lstStyle/>
                    <a:p>
                      <a:pPr algn="l"/>
                      <a:r>
                        <a:rPr lang="ja-JP" sz="1050" b="0" kern="100" dirty="0">
                          <a:solidFill>
                            <a:schemeClr val="tx1"/>
                          </a:solidFill>
                          <a:effectLst/>
                        </a:rPr>
                        <a:t>リスク管理委員会</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リスクの対応状況を確認</a:t>
                      </a:r>
                    </a:p>
                    <a:p>
                      <a:pPr marL="90488" indent="-90488" algn="l">
                        <a:buFont typeface="Arial" panose="020B0604020202020204" pitchFamily="34" charset="0"/>
                        <a:buChar char="•"/>
                        <a:tabLst/>
                      </a:pPr>
                      <a:r>
                        <a:rPr lang="ja-JP" sz="1050" b="0" kern="100">
                          <a:solidFill>
                            <a:schemeClr val="tx1"/>
                          </a:solidFill>
                          <a:effectLst/>
                        </a:rPr>
                        <a:t>リスクに対する施策などの意思決定を行う</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075525"/>
                  </a:ext>
                </a:extLst>
              </a:tr>
              <a:tr h="838197">
                <a:tc>
                  <a:txBody>
                    <a:bodyPr/>
                    <a:lstStyle/>
                    <a:p>
                      <a:pPr marL="90488" indent="-90488" algn="l">
                        <a:buFont typeface="Arial" panose="020B0604020202020204" pitchFamily="34" charset="0"/>
                        <a:buChar char="•"/>
                        <a:tabLst/>
                      </a:pPr>
                      <a:r>
                        <a:rPr lang="ja-JP" sz="1050" b="0" kern="100">
                          <a:solidFill>
                            <a:schemeClr val="tx1"/>
                          </a:solidFill>
                          <a:effectLst/>
                        </a:rPr>
                        <a:t>委員長</a:t>
                      </a:r>
                      <a:r>
                        <a:rPr lang="ja-JP" altLang="en-US" sz="1050" b="0" kern="100">
                          <a:solidFill>
                            <a:schemeClr val="tx1"/>
                          </a:solidFill>
                          <a:effectLst/>
                        </a:rPr>
                        <a:t>　</a:t>
                      </a:r>
                      <a:r>
                        <a:rPr lang="ja-JP" sz="1050" b="0" kern="100">
                          <a:solidFill>
                            <a:schemeClr val="tx1"/>
                          </a:solidFill>
                          <a:effectLst/>
                        </a:rPr>
                        <a:t>：代表取締役</a:t>
                      </a:r>
                    </a:p>
                    <a:p>
                      <a:pPr marL="90488" indent="-90488" algn="l">
                        <a:buFont typeface="Arial" panose="020B0604020202020204" pitchFamily="34" charset="0"/>
                        <a:buChar char="•"/>
                        <a:tabLst/>
                      </a:pPr>
                      <a:r>
                        <a:rPr lang="ja-JP" sz="1050" b="0" kern="100">
                          <a:solidFill>
                            <a:schemeClr val="tx1"/>
                          </a:solidFill>
                          <a:effectLst/>
                        </a:rPr>
                        <a:t>委員</a:t>
                      </a:r>
                      <a:r>
                        <a:rPr lang="ja-JP" altLang="en-US" sz="1050" b="0" kern="100">
                          <a:solidFill>
                            <a:schemeClr val="tx1"/>
                          </a:solidFill>
                          <a:effectLst/>
                        </a:rPr>
                        <a:t>　　</a:t>
                      </a:r>
                      <a:r>
                        <a:rPr lang="en-US" altLang="ja-JP" sz="1050" b="0" kern="100" dirty="0">
                          <a:solidFill>
                            <a:schemeClr val="tx1"/>
                          </a:solidFill>
                          <a:effectLst/>
                        </a:rPr>
                        <a:t> </a:t>
                      </a:r>
                      <a:r>
                        <a:rPr lang="ja-JP" sz="1050" b="0" kern="100">
                          <a:solidFill>
                            <a:schemeClr val="tx1"/>
                          </a:solidFill>
                          <a:effectLst/>
                        </a:rPr>
                        <a:t>：取締役</a:t>
                      </a:r>
                    </a:p>
                    <a:p>
                      <a:pPr marL="90488" indent="-90488" algn="l">
                        <a:buFont typeface="Arial" panose="020B0604020202020204" pitchFamily="34" charset="0"/>
                        <a:buChar char="•"/>
                        <a:tabLst/>
                      </a:pPr>
                      <a:r>
                        <a:rPr lang="ja-JP" sz="1050" b="0" kern="100">
                          <a:solidFill>
                            <a:schemeClr val="tx1"/>
                          </a:solidFill>
                          <a:effectLst/>
                        </a:rPr>
                        <a:t>事務局</a:t>
                      </a:r>
                      <a:r>
                        <a:rPr lang="en-US" altLang="ja-JP" sz="1050" b="0" kern="100" dirty="0">
                          <a:solidFill>
                            <a:schemeClr val="tx1"/>
                          </a:solidFill>
                          <a:effectLst/>
                        </a:rPr>
                        <a:t>  </a:t>
                      </a:r>
                      <a:r>
                        <a:rPr lang="ja-JP" sz="1050" b="0" kern="100">
                          <a:solidFill>
                            <a:schemeClr val="tx1"/>
                          </a:solidFill>
                          <a:effectLst/>
                        </a:rPr>
                        <a:t>：総務部法務課</a:t>
                      </a:r>
                    </a:p>
                    <a:p>
                      <a:pPr marL="90488" indent="-90488" algn="l">
                        <a:buFont typeface="Arial" panose="020B0604020202020204" pitchFamily="34" charset="0"/>
                        <a:buChar char="•"/>
                        <a:tabLst/>
                      </a:pPr>
                      <a:r>
                        <a:rPr lang="ja-JP" sz="1050" b="0" kern="100">
                          <a:solidFill>
                            <a:schemeClr val="tx1"/>
                          </a:solidFill>
                          <a:effectLst/>
                        </a:rPr>
                        <a:t>開催</a:t>
                      </a:r>
                      <a:r>
                        <a:rPr lang="en-US" altLang="ja-JP" sz="1050" b="0" kern="100" dirty="0">
                          <a:solidFill>
                            <a:schemeClr val="tx1"/>
                          </a:solidFill>
                          <a:effectLst/>
                        </a:rPr>
                        <a:t>     </a:t>
                      </a:r>
                      <a:r>
                        <a:rPr lang="ja-JP" sz="1050" b="0" kern="100">
                          <a:solidFill>
                            <a:schemeClr val="tx1"/>
                          </a:solidFill>
                          <a:effectLst/>
                        </a:rPr>
                        <a:t>：四半期に１回</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lvl="0" indent="-90488" algn="l">
                        <a:buFont typeface="Arial" panose="020B0604020202020204" pitchFamily="34" charset="0"/>
                        <a:buChar char="•"/>
                        <a:tabLst>
                          <a:tab pos="457200" algn="l"/>
                        </a:tabLst>
                      </a:pPr>
                      <a:r>
                        <a:rPr lang="ja-JP" sz="1050" b="0" kern="100" dirty="0">
                          <a:solidFill>
                            <a:schemeClr val="tx1"/>
                          </a:solidFill>
                          <a:effectLst/>
                        </a:rPr>
                        <a:t>重大な事故の発生、運営の困難化、保育品質の低下、会社運営における法令違反といった重要なリスクが顕在化することを防止するための適切な施策を実施する</a:t>
                      </a:r>
                    </a:p>
                    <a:p>
                      <a:pPr marL="90488" lvl="0" indent="-90488" algn="l">
                        <a:buFont typeface="Arial" panose="020B0604020202020204" pitchFamily="34" charset="0"/>
                        <a:buChar char="•"/>
                        <a:tabLst>
                          <a:tab pos="457200" algn="l"/>
                        </a:tabLst>
                      </a:pPr>
                      <a:r>
                        <a:rPr lang="ja-JP" sz="1050" b="0" kern="100" dirty="0">
                          <a:solidFill>
                            <a:schemeClr val="tx1"/>
                          </a:solidFill>
                          <a:effectLst/>
                        </a:rPr>
                        <a:t>その他、目標達成に影響を与える可能性のある事象について適切に把握し、</a:t>
                      </a:r>
                      <a:r>
                        <a:rPr lang="ja-JP" altLang="en-US" sz="1050" b="0" kern="100" dirty="0">
                          <a:solidFill>
                            <a:schemeClr val="tx1"/>
                          </a:solidFill>
                          <a:effectLst/>
                        </a:rPr>
                        <a:t>経過を監視し対処してまいります。</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0047618"/>
                  </a:ext>
                </a:extLst>
              </a:tr>
              <a:tr h="335279">
                <a:tc>
                  <a:txBody>
                    <a:bodyPr/>
                    <a:lstStyle/>
                    <a:p>
                      <a:pPr algn="l"/>
                      <a:r>
                        <a:rPr lang="ja-JP" sz="1050" b="0" kern="100">
                          <a:solidFill>
                            <a:schemeClr val="tx1"/>
                          </a:solidFill>
                          <a:effectLst/>
                        </a:rPr>
                        <a:t>事務局（総務部法務課）</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a:solidFill>
                            <a:schemeClr val="tx1"/>
                          </a:solidFill>
                          <a:effectLst/>
                        </a:rPr>
                        <a:t>各部のリスク対応状況を取りまとめる</a:t>
                      </a:r>
                    </a:p>
                    <a:p>
                      <a:pPr marL="90488" indent="-90488" algn="l">
                        <a:buFont typeface="Arial" panose="020B0604020202020204" pitchFamily="34" charset="0"/>
                        <a:buChar char="•"/>
                        <a:tabLst/>
                      </a:pPr>
                      <a:r>
                        <a:rPr lang="ja-JP" sz="1050" b="0" kern="100">
                          <a:solidFill>
                            <a:schemeClr val="tx1"/>
                          </a:solidFill>
                          <a:effectLst/>
                        </a:rPr>
                        <a:t>各部がリスク管理活動を自立して行えるように伴走する</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967108"/>
                  </a:ext>
                </a:extLst>
              </a:tr>
              <a:tr h="335279">
                <a:tc>
                  <a:txBody>
                    <a:bodyPr/>
                    <a:lstStyle/>
                    <a:p>
                      <a:pPr algn="l"/>
                      <a:r>
                        <a:rPr lang="ja-JP" sz="1050" b="0" kern="100">
                          <a:solidFill>
                            <a:schemeClr val="tx1"/>
                          </a:solidFill>
                          <a:effectLst/>
                        </a:rPr>
                        <a:t>業務執行（各部）</a:t>
                      </a:r>
                      <a:endParaRPr lang="ja-JP" sz="1050" b="0" kern="10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0488" indent="-90488" algn="l">
                        <a:buFont typeface="Arial" panose="020B0604020202020204" pitchFamily="34" charset="0"/>
                        <a:buChar char="•"/>
                        <a:tabLst/>
                      </a:pPr>
                      <a:r>
                        <a:rPr lang="ja-JP" sz="1050" b="0" kern="100" dirty="0">
                          <a:solidFill>
                            <a:schemeClr val="tx1"/>
                          </a:solidFill>
                          <a:effectLst/>
                        </a:rPr>
                        <a:t>各部にて各部のリスクを把握、評価、管理する</a:t>
                      </a:r>
                    </a:p>
                    <a:p>
                      <a:pPr marL="90488" indent="-90488" algn="l">
                        <a:buFont typeface="Arial" panose="020B0604020202020204" pitchFamily="34" charset="0"/>
                        <a:buChar char="•"/>
                        <a:tabLst/>
                      </a:pPr>
                      <a:r>
                        <a:rPr lang="ja-JP" sz="1050" b="0" kern="100" dirty="0">
                          <a:solidFill>
                            <a:schemeClr val="tx1"/>
                          </a:solidFill>
                          <a:effectLst/>
                        </a:rPr>
                        <a:t>対応策を検討し、実行する</a:t>
                      </a:r>
                      <a:endParaRPr lang="ja-JP" sz="1050" b="0" kern="100" dirty="0">
                        <a:solidFill>
                          <a:schemeClr val="tx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2348138"/>
                  </a:ext>
                </a:extLst>
              </a:tr>
            </a:tbl>
          </a:graphicData>
        </a:graphic>
      </p:graphicFrame>
      <p:sp>
        <p:nvSpPr>
          <p:cNvPr id="6" name="コンテンツ プレースホルダ 1">
            <a:extLst>
              <a:ext uri="{FF2B5EF4-FFF2-40B4-BE49-F238E27FC236}">
                <a16:creationId xmlns:a16="http://schemas.microsoft.com/office/drawing/2014/main" id="{0CBBDE50-F8FA-9D6B-152E-CC6FE73F7DD9}"/>
              </a:ext>
            </a:extLst>
          </p:cNvPr>
          <p:cNvSpPr txBox="1">
            <a:spLocks/>
          </p:cNvSpPr>
          <p:nvPr/>
        </p:nvSpPr>
        <p:spPr>
          <a:xfrm>
            <a:off x="755649" y="2743655"/>
            <a:ext cx="6516689" cy="63312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リスク管理委員会を定期的に開催し、リスク管理に関する</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サイクルを回しています。</a:t>
            </a: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リスク管理委員会にて、リスク評価結果と対応計画を確認したうえで、そのリスク評価結果や対応策の実施状況を四半期ごとにモニタリングしています。</a:t>
            </a:r>
          </a:p>
        </p:txBody>
      </p:sp>
      <p:graphicFrame>
        <p:nvGraphicFramePr>
          <p:cNvPr id="7" name="Group 55">
            <a:extLst>
              <a:ext uri="{FF2B5EF4-FFF2-40B4-BE49-F238E27FC236}">
                <a16:creationId xmlns:a16="http://schemas.microsoft.com/office/drawing/2014/main" id="{4E34F06C-0EBA-52E9-D5CF-69806B3C6614}"/>
              </a:ext>
            </a:extLst>
          </p:cNvPr>
          <p:cNvGraphicFramePr>
            <a:graphicFrameLocks noGrp="1"/>
          </p:cNvGraphicFramePr>
          <p:nvPr>
            <p:extLst>
              <p:ext uri="{D42A27DB-BD31-4B8C-83A1-F6EECF244321}">
                <p14:modId xmlns:p14="http://schemas.microsoft.com/office/powerpoint/2010/main" val="1889020782"/>
              </p:ext>
            </p:extLst>
          </p:nvPr>
        </p:nvGraphicFramePr>
        <p:xfrm>
          <a:off x="755649" y="819635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mj-ea"/>
                          <a:ea typeface="+mj-ea"/>
                          <a:cs typeface="メイリオ" pitchFamily="50" charset="-128"/>
                        </a:rPr>
                        <a:t>具体的な取り組み</a:t>
                      </a:r>
                      <a:endParaRPr kumimoji="1" lang="en-US" altLang="ja-JP"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コンテンツ プレースホルダ 1">
            <a:extLst>
              <a:ext uri="{FF2B5EF4-FFF2-40B4-BE49-F238E27FC236}">
                <a16:creationId xmlns:a16="http://schemas.microsoft.com/office/drawing/2014/main" id="{CA88F132-2095-D334-7514-3973C67BEEE0}"/>
              </a:ext>
            </a:extLst>
          </p:cNvPr>
          <p:cNvSpPr txBox="1">
            <a:spLocks/>
          </p:cNvSpPr>
          <p:nvPr/>
        </p:nvSpPr>
        <p:spPr>
          <a:xfrm>
            <a:off x="755649" y="8536691"/>
            <a:ext cx="6516689" cy="1657313"/>
          </a:xfrm>
          <a:prstGeom prst="rect">
            <a:avLst/>
          </a:prstGeom>
        </p:spPr>
        <p:txBody>
          <a:bodyPr wrap="square" lIns="0" tIns="0" rIns="0" bIns="0">
            <a:spAutoFit/>
          </a:bodyPr>
          <a:lstStyle/>
          <a:p>
            <a:pPr marL="171450" indent="-171450" algn="l">
              <a:lnSpc>
                <a:spcPct val="110000"/>
              </a:lnSpc>
              <a:spcAft>
                <a:spcPts val="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打刻外勤務排除</a:t>
            </a:r>
            <a:r>
              <a:rPr lang="ja-JP" altLang="en-US" sz="1100" kern="0" spc="50" dirty="0">
                <a:effectLst/>
                <a:latin typeface="+mn-ea"/>
                <a:ea typeface="+mn-ea"/>
                <a:cs typeface="Meiryo UI" pitchFamily="50" charset="-128"/>
              </a:rPr>
              <a:t>（従業員アンケートにて実態調査・原因究明・再発防止策の実行）に取り組んでおります。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取締役会において</a:t>
            </a:r>
            <a:r>
              <a:rPr lang="ja-JP" altLang="en-US" sz="1100" b="1" kern="0" spc="50" dirty="0">
                <a:solidFill>
                  <a:schemeClr val="accent6"/>
                </a:solidFill>
                <a:effectLst/>
                <a:latin typeface="+mn-ea"/>
                <a:ea typeface="+mn-ea"/>
                <a:cs typeface="Meiryo UI" pitchFamily="50" charset="-128"/>
              </a:rPr>
              <a:t>残業時間のモニタリング</a:t>
            </a:r>
            <a:r>
              <a:rPr lang="ja-JP" altLang="en-US" sz="1100" kern="0" spc="50" dirty="0">
                <a:effectLst/>
                <a:latin typeface="+mn-ea"/>
                <a:ea typeface="+mn-ea"/>
                <a:cs typeface="Meiryo UI" pitchFamily="50" charset="-128"/>
              </a:rPr>
              <a:t>・</a:t>
            </a:r>
            <a:r>
              <a:rPr lang="ja-JP" altLang="en-US" sz="1100" b="1" kern="0" spc="50" dirty="0">
                <a:solidFill>
                  <a:schemeClr val="accent6"/>
                </a:solidFill>
                <a:effectLst/>
                <a:latin typeface="+mn-ea"/>
                <a:ea typeface="+mn-ea"/>
                <a:cs typeface="Meiryo UI" pitchFamily="50" charset="-128"/>
              </a:rPr>
              <a:t>長時間労働の抑制</a:t>
            </a:r>
            <a:r>
              <a:rPr lang="ja-JP" altLang="en-US" sz="1100" kern="0" spc="50" dirty="0">
                <a:effectLst/>
                <a:latin typeface="+mn-ea"/>
                <a:ea typeface="+mn-ea"/>
                <a:cs typeface="Meiryo UI" pitchFamily="50" charset="-128"/>
              </a:rPr>
              <a:t>を継続しております。</a:t>
            </a:r>
          </a:p>
          <a:p>
            <a:pPr marL="171450" indent="-171450" algn="l">
              <a:lnSpc>
                <a:spcPct val="110000"/>
              </a:lnSpc>
              <a:spcAft>
                <a:spcPts val="0"/>
              </a:spcAft>
              <a:buClr>
                <a:schemeClr val="accent5"/>
              </a:buClr>
              <a:buFont typeface="Wingdings" pitchFamily="2" charset="2"/>
              <a:buChar char="l"/>
              <a:defRPr/>
            </a:pPr>
            <a:r>
              <a:rPr lang="ja-JP" altLang="en-US" sz="1100" i="0" dirty="0">
                <a:solidFill>
                  <a:srgbClr val="1D1C1D"/>
                </a:solidFill>
                <a:effectLst/>
                <a:latin typeface="+mn-ea"/>
                <a:ea typeface="+mn-ea"/>
              </a:rPr>
              <a:t>園職員を支える本部職員の働き方を見直し、テレワークの推奨、残業免除、仕事と育児の両立に関する個別の意向聴取・配慮、男性の育休取得などを積極的に推進しております。</a:t>
            </a:r>
            <a:endParaRPr lang="en-US" altLang="ja-JP" sz="1100" i="0" dirty="0">
              <a:solidFill>
                <a:srgbClr val="1D1C1D"/>
              </a:solidFill>
              <a:effectLst/>
              <a:latin typeface="+mn-ea"/>
              <a:ea typeface="+mn-ea"/>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年に一度、従業員へ勤務状況のアンケートを行い、従業員の声を吸い上げ、経営の改善に繋げております。</a:t>
            </a:r>
            <a:endParaRPr lang="en-US" altLang="ja-JP" sz="1100" kern="0" spc="50" dirty="0">
              <a:effectLst/>
              <a:latin typeface="+mn-ea"/>
              <a:ea typeface="+mn-ea"/>
              <a:cs typeface="Meiryo UI" pitchFamily="50" charset="-128"/>
            </a:endParaRP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職員アンケートや防犯カメラの設置助言により、不適切保育の排除に繋げております。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本部職員へのエンゲージメントアンケートにより、組織のビジョンや理念への共感度へ繋げております。</a:t>
            </a:r>
          </a:p>
          <a:p>
            <a:pPr marL="171450" indent="-171450" algn="l">
              <a:lnSpc>
                <a:spcPct val="11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保育業界の上場企業で要職を歴任した方と顧問契約を締結し、経営全般に関して、助言・改善の提案を受けております。</a:t>
            </a:r>
          </a:p>
        </p:txBody>
      </p:sp>
      <p:grpSp>
        <p:nvGrpSpPr>
          <p:cNvPr id="114" name="グループ化 113">
            <a:extLst>
              <a:ext uri="{FF2B5EF4-FFF2-40B4-BE49-F238E27FC236}">
                <a16:creationId xmlns:a16="http://schemas.microsoft.com/office/drawing/2014/main" id="{EF091B09-19F7-0856-3FC3-22C349C7F634}"/>
              </a:ext>
            </a:extLst>
          </p:cNvPr>
          <p:cNvGrpSpPr/>
          <p:nvPr/>
        </p:nvGrpSpPr>
        <p:grpSpPr>
          <a:xfrm>
            <a:off x="752559" y="3379442"/>
            <a:ext cx="6522181" cy="1439373"/>
            <a:chOff x="752559" y="3484638"/>
            <a:chExt cx="6522181" cy="1439373"/>
          </a:xfrm>
        </p:grpSpPr>
        <p:grpSp>
          <p:nvGrpSpPr>
            <p:cNvPr id="111" name="グループ化 110">
              <a:extLst>
                <a:ext uri="{FF2B5EF4-FFF2-40B4-BE49-F238E27FC236}">
                  <a16:creationId xmlns:a16="http://schemas.microsoft.com/office/drawing/2014/main" id="{7586B75B-A7E0-D311-694B-DB89924E2385}"/>
                </a:ext>
              </a:extLst>
            </p:cNvPr>
            <p:cNvGrpSpPr/>
            <p:nvPr/>
          </p:nvGrpSpPr>
          <p:grpSpPr>
            <a:xfrm>
              <a:off x="977132" y="3484638"/>
              <a:ext cx="6019002" cy="1439373"/>
              <a:chOff x="887719" y="3484638"/>
              <a:chExt cx="6019002" cy="1439373"/>
            </a:xfrm>
          </p:grpSpPr>
          <p:sp>
            <p:nvSpPr>
              <p:cNvPr id="86" name="正方形/長方形 85">
                <a:extLst>
                  <a:ext uri="{FF2B5EF4-FFF2-40B4-BE49-F238E27FC236}">
                    <a16:creationId xmlns:a16="http://schemas.microsoft.com/office/drawing/2014/main" id="{CB6AE2F0-6A4D-C5AF-611D-1B7DB5651739}"/>
                  </a:ext>
                </a:extLst>
              </p:cNvPr>
              <p:cNvSpPr/>
              <p:nvPr/>
            </p:nvSpPr>
            <p:spPr bwMode="auto">
              <a:xfrm>
                <a:off x="887719"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77" name="矢印: 五方向 15">
                <a:extLst>
                  <a:ext uri="{FF2B5EF4-FFF2-40B4-BE49-F238E27FC236}">
                    <a16:creationId xmlns:a16="http://schemas.microsoft.com/office/drawing/2014/main" id="{7DEE6A12-DD4E-8D54-BCA3-43AFD0030ED1}"/>
                  </a:ext>
                </a:extLst>
              </p:cNvPr>
              <p:cNvSpPr/>
              <p:nvPr/>
            </p:nvSpPr>
            <p:spPr>
              <a:xfrm>
                <a:off x="887720"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82" name="テキスト ボックス 16">
                <a:extLst>
                  <a:ext uri="{FF2B5EF4-FFF2-40B4-BE49-F238E27FC236}">
                    <a16:creationId xmlns:a16="http://schemas.microsoft.com/office/drawing/2014/main" id="{F9371026-6380-7186-7BAB-812127715697}"/>
                  </a:ext>
                </a:extLst>
              </p:cNvPr>
              <p:cNvSpPr txBox="1"/>
              <p:nvPr/>
            </p:nvSpPr>
            <p:spPr>
              <a:xfrm>
                <a:off x="1288862"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Plan</a:t>
                </a:r>
                <a:endParaRPr lang="ja-JP" sz="110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73" name="テキスト ボックス 16">
                <a:extLst>
                  <a:ext uri="{FF2B5EF4-FFF2-40B4-BE49-F238E27FC236}">
                    <a16:creationId xmlns:a16="http://schemas.microsoft.com/office/drawing/2014/main" id="{60F32603-B902-0B23-E350-0B0DF7D5088F}"/>
                  </a:ext>
                </a:extLst>
              </p:cNvPr>
              <p:cNvSpPr txBox="1"/>
              <p:nvPr/>
            </p:nvSpPr>
            <p:spPr>
              <a:xfrm>
                <a:off x="925818" y="3697132"/>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リスク評価と</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ja-JP"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対応計画の策定</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a:p>
                <a:pPr algn="just"/>
                <a:r>
                  <a:rPr 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 </a:t>
                </a:r>
                <a:endParaRPr lang="ja-JP" sz="1100"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29" name="テキスト ボックス 22">
                <a:extLst>
                  <a:ext uri="{FF2B5EF4-FFF2-40B4-BE49-F238E27FC236}">
                    <a16:creationId xmlns:a16="http://schemas.microsoft.com/office/drawing/2014/main" id="{F45231DB-8DE3-E08C-46CE-D9833FCA58A5}"/>
                  </a:ext>
                </a:extLst>
              </p:cNvPr>
              <p:cNvSpPr txBox="1"/>
              <p:nvPr/>
            </p:nvSpPr>
            <p:spPr>
              <a:xfrm>
                <a:off x="887720"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リスクの見直し</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リスク分類</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リスクの重要性ランク付け</a:t>
                </a:r>
              </a:p>
              <a:p>
                <a:pPr marL="88900" indent="-88900" algn="l">
                  <a:buFont typeface="Arial" panose="020B0604020202020204" pitchFamily="34" charset="0"/>
                  <a:buChar char="•"/>
                </a:pPr>
                <a:r>
                  <a:rPr lang="ja-JP" sz="900" kern="100" dirty="0">
                    <a:effectLst/>
                    <a:latin typeface="Meiryo UI" panose="020B0604030504040204" pitchFamily="34" charset="-128"/>
                    <a:ea typeface="Meiryo UI" panose="020B0604030504040204" pitchFamily="34" charset="-128"/>
                    <a:cs typeface="Times New Roman" panose="02020603050405020304" pitchFamily="18" charset="0"/>
                  </a:rPr>
                  <a:t>対応策の検討</a:t>
                </a:r>
              </a:p>
            </p:txBody>
          </p:sp>
          <p:sp>
            <p:nvSpPr>
              <p:cNvPr id="96" name="正方形/長方形 95">
                <a:extLst>
                  <a:ext uri="{FF2B5EF4-FFF2-40B4-BE49-F238E27FC236}">
                    <a16:creationId xmlns:a16="http://schemas.microsoft.com/office/drawing/2014/main" id="{E96C5E6F-1928-BBDA-CCF3-97736D03F09A}"/>
                  </a:ext>
                </a:extLst>
              </p:cNvPr>
              <p:cNvSpPr/>
              <p:nvPr/>
            </p:nvSpPr>
            <p:spPr bwMode="auto">
              <a:xfrm>
                <a:off x="2421012"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97" name="矢印: 五方向 15">
                <a:extLst>
                  <a:ext uri="{FF2B5EF4-FFF2-40B4-BE49-F238E27FC236}">
                    <a16:creationId xmlns:a16="http://schemas.microsoft.com/office/drawing/2014/main" id="{7E009E9F-56D9-65A3-1A2A-40EB98B80D88}"/>
                  </a:ext>
                </a:extLst>
              </p:cNvPr>
              <p:cNvSpPr/>
              <p:nvPr/>
            </p:nvSpPr>
            <p:spPr>
              <a:xfrm>
                <a:off x="2421013"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98" name="テキスト ボックス 16">
                <a:extLst>
                  <a:ext uri="{FF2B5EF4-FFF2-40B4-BE49-F238E27FC236}">
                    <a16:creationId xmlns:a16="http://schemas.microsoft.com/office/drawing/2014/main" id="{B2FF0987-DD64-8874-DC06-3E818E59C469}"/>
                  </a:ext>
                </a:extLst>
              </p:cNvPr>
              <p:cNvSpPr txBox="1"/>
              <p:nvPr/>
            </p:nvSpPr>
            <p:spPr>
              <a:xfrm>
                <a:off x="2822155" y="3484638"/>
                <a:ext cx="590507"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Do</a:t>
                </a:r>
              </a:p>
            </p:txBody>
          </p:sp>
          <p:sp>
            <p:nvSpPr>
              <p:cNvPr id="99" name="テキスト ボックス 16">
                <a:extLst>
                  <a:ext uri="{FF2B5EF4-FFF2-40B4-BE49-F238E27FC236}">
                    <a16:creationId xmlns:a16="http://schemas.microsoft.com/office/drawing/2014/main" id="{D6417054-7D8C-D8FC-630B-D55D46708AE3}"/>
                  </a:ext>
                </a:extLst>
              </p:cNvPr>
              <p:cNvSpPr txBox="1"/>
              <p:nvPr/>
            </p:nvSpPr>
            <p:spPr>
              <a:xfrm>
                <a:off x="2459111"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対応策の実施</a:t>
                </a:r>
              </a:p>
            </p:txBody>
          </p:sp>
          <p:sp>
            <p:nvSpPr>
              <p:cNvPr id="100" name="テキスト ボックス 22">
                <a:extLst>
                  <a:ext uri="{FF2B5EF4-FFF2-40B4-BE49-F238E27FC236}">
                    <a16:creationId xmlns:a16="http://schemas.microsoft.com/office/drawing/2014/main" id="{DC185123-B553-0B95-D784-BD26F2E2DD62}"/>
                  </a:ext>
                </a:extLst>
              </p:cNvPr>
              <p:cNvSpPr txBox="1"/>
              <p:nvPr/>
            </p:nvSpPr>
            <p:spPr>
              <a:xfrm>
                <a:off x="2421013"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詳細な行動計画の</a:t>
                </a:r>
                <a:br>
                  <a:rPr lang="en-US" altLang="ja-JP" sz="900" kern="100" dirty="0">
                    <a:effectLst/>
                    <a:latin typeface="Meiryo UI" panose="020B0604030504040204" pitchFamily="34" charset="-128"/>
                    <a:ea typeface="Meiryo UI" panose="020B0604030504040204" pitchFamily="34" charset="-128"/>
                    <a:cs typeface="Times New Roman" panose="02020603050405020304" pitchFamily="18" charset="0"/>
                  </a:rPr>
                </a:b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立案</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対応策の実行</a:t>
                </a:r>
              </a:p>
            </p:txBody>
          </p:sp>
          <p:sp>
            <p:nvSpPr>
              <p:cNvPr id="101" name="正方形/長方形 100">
                <a:extLst>
                  <a:ext uri="{FF2B5EF4-FFF2-40B4-BE49-F238E27FC236}">
                    <a16:creationId xmlns:a16="http://schemas.microsoft.com/office/drawing/2014/main" id="{09CDF3EA-54D2-B2EA-F713-9648D3C0F767}"/>
                  </a:ext>
                </a:extLst>
              </p:cNvPr>
              <p:cNvSpPr/>
              <p:nvPr/>
            </p:nvSpPr>
            <p:spPr bwMode="auto">
              <a:xfrm>
                <a:off x="3954305"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2" name="矢印: 五方向 15">
                <a:extLst>
                  <a:ext uri="{FF2B5EF4-FFF2-40B4-BE49-F238E27FC236}">
                    <a16:creationId xmlns:a16="http://schemas.microsoft.com/office/drawing/2014/main" id="{7E1BC91E-6344-FE20-318D-247E1EEF5595}"/>
                  </a:ext>
                </a:extLst>
              </p:cNvPr>
              <p:cNvSpPr/>
              <p:nvPr/>
            </p:nvSpPr>
            <p:spPr>
              <a:xfrm>
                <a:off x="3954306"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3" name="テキスト ボックス 16">
                <a:extLst>
                  <a:ext uri="{FF2B5EF4-FFF2-40B4-BE49-F238E27FC236}">
                    <a16:creationId xmlns:a16="http://schemas.microsoft.com/office/drawing/2014/main" id="{DED2275B-2F9C-B193-E32B-180EB9888353}"/>
                  </a:ext>
                </a:extLst>
              </p:cNvPr>
              <p:cNvSpPr txBox="1"/>
              <p:nvPr/>
            </p:nvSpPr>
            <p:spPr>
              <a:xfrm>
                <a:off x="4184132" y="3484638"/>
                <a:ext cx="93314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Check</a:t>
                </a:r>
              </a:p>
            </p:txBody>
          </p:sp>
          <p:sp>
            <p:nvSpPr>
              <p:cNvPr id="104" name="テキスト ボックス 16">
                <a:extLst>
                  <a:ext uri="{FF2B5EF4-FFF2-40B4-BE49-F238E27FC236}">
                    <a16:creationId xmlns:a16="http://schemas.microsoft.com/office/drawing/2014/main" id="{7EA7F654-62B9-A1E7-4BA1-3D747DDB8BD2}"/>
                  </a:ext>
                </a:extLst>
              </p:cNvPr>
              <p:cNvSpPr txBox="1"/>
              <p:nvPr/>
            </p:nvSpPr>
            <p:spPr>
              <a:xfrm>
                <a:off x="3992404"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モニタリング</a:t>
                </a:r>
              </a:p>
            </p:txBody>
          </p:sp>
          <p:sp>
            <p:nvSpPr>
              <p:cNvPr id="105" name="テキスト ボックス 22">
                <a:extLst>
                  <a:ext uri="{FF2B5EF4-FFF2-40B4-BE49-F238E27FC236}">
                    <a16:creationId xmlns:a16="http://schemas.microsoft.com/office/drawing/2014/main" id="{D191CAFA-267A-5968-C141-072B8B3D1A81}"/>
                  </a:ext>
                </a:extLst>
              </p:cNvPr>
              <p:cNvSpPr txBox="1"/>
              <p:nvPr/>
            </p:nvSpPr>
            <p:spPr>
              <a:xfrm>
                <a:off x="3954306"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リスク評価結果のモニタリング</a:t>
                </a:r>
              </a:p>
              <a:p>
                <a:pPr marL="88900" indent="-88900" algn="l">
                  <a:buFont typeface="Arial" panose="020B0604020202020204" pitchFamily="34" charset="0"/>
                  <a:buChar char="•"/>
                </a:pPr>
                <a:r>
                  <a:rPr lang="ja-JP" altLang="en-US" sz="900" kern="100" dirty="0">
                    <a:effectLst/>
                    <a:latin typeface="Meiryo UI" panose="020B0604030504040204" pitchFamily="34" charset="-128"/>
                    <a:ea typeface="Meiryo UI" panose="020B0604030504040204" pitchFamily="34" charset="-128"/>
                    <a:cs typeface="Times New Roman" panose="02020603050405020304" pitchFamily="18" charset="0"/>
                  </a:rPr>
                  <a:t>対応策実施状況のモニタリング</a:t>
                </a:r>
              </a:p>
            </p:txBody>
          </p:sp>
          <p:sp>
            <p:nvSpPr>
              <p:cNvPr id="106" name="正方形/長方形 105">
                <a:extLst>
                  <a:ext uri="{FF2B5EF4-FFF2-40B4-BE49-F238E27FC236}">
                    <a16:creationId xmlns:a16="http://schemas.microsoft.com/office/drawing/2014/main" id="{733398D9-B1F9-368A-DF4E-B84672C501D9}"/>
                  </a:ext>
                </a:extLst>
              </p:cNvPr>
              <p:cNvSpPr/>
              <p:nvPr/>
            </p:nvSpPr>
            <p:spPr bwMode="auto">
              <a:xfrm>
                <a:off x="5487598" y="3621025"/>
                <a:ext cx="1419121" cy="1117333"/>
              </a:xfrm>
              <a:prstGeom prst="rect">
                <a:avLst/>
              </a:prstGeom>
              <a:solidFill>
                <a:schemeClr val="accent6">
                  <a:alpha val="1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effectLst/>
                </a:endParaRPr>
              </a:p>
            </p:txBody>
          </p:sp>
          <p:sp>
            <p:nvSpPr>
              <p:cNvPr id="107" name="矢印: 五方向 15">
                <a:extLst>
                  <a:ext uri="{FF2B5EF4-FFF2-40B4-BE49-F238E27FC236}">
                    <a16:creationId xmlns:a16="http://schemas.microsoft.com/office/drawing/2014/main" id="{FE472D46-D264-6179-72F0-F43422A68FE2}"/>
                  </a:ext>
                </a:extLst>
              </p:cNvPr>
              <p:cNvSpPr/>
              <p:nvPr/>
            </p:nvSpPr>
            <p:spPr>
              <a:xfrm>
                <a:off x="5487599" y="3513681"/>
                <a:ext cx="1419122" cy="202828"/>
              </a:xfrm>
              <a:prstGeom prst="homePlat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1100">
                  <a:latin typeface="Meiryo UI" panose="020B0604030504040204" pitchFamily="34" charset="-128"/>
                  <a:ea typeface="Meiryo UI" panose="020B0604030504040204" pitchFamily="34" charset="-128"/>
                </a:endParaRPr>
              </a:p>
            </p:txBody>
          </p:sp>
          <p:sp>
            <p:nvSpPr>
              <p:cNvPr id="108" name="テキスト ボックス 16">
                <a:extLst>
                  <a:ext uri="{FF2B5EF4-FFF2-40B4-BE49-F238E27FC236}">
                    <a16:creationId xmlns:a16="http://schemas.microsoft.com/office/drawing/2014/main" id="{2B749A97-6999-1AA7-BDCD-01B972CCAB3F}"/>
                  </a:ext>
                </a:extLst>
              </p:cNvPr>
              <p:cNvSpPr txBox="1"/>
              <p:nvPr/>
            </p:nvSpPr>
            <p:spPr>
              <a:xfrm>
                <a:off x="5694595" y="3484638"/>
                <a:ext cx="978800" cy="1948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b="1"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Action</a:t>
                </a:r>
              </a:p>
            </p:txBody>
          </p:sp>
          <p:sp>
            <p:nvSpPr>
              <p:cNvPr id="109" name="テキスト ボックス 16">
                <a:extLst>
                  <a:ext uri="{FF2B5EF4-FFF2-40B4-BE49-F238E27FC236}">
                    <a16:creationId xmlns:a16="http://schemas.microsoft.com/office/drawing/2014/main" id="{BE651A70-3836-E1F0-B6B5-5FAC9D61C4F2}"/>
                  </a:ext>
                </a:extLst>
              </p:cNvPr>
              <p:cNvSpPr txBox="1"/>
              <p:nvPr/>
            </p:nvSpPr>
            <p:spPr>
              <a:xfrm>
                <a:off x="5525697" y="3801153"/>
                <a:ext cx="129530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1100" b="1" kern="10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是正・改善</a:t>
                </a:r>
              </a:p>
            </p:txBody>
          </p:sp>
          <p:sp>
            <p:nvSpPr>
              <p:cNvPr id="110" name="テキスト ボックス 22">
                <a:extLst>
                  <a:ext uri="{FF2B5EF4-FFF2-40B4-BE49-F238E27FC236}">
                    <a16:creationId xmlns:a16="http://schemas.microsoft.com/office/drawing/2014/main" id="{94AE662D-AADE-999D-3E81-3663FEAB729F}"/>
                  </a:ext>
                </a:extLst>
              </p:cNvPr>
              <p:cNvSpPr txBox="1"/>
              <p:nvPr/>
            </p:nvSpPr>
            <p:spPr>
              <a:xfrm>
                <a:off x="5487599" y="4073696"/>
                <a:ext cx="1400074" cy="8503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実施結果の報告（委員会）</a:t>
                </a:r>
              </a:p>
              <a:p>
                <a:pPr marL="88900" indent="-88900" algn="l">
                  <a:buFont typeface="Arial" panose="020B0604020202020204" pitchFamily="34" charset="0"/>
                  <a:buChar char="•"/>
                </a:pPr>
                <a:r>
                  <a:rPr lang="ja-JP" altLang="en-US" sz="900" kern="100">
                    <a:effectLst/>
                    <a:latin typeface="Meiryo UI" panose="020B0604030504040204" pitchFamily="34" charset="-128"/>
                    <a:ea typeface="Meiryo UI" panose="020B0604030504040204" pitchFamily="34" charset="-128"/>
                    <a:cs typeface="Times New Roman" panose="02020603050405020304" pitchFamily="18" charset="0"/>
                  </a:rPr>
                  <a:t>対応策の追加・修正・変更</a:t>
                </a:r>
              </a:p>
            </p:txBody>
          </p:sp>
        </p:grpSp>
        <p:sp>
          <p:nvSpPr>
            <p:cNvPr id="113" name="フリーフォーム 112">
              <a:extLst>
                <a:ext uri="{FF2B5EF4-FFF2-40B4-BE49-F238E27FC236}">
                  <a16:creationId xmlns:a16="http://schemas.microsoft.com/office/drawing/2014/main" id="{240090F6-35B9-2F82-A2E7-A2AC0F53A017}"/>
                </a:ext>
              </a:extLst>
            </p:cNvPr>
            <p:cNvSpPr/>
            <p:nvPr/>
          </p:nvSpPr>
          <p:spPr bwMode="auto">
            <a:xfrm>
              <a:off x="752559" y="4329240"/>
              <a:ext cx="6522181" cy="484324"/>
            </a:xfrm>
            <a:custGeom>
              <a:avLst/>
              <a:gdLst>
                <a:gd name="connsiteX0" fmla="*/ 6238960 w 6522181"/>
                <a:gd name="connsiteY0" fmla="*/ 0 h 784927"/>
                <a:gd name="connsiteX1" fmla="*/ 6522181 w 6522181"/>
                <a:gd name="connsiteY1" fmla="*/ 0 h 784927"/>
                <a:gd name="connsiteX2" fmla="*/ 6522181 w 6522181"/>
                <a:gd name="connsiteY2" fmla="*/ 784927 h 784927"/>
                <a:gd name="connsiteX3" fmla="*/ 0 w 6522181"/>
                <a:gd name="connsiteY3" fmla="*/ 784927 h 784927"/>
                <a:gd name="connsiteX4" fmla="*/ 0 w 6522181"/>
                <a:gd name="connsiteY4" fmla="*/ 671639 h 784927"/>
                <a:gd name="connsiteX5" fmla="*/ 0 w 6522181"/>
                <a:gd name="connsiteY5" fmla="*/ 16184 h 784927"/>
                <a:gd name="connsiteX6" fmla="*/ 210393 w 6522181"/>
                <a:gd name="connsiteY6" fmla="*/ 16184 h 78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2181" h="784927">
                  <a:moveTo>
                    <a:pt x="6238960" y="0"/>
                  </a:moveTo>
                  <a:lnTo>
                    <a:pt x="6522181" y="0"/>
                  </a:lnTo>
                  <a:lnTo>
                    <a:pt x="6522181" y="784927"/>
                  </a:lnTo>
                  <a:lnTo>
                    <a:pt x="0" y="784927"/>
                  </a:lnTo>
                  <a:lnTo>
                    <a:pt x="0" y="671639"/>
                  </a:lnTo>
                  <a:lnTo>
                    <a:pt x="0" y="16184"/>
                  </a:lnTo>
                  <a:lnTo>
                    <a:pt x="210393" y="16184"/>
                  </a:lnTo>
                </a:path>
              </a:pathLst>
            </a:custGeom>
            <a:noFill/>
            <a:ln w="15875" cap="flat" cmpd="sng" algn="ctr">
              <a:solidFill>
                <a:schemeClr val="bg1">
                  <a:lumMod val="50000"/>
                </a:schemeClr>
              </a:solidFill>
              <a:prstDash val="solid"/>
              <a:round/>
              <a:headEnd type="none" w="med" len="med"/>
              <a:tailEnd type="arrow"/>
            </a:ln>
            <a:effectLst/>
          </p:spPr>
          <p:txBody>
            <a:bodyPr vert="horz" wrap="square" lIns="91440" tIns="45720" rIns="91440" bIns="45720" numCol="1" rtlCol="0" anchor="t" anchorCtr="0" compatLnSpc="1">
              <a:prstTxWarp prst="textNoShape">
                <a:avLst/>
              </a:prstTxWarp>
            </a:bodyPr>
            <a:lstStyle/>
            <a:p>
              <a:endParaRPr lang="ja-JP" altLang="en-US"/>
            </a:p>
          </p:txBody>
        </p:sp>
      </p:grpSp>
      <p:sp>
        <p:nvSpPr>
          <p:cNvPr id="115" name="コンテンツ プレースホルダ 1">
            <a:extLst>
              <a:ext uri="{FF2B5EF4-FFF2-40B4-BE49-F238E27FC236}">
                <a16:creationId xmlns:a16="http://schemas.microsoft.com/office/drawing/2014/main" id="{BF4635D2-CDD6-0BA4-2031-6514BF86E962}"/>
              </a:ext>
            </a:extLst>
          </p:cNvPr>
          <p:cNvSpPr txBox="1">
            <a:spLocks/>
          </p:cNvSpPr>
          <p:nvPr/>
        </p:nvSpPr>
        <p:spPr>
          <a:xfrm>
            <a:off x="755649" y="4867411"/>
            <a:ext cx="6516689" cy="193002"/>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a:effectLst/>
                <a:latin typeface="+mn-ea"/>
                <a:ea typeface="+mn-ea"/>
                <a:cs typeface="Meiryo UI" pitchFamily="50" charset="-128"/>
              </a:rPr>
              <a:t>年間スケジュールの目安は以下のようになっています。</a:t>
            </a:r>
          </a:p>
        </p:txBody>
      </p:sp>
      <p:graphicFrame>
        <p:nvGraphicFramePr>
          <p:cNvPr id="116" name="表 115">
            <a:extLst>
              <a:ext uri="{FF2B5EF4-FFF2-40B4-BE49-F238E27FC236}">
                <a16:creationId xmlns:a16="http://schemas.microsoft.com/office/drawing/2014/main" id="{B6BF1780-80C9-05C5-B113-649DF883BB70}"/>
              </a:ext>
            </a:extLst>
          </p:cNvPr>
          <p:cNvGraphicFramePr>
            <a:graphicFrameLocks noGrp="1"/>
          </p:cNvGraphicFramePr>
          <p:nvPr>
            <p:extLst>
              <p:ext uri="{D42A27DB-BD31-4B8C-83A1-F6EECF244321}">
                <p14:modId xmlns:p14="http://schemas.microsoft.com/office/powerpoint/2010/main" val="3799635420"/>
              </p:ext>
            </p:extLst>
          </p:nvPr>
        </p:nvGraphicFramePr>
        <p:xfrm>
          <a:off x="778299" y="5080136"/>
          <a:ext cx="6501705" cy="3069324"/>
        </p:xfrm>
        <a:graphic>
          <a:graphicData uri="http://schemas.openxmlformats.org/drawingml/2006/table">
            <a:tbl>
              <a:tblPr/>
              <a:tblGrid>
                <a:gridCol w="215349">
                  <a:extLst>
                    <a:ext uri="{9D8B030D-6E8A-4147-A177-3AD203B41FA5}">
                      <a16:colId xmlns:a16="http://schemas.microsoft.com/office/drawing/2014/main" val="20000"/>
                    </a:ext>
                  </a:extLst>
                </a:gridCol>
                <a:gridCol w="584233">
                  <a:extLst>
                    <a:ext uri="{9D8B030D-6E8A-4147-A177-3AD203B41FA5}">
                      <a16:colId xmlns:a16="http://schemas.microsoft.com/office/drawing/2014/main" val="1286040606"/>
                    </a:ext>
                  </a:extLst>
                </a:gridCol>
                <a:gridCol w="335419">
                  <a:extLst>
                    <a:ext uri="{9D8B030D-6E8A-4147-A177-3AD203B41FA5}">
                      <a16:colId xmlns:a16="http://schemas.microsoft.com/office/drawing/2014/main" val="20003"/>
                    </a:ext>
                  </a:extLst>
                </a:gridCol>
                <a:gridCol w="335419">
                  <a:extLst>
                    <a:ext uri="{9D8B030D-6E8A-4147-A177-3AD203B41FA5}">
                      <a16:colId xmlns:a16="http://schemas.microsoft.com/office/drawing/2014/main" val="179137351"/>
                    </a:ext>
                  </a:extLst>
                </a:gridCol>
                <a:gridCol w="335419">
                  <a:extLst>
                    <a:ext uri="{9D8B030D-6E8A-4147-A177-3AD203B41FA5}">
                      <a16:colId xmlns:a16="http://schemas.microsoft.com/office/drawing/2014/main" val="3824128621"/>
                    </a:ext>
                  </a:extLst>
                </a:gridCol>
                <a:gridCol w="335419">
                  <a:extLst>
                    <a:ext uri="{9D8B030D-6E8A-4147-A177-3AD203B41FA5}">
                      <a16:colId xmlns:a16="http://schemas.microsoft.com/office/drawing/2014/main" val="3627773337"/>
                    </a:ext>
                  </a:extLst>
                </a:gridCol>
                <a:gridCol w="335419">
                  <a:extLst>
                    <a:ext uri="{9D8B030D-6E8A-4147-A177-3AD203B41FA5}">
                      <a16:colId xmlns:a16="http://schemas.microsoft.com/office/drawing/2014/main" val="3851440923"/>
                    </a:ext>
                  </a:extLst>
                </a:gridCol>
                <a:gridCol w="335419">
                  <a:extLst>
                    <a:ext uri="{9D8B030D-6E8A-4147-A177-3AD203B41FA5}">
                      <a16:colId xmlns:a16="http://schemas.microsoft.com/office/drawing/2014/main" val="2500334695"/>
                    </a:ext>
                  </a:extLst>
                </a:gridCol>
                <a:gridCol w="335419">
                  <a:extLst>
                    <a:ext uri="{9D8B030D-6E8A-4147-A177-3AD203B41FA5}">
                      <a16:colId xmlns:a16="http://schemas.microsoft.com/office/drawing/2014/main" val="3989140567"/>
                    </a:ext>
                  </a:extLst>
                </a:gridCol>
                <a:gridCol w="335419">
                  <a:extLst>
                    <a:ext uri="{9D8B030D-6E8A-4147-A177-3AD203B41FA5}">
                      <a16:colId xmlns:a16="http://schemas.microsoft.com/office/drawing/2014/main" val="566046962"/>
                    </a:ext>
                  </a:extLst>
                </a:gridCol>
                <a:gridCol w="335419">
                  <a:extLst>
                    <a:ext uri="{9D8B030D-6E8A-4147-A177-3AD203B41FA5}">
                      <a16:colId xmlns:a16="http://schemas.microsoft.com/office/drawing/2014/main" val="2646898243"/>
                    </a:ext>
                  </a:extLst>
                </a:gridCol>
                <a:gridCol w="335419">
                  <a:extLst>
                    <a:ext uri="{9D8B030D-6E8A-4147-A177-3AD203B41FA5}">
                      <a16:colId xmlns:a16="http://schemas.microsoft.com/office/drawing/2014/main" val="2924831647"/>
                    </a:ext>
                  </a:extLst>
                </a:gridCol>
                <a:gridCol w="335419">
                  <a:extLst>
                    <a:ext uri="{9D8B030D-6E8A-4147-A177-3AD203B41FA5}">
                      <a16:colId xmlns:a16="http://schemas.microsoft.com/office/drawing/2014/main" val="1697171539"/>
                    </a:ext>
                  </a:extLst>
                </a:gridCol>
                <a:gridCol w="335419">
                  <a:extLst>
                    <a:ext uri="{9D8B030D-6E8A-4147-A177-3AD203B41FA5}">
                      <a16:colId xmlns:a16="http://schemas.microsoft.com/office/drawing/2014/main" val="2448802864"/>
                    </a:ext>
                  </a:extLst>
                </a:gridCol>
                <a:gridCol w="335419">
                  <a:extLst>
                    <a:ext uri="{9D8B030D-6E8A-4147-A177-3AD203B41FA5}">
                      <a16:colId xmlns:a16="http://schemas.microsoft.com/office/drawing/2014/main" val="3242439538"/>
                    </a:ext>
                  </a:extLst>
                </a:gridCol>
                <a:gridCol w="335419">
                  <a:extLst>
                    <a:ext uri="{9D8B030D-6E8A-4147-A177-3AD203B41FA5}">
                      <a16:colId xmlns:a16="http://schemas.microsoft.com/office/drawing/2014/main" val="1868524847"/>
                    </a:ext>
                  </a:extLst>
                </a:gridCol>
                <a:gridCol w="335419">
                  <a:extLst>
                    <a:ext uri="{9D8B030D-6E8A-4147-A177-3AD203B41FA5}">
                      <a16:colId xmlns:a16="http://schemas.microsoft.com/office/drawing/2014/main" val="3878443032"/>
                    </a:ext>
                  </a:extLst>
                </a:gridCol>
                <a:gridCol w="335419">
                  <a:extLst>
                    <a:ext uri="{9D8B030D-6E8A-4147-A177-3AD203B41FA5}">
                      <a16:colId xmlns:a16="http://schemas.microsoft.com/office/drawing/2014/main" val="3667619078"/>
                    </a:ext>
                  </a:extLst>
                </a:gridCol>
                <a:gridCol w="335419">
                  <a:extLst>
                    <a:ext uri="{9D8B030D-6E8A-4147-A177-3AD203B41FA5}">
                      <a16:colId xmlns:a16="http://schemas.microsoft.com/office/drawing/2014/main" val="1580025249"/>
                    </a:ext>
                  </a:extLst>
                </a:gridCol>
              </a:tblGrid>
              <a:tr h="88378">
                <a:tc>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部門</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3</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4</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5</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6</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7</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8</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9</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10</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11</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en-US" altLang="ja-JP" sz="700" b="1" i="0" u="none" strike="noStrike" dirty="0">
                          <a:solidFill>
                            <a:schemeClr val="bg1"/>
                          </a:solidFill>
                          <a:latin typeface="+mn-ea"/>
                          <a:ea typeface="+mn-ea"/>
                        </a:rPr>
                        <a:t>12</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0">
                <a:tc rowSpan="14">
                  <a:txBody>
                    <a:bodyPr/>
                    <a:lstStyle/>
                    <a:p>
                      <a:pPr algn="ctr" rtl="0" fontAlgn="ctr">
                        <a:lnSpc>
                          <a:spcPct val="100000"/>
                        </a:lnSpc>
                      </a:pPr>
                      <a:r>
                        <a:rPr lang="ja-JP" altLang="en-US" sz="600" b="0" i="0" u="none" strike="noStrike">
                          <a:solidFill>
                            <a:schemeClr val="tx1"/>
                          </a:solidFill>
                          <a:latin typeface="+mn-ea"/>
                          <a:ea typeface="+mn-ea"/>
                        </a:rPr>
                        <a:t>年間スケジュール</a:t>
                      </a:r>
                      <a:endParaRPr lang="ja-JP" altLang="en-US" sz="600" b="0"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受託</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公的</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en-US" altLang="ja-JP" sz="600" b="0" i="0" u="none" strike="noStrike" dirty="0">
                          <a:solidFill>
                            <a:schemeClr val="tx1"/>
                          </a:solidFill>
                          <a:latin typeface="+mn-ea"/>
                          <a:ea typeface="+mn-ea"/>
                        </a:rPr>
                        <a:t>CS</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1163466"/>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メディア</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中国</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916698"/>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経理</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74756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財務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保育園人事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37982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本部人事</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0453525"/>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総務</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経営企画</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966712"/>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役員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443480"/>
                  </a:ext>
                </a:extLst>
              </a:tr>
              <a:tr h="360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リスク管理委員会</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505371"/>
                  </a:ext>
                </a:extLst>
              </a:tr>
              <a:tr h="21600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会議開催</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40887"/>
                  </a:ext>
                </a:extLst>
              </a:tr>
              <a:tr h="0">
                <a:tc rowSpan="2">
                  <a:txBody>
                    <a:bodyPr/>
                    <a:lstStyle/>
                    <a:p>
                      <a:pPr algn="ctr" rtl="0" fontAlgn="ctr">
                        <a:lnSpc>
                          <a:spcPct val="100000"/>
                        </a:lnSpc>
                      </a:pPr>
                      <a:r>
                        <a:rPr lang="ja-JP" altLang="en-US" sz="600" b="0" i="0" u="none" strike="noStrike">
                          <a:solidFill>
                            <a:schemeClr val="tx1"/>
                          </a:solidFill>
                          <a:latin typeface="+mn-ea"/>
                          <a:ea typeface="+mn-ea"/>
                        </a:rPr>
                        <a:t>前月からの進捗</a:t>
                      </a:r>
                      <a:endParaRPr lang="ja-JP" altLang="en-US" sz="600" b="0" i="0" u="none" strike="noStrike" dirty="0">
                        <a:solidFill>
                          <a:schemeClr val="tx1"/>
                        </a:solidFill>
                        <a:latin typeface="+mn-ea"/>
                        <a:ea typeface="+mn-ea"/>
                      </a:endParaRPr>
                    </a:p>
                  </a:txBody>
                  <a:tcPr marL="36000" marR="36000" marT="0" marB="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前回までの宿題</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リスク管理委員会の方針計画</a:t>
                      </a:r>
                      <a:r>
                        <a:rPr lang="en-US" altLang="ja-JP" sz="700" b="0" i="0" u="none" strike="noStrike" dirty="0">
                          <a:solidFill>
                            <a:schemeClr val="tx1"/>
                          </a:solidFill>
                          <a:latin typeface="+mn-ea"/>
                          <a:ea typeface="+mn-ea"/>
                        </a:rPr>
                        <a:t>PJ</a:t>
                      </a:r>
                      <a:r>
                        <a:rPr lang="ja-JP" altLang="en-US" sz="700" b="0" i="0" u="none" strike="noStrike" dirty="0">
                          <a:solidFill>
                            <a:schemeClr val="tx1"/>
                          </a:solidFill>
                          <a:latin typeface="+mn-ea"/>
                          <a:ea typeface="+mn-ea"/>
                        </a:rPr>
                        <a:t>決議</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39693"/>
                  </a:ext>
                </a:extLst>
              </a:tr>
              <a:tr h="0">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600" b="0" i="0" u="none" strike="noStrike">
                          <a:solidFill>
                            <a:schemeClr val="tx1"/>
                          </a:solidFill>
                          <a:latin typeface="+mn-ea"/>
                          <a:ea typeface="+mn-ea"/>
                        </a:rPr>
                        <a:t>活動進捗</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17">
                  <a:txBody>
                    <a:bodyPr/>
                    <a:lstStyle/>
                    <a:p>
                      <a:pPr algn="ctr" rtl="0" fontAlgn="ctr">
                        <a:lnSpc>
                          <a:spcPct val="100000"/>
                        </a:lnSpc>
                      </a:pPr>
                      <a:r>
                        <a:rPr lang="ja-JP" altLang="en-US" sz="700" b="0" i="0" u="none" strike="noStrike" dirty="0">
                          <a:solidFill>
                            <a:schemeClr val="tx1"/>
                          </a:solidFill>
                          <a:latin typeface="+mn-ea"/>
                          <a:ea typeface="+mn-ea"/>
                        </a:rPr>
                        <a:t>リスク報告後の</a:t>
                      </a:r>
                      <a:r>
                        <a:rPr lang="en-US" altLang="ja-JP" sz="700" b="0" i="0" u="none" strike="noStrike" dirty="0">
                          <a:solidFill>
                            <a:schemeClr val="tx1"/>
                          </a:solidFill>
                          <a:latin typeface="+mn-ea"/>
                          <a:ea typeface="+mn-ea"/>
                        </a:rPr>
                        <a:t>FB</a:t>
                      </a:r>
                      <a:r>
                        <a:rPr lang="ja-JP" altLang="en-US" sz="700" b="0" i="0" u="none" strike="noStrike" dirty="0">
                          <a:solidFill>
                            <a:schemeClr val="tx1"/>
                          </a:solidFill>
                          <a:latin typeface="+mn-ea"/>
                          <a:ea typeface="+mn-ea"/>
                        </a:rPr>
                        <a:t>完了。中国事業部リスク指摘事項対応中</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544629"/>
                  </a:ext>
                </a:extLst>
              </a:tr>
            </a:tbl>
          </a:graphicData>
        </a:graphic>
      </p:graphicFrame>
      <p:sp>
        <p:nvSpPr>
          <p:cNvPr id="117" name="矢印: 五方向 15">
            <a:extLst>
              <a:ext uri="{FF2B5EF4-FFF2-40B4-BE49-F238E27FC236}">
                <a16:creationId xmlns:a16="http://schemas.microsoft.com/office/drawing/2014/main" id="{F00C41F7-93ED-32B1-78B4-C7805245A593}"/>
              </a:ext>
            </a:extLst>
          </p:cNvPr>
          <p:cNvSpPr/>
          <p:nvPr/>
        </p:nvSpPr>
        <p:spPr>
          <a:xfrm>
            <a:off x="2249083" y="5253073"/>
            <a:ext cx="656849"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一覧の更新</a:t>
            </a:r>
          </a:p>
        </p:txBody>
      </p:sp>
      <p:sp>
        <p:nvSpPr>
          <p:cNvPr id="118" name="矢印: 五方向 15">
            <a:extLst>
              <a:ext uri="{FF2B5EF4-FFF2-40B4-BE49-F238E27FC236}">
                <a16:creationId xmlns:a16="http://schemas.microsoft.com/office/drawing/2014/main" id="{0D582AE0-D430-5975-E6C1-F8DF07EDEBCD}"/>
              </a:ext>
            </a:extLst>
          </p:cNvPr>
          <p:cNvSpPr/>
          <p:nvPr/>
        </p:nvSpPr>
        <p:spPr>
          <a:xfrm>
            <a:off x="2934183" y="5253073"/>
            <a:ext cx="308137"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19" name="矢印: 五方向 15">
            <a:extLst>
              <a:ext uri="{FF2B5EF4-FFF2-40B4-BE49-F238E27FC236}">
                <a16:creationId xmlns:a16="http://schemas.microsoft.com/office/drawing/2014/main" id="{1D76D358-5003-D8D5-1EB7-DDE91F015226}"/>
              </a:ext>
            </a:extLst>
          </p:cNvPr>
          <p:cNvSpPr/>
          <p:nvPr/>
        </p:nvSpPr>
        <p:spPr>
          <a:xfrm>
            <a:off x="3268096" y="5253073"/>
            <a:ext cx="1310254" cy="813661"/>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リスクヒアリング</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フィードバック</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改善点の提案</a:t>
            </a:r>
            <a:endParaRPr lang="en-US" altLang="ja-JP" sz="900" dirty="0">
              <a:effectLst/>
              <a:latin typeface="Meiryo UI" panose="020B0604030504040204" pitchFamily="34" charset="-128"/>
              <a:ea typeface="Meiryo UI" panose="020B0604030504040204" pitchFamily="34" charset="-128"/>
            </a:endParaRPr>
          </a:p>
          <a:p>
            <a:r>
              <a:rPr lang="ja-JP" altLang="en-US" sz="900">
                <a:effectLst/>
                <a:latin typeface="Meiryo UI" panose="020B0604030504040204" pitchFamily="34" charset="-128"/>
                <a:ea typeface="Meiryo UI" panose="020B0604030504040204" pitchFamily="34" charset="-128"/>
              </a:rPr>
              <a:t>是正措置</a:t>
            </a:r>
          </a:p>
        </p:txBody>
      </p:sp>
      <p:sp>
        <p:nvSpPr>
          <p:cNvPr id="120" name="矢印: 五方向 15">
            <a:extLst>
              <a:ext uri="{FF2B5EF4-FFF2-40B4-BE49-F238E27FC236}">
                <a16:creationId xmlns:a16="http://schemas.microsoft.com/office/drawing/2014/main" id="{B62BAD0A-57E4-92C0-6757-3D512BB3F54B}"/>
              </a:ext>
            </a:extLst>
          </p:cNvPr>
          <p:cNvSpPr/>
          <p:nvPr/>
        </p:nvSpPr>
        <p:spPr>
          <a:xfrm>
            <a:off x="4609564" y="5253073"/>
            <a:ext cx="308137" cy="1792484"/>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リスク一覧の更新</a:t>
            </a:r>
          </a:p>
        </p:txBody>
      </p:sp>
      <p:sp>
        <p:nvSpPr>
          <p:cNvPr id="121" name="矢印: 五方向 15">
            <a:extLst>
              <a:ext uri="{FF2B5EF4-FFF2-40B4-BE49-F238E27FC236}">
                <a16:creationId xmlns:a16="http://schemas.microsoft.com/office/drawing/2014/main" id="{441918F7-8514-12EB-5D52-1D045D157466}"/>
              </a:ext>
            </a:extLst>
          </p:cNvPr>
          <p:cNvSpPr/>
          <p:nvPr/>
        </p:nvSpPr>
        <p:spPr>
          <a:xfrm>
            <a:off x="4943958" y="5253074"/>
            <a:ext cx="308137" cy="808332"/>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eaVert" wrap="square" lIns="91440" tIns="45720" rIns="9144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定期リスク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p>
        </p:txBody>
      </p:sp>
      <p:sp>
        <p:nvSpPr>
          <p:cNvPr id="122" name="矢印: 五方向 15">
            <a:extLst>
              <a:ext uri="{FF2B5EF4-FFF2-40B4-BE49-F238E27FC236}">
                <a16:creationId xmlns:a16="http://schemas.microsoft.com/office/drawing/2014/main" id="{39544554-0C19-B3CE-2C99-6C76D4F3C293}"/>
              </a:ext>
            </a:extLst>
          </p:cNvPr>
          <p:cNvSpPr/>
          <p:nvPr/>
        </p:nvSpPr>
        <p:spPr>
          <a:xfrm>
            <a:off x="4943958"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r>
              <a:rPr lang="ja-JP" altLang="en-US" sz="900">
                <a:effectLst/>
                <a:latin typeface="Meiryo UI" panose="020B0604030504040204" pitchFamily="34" charset="-128"/>
                <a:ea typeface="Meiryo UI" panose="020B0604030504040204" pitchFamily="34" charset="-128"/>
              </a:rPr>
              <a:t>リスク</a:t>
            </a:r>
            <a:br>
              <a:rPr lang="en-US" altLang="ja-JP" sz="900" dirty="0">
                <a:effectLst/>
                <a:latin typeface="Meiryo UI" panose="020B0604030504040204" pitchFamily="34" charset="-128"/>
                <a:ea typeface="Meiryo UI" panose="020B0604030504040204" pitchFamily="34" charset="-128"/>
              </a:rPr>
            </a:br>
            <a:r>
              <a:rPr lang="ja-JP" altLang="en-US" sz="900">
                <a:effectLst/>
                <a:latin typeface="Meiryo UI" panose="020B0604030504040204" pitchFamily="34" charset="-128"/>
                <a:ea typeface="Meiryo UI" panose="020B0604030504040204" pitchFamily="34" charset="-128"/>
              </a:rPr>
              <a:t>ヒアリング</a:t>
            </a:r>
            <a:endParaRPr lang="en-US" altLang="ja-JP" sz="9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システム導入予定部署についてはヒアリング時期を検討</a:t>
            </a:r>
            <a:endParaRPr lang="en-US" altLang="ja-JP" sz="500" dirty="0">
              <a:effectLst/>
              <a:latin typeface="Meiryo UI" panose="020B0604030504040204" pitchFamily="34" charset="-128"/>
              <a:ea typeface="Meiryo UI" panose="020B0604030504040204" pitchFamily="34" charset="-128"/>
            </a:endParaRPr>
          </a:p>
          <a:p>
            <a:pPr algn="l"/>
            <a:r>
              <a:rPr lang="en-US" altLang="ja-JP" sz="500" dirty="0">
                <a:effectLst/>
                <a:latin typeface="Meiryo UI" panose="020B0604030504040204" pitchFamily="34" charset="-128"/>
                <a:ea typeface="Meiryo UI" panose="020B0604030504040204" pitchFamily="34" charset="-128"/>
              </a:rPr>
              <a:t>※</a:t>
            </a:r>
            <a:r>
              <a:rPr lang="ja-JP" altLang="en-US" sz="500">
                <a:effectLst/>
                <a:latin typeface="Meiryo UI" panose="020B0604030504040204" pitchFamily="34" charset="-128"/>
                <a:ea typeface="Meiryo UI" panose="020B0604030504040204" pitchFamily="34" charset="-128"/>
              </a:rPr>
              <a:t>役員へのリスクヒアリングを新たに実施予定</a:t>
            </a:r>
          </a:p>
        </p:txBody>
      </p:sp>
      <p:sp>
        <p:nvSpPr>
          <p:cNvPr id="136" name="矢印: 五方向 15">
            <a:extLst>
              <a:ext uri="{FF2B5EF4-FFF2-40B4-BE49-F238E27FC236}">
                <a16:creationId xmlns:a16="http://schemas.microsoft.com/office/drawing/2014/main" id="{77DC7C66-0314-45F9-6BED-E4FE9BE49613}"/>
              </a:ext>
            </a:extLst>
          </p:cNvPr>
          <p:cNvSpPr/>
          <p:nvPr/>
        </p:nvSpPr>
        <p:spPr>
          <a:xfrm>
            <a:off x="1571625" y="7237687"/>
            <a:ext cx="1016000"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顧問との方向性の協議</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内部監査・内部統制に</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ついてインプット</a:t>
            </a:r>
          </a:p>
        </p:txBody>
      </p:sp>
      <p:sp>
        <p:nvSpPr>
          <p:cNvPr id="137" name="矢印: 五方向 15">
            <a:extLst>
              <a:ext uri="{FF2B5EF4-FFF2-40B4-BE49-F238E27FC236}">
                <a16:creationId xmlns:a16="http://schemas.microsoft.com/office/drawing/2014/main" id="{944F6304-80F1-180E-7E8E-AB7A403BD491}"/>
              </a:ext>
            </a:extLst>
          </p:cNvPr>
          <p:cNvSpPr/>
          <p:nvPr/>
        </p:nvSpPr>
        <p:spPr>
          <a:xfrm>
            <a:off x="2915367" y="7237687"/>
            <a:ext cx="656849"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a:t>
            </a:r>
            <a:endParaRPr lang="en-US" altLang="ja-JP" sz="700" dirty="0">
              <a:effectLst/>
              <a:latin typeface="Meiryo UI" panose="020B0604030504040204" pitchFamily="34" charset="-128"/>
              <a:ea typeface="Meiryo UI" panose="020B0604030504040204" pitchFamily="34" charset="-128"/>
            </a:endParaRPr>
          </a:p>
          <a:p>
            <a:r>
              <a:rPr lang="ja-JP" altLang="en-US" sz="700" dirty="0">
                <a:effectLst/>
                <a:latin typeface="Meiryo UI" panose="020B0604030504040204" pitchFamily="34" charset="-128"/>
                <a:ea typeface="Meiryo UI" panose="020B0604030504040204" pitchFamily="34" charset="-128"/>
              </a:rPr>
              <a:t>リスクマップの</a:t>
            </a:r>
            <a:br>
              <a:rPr lang="en-US" altLang="ja-JP" sz="700" dirty="0">
                <a:effectLst/>
                <a:latin typeface="Meiryo UI" panose="020B0604030504040204" pitchFamily="34" charset="-128"/>
                <a:ea typeface="Meiryo UI" panose="020B0604030504040204" pitchFamily="34" charset="-128"/>
              </a:rPr>
            </a:br>
            <a:r>
              <a:rPr lang="ja-JP" altLang="en-US" sz="700" dirty="0">
                <a:effectLst/>
                <a:latin typeface="Meiryo UI" panose="020B0604030504040204" pitchFamily="34" charset="-128"/>
                <a:ea typeface="Meiryo UI" panose="020B0604030504040204" pitchFamily="34" charset="-128"/>
              </a:rPr>
              <a:t>更新</a:t>
            </a:r>
          </a:p>
        </p:txBody>
      </p:sp>
      <p:sp>
        <p:nvSpPr>
          <p:cNvPr id="138" name="矢印: 五方向 15">
            <a:extLst>
              <a:ext uri="{FF2B5EF4-FFF2-40B4-BE49-F238E27FC236}">
                <a16:creationId xmlns:a16="http://schemas.microsoft.com/office/drawing/2014/main" id="{59533E58-0E83-3C8A-406A-BD3422F3745F}"/>
              </a:ext>
            </a:extLst>
          </p:cNvPr>
          <p:cNvSpPr/>
          <p:nvPr/>
        </p:nvSpPr>
        <p:spPr>
          <a:xfrm>
            <a:off x="3593793" y="7237687"/>
            <a:ext cx="853516" cy="307186"/>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effectLst/>
                <a:latin typeface="Meiryo UI" panose="020B0604030504040204" pitchFamily="34" charset="-128"/>
                <a:ea typeface="Meiryo UI" panose="020B0604030504040204" pitchFamily="34" charset="-128"/>
              </a:rPr>
              <a:t>方針・計画の</a:t>
            </a:r>
            <a:endParaRPr lang="en-US" altLang="ja-JP" sz="700" dirty="0">
              <a:effectLst/>
              <a:latin typeface="Meiryo UI" panose="020B0604030504040204" pitchFamily="34" charset="-128"/>
              <a:ea typeface="Meiryo UI" panose="020B0604030504040204" pitchFamily="34" charset="-128"/>
            </a:endParaRPr>
          </a:p>
          <a:p>
            <a:r>
              <a:rPr lang="ja-JP" altLang="en-US" sz="700">
                <a:effectLst/>
                <a:latin typeface="Meiryo UI" panose="020B0604030504040204" pitchFamily="34" charset="-128"/>
                <a:ea typeface="Meiryo UI" panose="020B0604030504040204" pitchFamily="34" charset="-128"/>
              </a:rPr>
              <a:t>策定・確定</a:t>
            </a:r>
          </a:p>
        </p:txBody>
      </p:sp>
      <p:sp>
        <p:nvSpPr>
          <p:cNvPr id="139" name="矢印: 五方向 15">
            <a:extLst>
              <a:ext uri="{FF2B5EF4-FFF2-40B4-BE49-F238E27FC236}">
                <a16:creationId xmlns:a16="http://schemas.microsoft.com/office/drawing/2014/main" id="{9482C4D1-29BF-0ECC-B763-E3117F45B11D}"/>
              </a:ext>
            </a:extLst>
          </p:cNvPr>
          <p:cNvSpPr/>
          <p:nvPr/>
        </p:nvSpPr>
        <p:spPr>
          <a:xfrm>
            <a:off x="3088251" y="5236780"/>
            <a:ext cx="483965" cy="155783"/>
          </a:xfrm>
          <a:prstGeom prst="homePlat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500" b="1">
                <a:effectLst/>
                <a:latin typeface="Meiryo UI" panose="020B0604030504040204" pitchFamily="34" charset="-128"/>
                <a:ea typeface="Meiryo UI" panose="020B0604030504040204" pitchFamily="34" charset="-128"/>
              </a:rPr>
              <a:t>レポーティングの定義</a:t>
            </a:r>
          </a:p>
        </p:txBody>
      </p:sp>
      <p:grpSp>
        <p:nvGrpSpPr>
          <p:cNvPr id="148" name="グループ化 147">
            <a:extLst>
              <a:ext uri="{FF2B5EF4-FFF2-40B4-BE49-F238E27FC236}">
                <a16:creationId xmlns:a16="http://schemas.microsoft.com/office/drawing/2014/main" id="{67E56384-C6F1-D816-892E-9D2792197FF1}"/>
              </a:ext>
            </a:extLst>
          </p:cNvPr>
          <p:cNvGrpSpPr/>
          <p:nvPr/>
        </p:nvGrpSpPr>
        <p:grpSpPr>
          <a:xfrm>
            <a:off x="4447309" y="7249613"/>
            <a:ext cx="2825029" cy="295259"/>
            <a:chOff x="4447309" y="7312273"/>
            <a:chExt cx="2825029" cy="143856"/>
          </a:xfrm>
        </p:grpSpPr>
        <p:sp>
          <p:nvSpPr>
            <p:cNvPr id="140" name="矢印: 五方向 15">
              <a:extLst>
                <a:ext uri="{FF2B5EF4-FFF2-40B4-BE49-F238E27FC236}">
                  <a16:creationId xmlns:a16="http://schemas.microsoft.com/office/drawing/2014/main" id="{6C7E22B3-5D18-664D-F330-75FA4B582FA6}"/>
                </a:ext>
              </a:extLst>
            </p:cNvPr>
            <p:cNvSpPr/>
            <p:nvPr/>
          </p:nvSpPr>
          <p:spPr>
            <a:xfrm>
              <a:off x="4670425" y="7312273"/>
              <a:ext cx="1268249" cy="63280"/>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リスク一覧・リスクマップの更新</a:t>
              </a:r>
            </a:p>
          </p:txBody>
        </p:sp>
        <p:sp>
          <p:nvSpPr>
            <p:cNvPr id="141" name="矢印: 五方向 15">
              <a:extLst>
                <a:ext uri="{FF2B5EF4-FFF2-40B4-BE49-F238E27FC236}">
                  <a16:creationId xmlns:a16="http://schemas.microsoft.com/office/drawing/2014/main" id="{6F065B07-00EE-B84A-A213-C1C72CB24E5E}"/>
                </a:ext>
              </a:extLst>
            </p:cNvPr>
            <p:cNvSpPr/>
            <p:nvPr/>
          </p:nvSpPr>
          <p:spPr>
            <a:xfrm>
              <a:off x="4447309" y="7385297"/>
              <a:ext cx="2825029" cy="70832"/>
            </a:xfrm>
            <a:prstGeom prst="homePlate">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effectLst/>
                  <a:latin typeface="Meiryo UI" panose="020B0604030504040204" pitchFamily="34" charset="-128"/>
                  <a:ea typeface="Meiryo UI" panose="020B0604030504040204" pitchFamily="34" charset="-128"/>
                </a:rPr>
                <a:t>リスク管理委員会</a:t>
              </a:r>
              <a:r>
                <a:rPr lang="en-US" altLang="ja-JP" sz="700" dirty="0">
                  <a:effectLst/>
                  <a:latin typeface="Meiryo UI" panose="020B0604030504040204" pitchFamily="34" charset="-128"/>
                  <a:ea typeface="Meiryo UI" panose="020B0604030504040204" pitchFamily="34" charset="-128"/>
                </a:rPr>
                <a:t>PJ</a:t>
              </a:r>
              <a:r>
                <a:rPr lang="ja-JP" altLang="en-US" sz="700" dirty="0">
                  <a:effectLst/>
                  <a:latin typeface="Meiryo UI" panose="020B0604030504040204" pitchFamily="34" charset="-128"/>
                  <a:ea typeface="Meiryo UI" panose="020B0604030504040204" pitchFamily="34" charset="-128"/>
                </a:rPr>
                <a:t>の実行</a:t>
              </a:r>
            </a:p>
          </p:txBody>
        </p:sp>
      </p:grpSp>
      <p:sp>
        <p:nvSpPr>
          <p:cNvPr id="142" name="矢印: 五方向 15">
            <a:extLst>
              <a:ext uri="{FF2B5EF4-FFF2-40B4-BE49-F238E27FC236}">
                <a16:creationId xmlns:a16="http://schemas.microsoft.com/office/drawing/2014/main" id="{B344C70D-3857-F52D-A7D3-85DB0073FF88}"/>
              </a:ext>
            </a:extLst>
          </p:cNvPr>
          <p:cNvSpPr/>
          <p:nvPr/>
        </p:nvSpPr>
        <p:spPr>
          <a:xfrm>
            <a:off x="3164037" y="7600519"/>
            <a:ext cx="3973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3" name="矢印: 五方向 15">
            <a:extLst>
              <a:ext uri="{FF2B5EF4-FFF2-40B4-BE49-F238E27FC236}">
                <a16:creationId xmlns:a16="http://schemas.microsoft.com/office/drawing/2014/main" id="{F097D505-9B7E-61D2-F943-C87AA396216D}"/>
              </a:ext>
            </a:extLst>
          </p:cNvPr>
          <p:cNvSpPr/>
          <p:nvPr/>
        </p:nvSpPr>
        <p:spPr>
          <a:xfrm>
            <a:off x="3450992" y="7600519"/>
            <a:ext cx="657690"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a:solidFill>
                  <a:schemeClr val="accent6"/>
                </a:solidFill>
                <a:effectLst/>
                <a:latin typeface="Meiryo UI" panose="020B0604030504040204" pitchFamily="34" charset="-128"/>
                <a:ea typeface="Meiryo UI" panose="020B0604030504040204" pitchFamily="34" charset="-128"/>
              </a:rPr>
              <a:t>リスク報告</a:t>
            </a:r>
          </a:p>
        </p:txBody>
      </p:sp>
      <p:sp>
        <p:nvSpPr>
          <p:cNvPr id="145" name="矢印: 五方向 15">
            <a:extLst>
              <a:ext uri="{FF2B5EF4-FFF2-40B4-BE49-F238E27FC236}">
                <a16:creationId xmlns:a16="http://schemas.microsoft.com/office/drawing/2014/main" id="{BAE0F624-A3D3-990D-5E7A-B4B9B89AAB42}"/>
              </a:ext>
            </a:extLst>
          </p:cNvPr>
          <p:cNvSpPr/>
          <p:nvPr/>
        </p:nvSpPr>
        <p:spPr>
          <a:xfrm>
            <a:off x="3945989" y="7600519"/>
            <a:ext cx="97171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方針・計画・</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の決議</a:t>
            </a:r>
          </a:p>
        </p:txBody>
      </p:sp>
      <p:sp>
        <p:nvSpPr>
          <p:cNvPr id="146" name="矢印: 五方向 15">
            <a:extLst>
              <a:ext uri="{FF2B5EF4-FFF2-40B4-BE49-F238E27FC236}">
                <a16:creationId xmlns:a16="http://schemas.microsoft.com/office/drawing/2014/main" id="{78F1428F-B5D8-DC6E-CBDA-395586DCC2E3}"/>
              </a:ext>
            </a:extLst>
          </p:cNvPr>
          <p:cNvSpPr/>
          <p:nvPr/>
        </p:nvSpPr>
        <p:spPr>
          <a:xfrm>
            <a:off x="5074736" y="7600519"/>
            <a:ext cx="709272"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ja-JP" altLang="en-US" sz="700" dirty="0">
                <a:solidFill>
                  <a:schemeClr val="accent6"/>
                </a:solidFill>
                <a:effectLst/>
                <a:latin typeface="Meiryo UI" panose="020B0604030504040204" pitchFamily="34" charset="-128"/>
                <a:ea typeface="Meiryo UI" panose="020B0604030504040204" pitchFamily="34" charset="-128"/>
              </a:rPr>
              <a:t>リスク・</a:t>
            </a:r>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7" name="矢印: 五方向 15">
            <a:extLst>
              <a:ext uri="{FF2B5EF4-FFF2-40B4-BE49-F238E27FC236}">
                <a16:creationId xmlns:a16="http://schemas.microsoft.com/office/drawing/2014/main" id="{C0444B03-16E7-9C37-B85F-EEB5DACB2F92}"/>
              </a:ext>
            </a:extLst>
          </p:cNvPr>
          <p:cNvSpPr/>
          <p:nvPr/>
        </p:nvSpPr>
        <p:spPr>
          <a:xfrm>
            <a:off x="6175908" y="7600519"/>
            <a:ext cx="520456" cy="155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700" dirty="0">
                <a:solidFill>
                  <a:schemeClr val="accent6"/>
                </a:solidFill>
                <a:effectLst/>
                <a:latin typeface="Meiryo UI" panose="020B0604030504040204" pitchFamily="34" charset="-128"/>
                <a:ea typeface="Meiryo UI" panose="020B0604030504040204" pitchFamily="34" charset="-128"/>
              </a:rPr>
              <a:t>●</a:t>
            </a:r>
            <a:endParaRPr lang="en-US" altLang="ja-JP" sz="700" dirty="0">
              <a:solidFill>
                <a:schemeClr val="accent6"/>
              </a:solidFill>
              <a:effectLst/>
              <a:latin typeface="Meiryo UI" panose="020B0604030504040204" pitchFamily="34" charset="-128"/>
              <a:ea typeface="Meiryo UI" panose="020B0604030504040204" pitchFamily="34" charset="-128"/>
            </a:endParaRPr>
          </a:p>
          <a:p>
            <a:r>
              <a:rPr lang="en-US" altLang="ja-JP" sz="700" dirty="0">
                <a:solidFill>
                  <a:schemeClr val="accent6"/>
                </a:solidFill>
                <a:effectLst/>
                <a:latin typeface="Meiryo UI" panose="020B0604030504040204" pitchFamily="34" charset="-128"/>
                <a:ea typeface="Meiryo UI" panose="020B0604030504040204" pitchFamily="34" charset="-128"/>
              </a:rPr>
              <a:t>PJ</a:t>
            </a:r>
            <a:r>
              <a:rPr lang="ja-JP" altLang="en-US" sz="700" dirty="0">
                <a:solidFill>
                  <a:schemeClr val="accent6"/>
                </a:solidFill>
                <a:effectLst/>
                <a:latin typeface="Meiryo UI" panose="020B0604030504040204" pitchFamily="34" charset="-128"/>
                <a:ea typeface="Meiryo UI" panose="020B0604030504040204" pitchFamily="34" charset="-128"/>
              </a:rPr>
              <a:t>の報告</a:t>
            </a:r>
          </a:p>
        </p:txBody>
      </p:sp>
      <p:sp>
        <p:nvSpPr>
          <p:cNvPr id="149" name="矢印: 五方向 15">
            <a:extLst>
              <a:ext uri="{FF2B5EF4-FFF2-40B4-BE49-F238E27FC236}">
                <a16:creationId xmlns:a16="http://schemas.microsoft.com/office/drawing/2014/main" id="{35A6860C-0B93-6DD5-E3C0-CD997BB8F40F}"/>
              </a:ext>
            </a:extLst>
          </p:cNvPr>
          <p:cNvSpPr/>
          <p:nvPr/>
        </p:nvSpPr>
        <p:spPr>
          <a:xfrm>
            <a:off x="6621409" y="6083632"/>
            <a:ext cx="656849" cy="1134496"/>
          </a:xfrm>
          <a:prstGeom prst="rect">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p>
            <a:r>
              <a:rPr lang="ja-JP" altLang="en-US" sz="800">
                <a:effectLst/>
                <a:latin typeface="Meiryo UI" panose="020B0604030504040204" pitchFamily="34" charset="-128"/>
                <a:ea typeface="Meiryo UI" panose="020B0604030504040204" pitchFamily="34" charset="-128"/>
              </a:rPr>
              <a:t>リスクヒアリング</a:t>
            </a:r>
          </a:p>
          <a:p>
            <a:r>
              <a:rPr lang="ja-JP" altLang="en-US" sz="800">
                <a:effectLst/>
                <a:latin typeface="Meiryo UI" panose="020B0604030504040204" pitchFamily="34" charset="-128"/>
                <a:ea typeface="Meiryo UI" panose="020B0604030504040204" pitchFamily="34" charset="-128"/>
              </a:rPr>
              <a:t>フィードバック</a:t>
            </a:r>
          </a:p>
          <a:p>
            <a:r>
              <a:rPr lang="ja-JP" altLang="en-US" sz="800">
                <a:effectLst/>
                <a:latin typeface="Meiryo UI" panose="020B0604030504040204" pitchFamily="34" charset="-128"/>
                <a:ea typeface="Meiryo UI" panose="020B0604030504040204" pitchFamily="34" charset="-128"/>
              </a:rPr>
              <a:t>改善点の提案</a:t>
            </a:r>
          </a:p>
          <a:p>
            <a:r>
              <a:rPr lang="ja-JP" altLang="en-US" sz="800">
                <a:effectLst/>
                <a:latin typeface="Meiryo UI" panose="020B0604030504040204" pitchFamily="34" charset="-128"/>
                <a:ea typeface="Meiryo UI" panose="020B0604030504040204" pitchFamily="34" charset="-128"/>
              </a:rPr>
              <a:t>是正措置</a:t>
            </a:r>
            <a:endParaRPr lang="ja-JP" altLang="en-US" sz="1050">
              <a:effectLst/>
              <a:latin typeface="Meiryo UI" panose="020B0604030504040204" pitchFamily="34" charset="-128"/>
              <a:ea typeface="Meiryo UI" panose="020B0604030504040204" pitchFamily="34" charset="-128"/>
            </a:endParaRPr>
          </a:p>
        </p:txBody>
      </p:sp>
      <p:cxnSp>
        <p:nvCxnSpPr>
          <p:cNvPr id="151" name="直線コネクタ 150">
            <a:extLst>
              <a:ext uri="{FF2B5EF4-FFF2-40B4-BE49-F238E27FC236}">
                <a16:creationId xmlns:a16="http://schemas.microsoft.com/office/drawing/2014/main" id="{03D1382F-682C-34BF-B393-83234BDB8289}"/>
              </a:ext>
            </a:extLst>
          </p:cNvPr>
          <p:cNvCxnSpPr>
            <a:cxnSpLocks/>
          </p:cNvCxnSpPr>
          <p:nvPr/>
        </p:nvCxnSpPr>
        <p:spPr bwMode="auto">
          <a:xfrm>
            <a:off x="4827206" y="7045557"/>
            <a:ext cx="0" cy="762012"/>
          </a:xfrm>
          <a:prstGeom prst="line">
            <a:avLst/>
          </a:prstGeom>
          <a:solidFill>
            <a:schemeClr val="accent1"/>
          </a:solidFill>
          <a:ln w="9525" cap="flat" cmpd="sng" algn="ctr">
            <a:solidFill>
              <a:schemeClr val="accent5"/>
            </a:solidFill>
            <a:prstDash val="solid"/>
            <a:round/>
            <a:headEnd type="none" w="med" len="med"/>
            <a:tailEnd type="none" w="med" len="med"/>
          </a:ln>
          <a:effectLst/>
        </p:spPr>
      </p:cxnSp>
    </p:spTree>
    <p:extLst>
      <p:ext uri="{BB962C8B-B14F-4D97-AF65-F5344CB8AC3E}">
        <p14:creationId xmlns:p14="http://schemas.microsoft.com/office/powerpoint/2010/main" val="4092499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B8D96E8-BCF2-8A6F-5DE1-FCE2219D3989}"/>
              </a:ext>
            </a:extLst>
          </p:cNvPr>
          <p:cNvSpPr>
            <a:spLocks noGrp="1"/>
          </p:cNvSpPr>
          <p:nvPr>
            <p:ph type="sldNum" sz="quarter" idx="10"/>
          </p:nvPr>
        </p:nvSpPr>
        <p:spPr/>
        <p:txBody>
          <a:bodyPr/>
          <a:lstStyle/>
          <a:p>
            <a:pPr>
              <a:defRPr/>
            </a:pPr>
            <a:fld id="{241ED152-6EA1-4D9A-823A-1E4C1B586740}" type="slidenum">
              <a:rPr lang="en-US" altLang="ja-JP" smtClean="0"/>
              <a:pPr>
                <a:defRPr/>
              </a:pPr>
              <a:t>55</a:t>
            </a:fld>
            <a:endParaRPr lang="en-US" altLang="ja-JP" dirty="0"/>
          </a:p>
        </p:txBody>
      </p:sp>
      <p:pic>
        <p:nvPicPr>
          <p:cNvPr id="3" name="図 2">
            <a:extLst>
              <a:ext uri="{FF2B5EF4-FFF2-40B4-BE49-F238E27FC236}">
                <a16:creationId xmlns:a16="http://schemas.microsoft.com/office/drawing/2014/main" id="{E93CB3A2-96D4-3DEF-ADE2-B299AFE524D9}"/>
              </a:ext>
            </a:extLst>
          </p:cNvPr>
          <p:cNvPicPr>
            <a:picLocks/>
          </p:cNvPicPr>
          <p:nvPr/>
        </p:nvPicPr>
        <p:blipFill>
          <a:blip r:embed="rId2"/>
          <a:stretch>
            <a:fillRect/>
          </a:stretch>
        </p:blipFill>
        <p:spPr>
          <a:xfrm>
            <a:off x="731734" y="866680"/>
            <a:ext cx="6372000" cy="4590000"/>
          </a:xfrm>
          <a:prstGeom prst="rect">
            <a:avLst/>
          </a:prstGeom>
        </p:spPr>
      </p:pic>
      <p:graphicFrame>
        <p:nvGraphicFramePr>
          <p:cNvPr id="22" name="Group 55">
            <a:extLst>
              <a:ext uri="{FF2B5EF4-FFF2-40B4-BE49-F238E27FC236}">
                <a16:creationId xmlns:a16="http://schemas.microsoft.com/office/drawing/2014/main" id="{D9AE4307-65C6-C359-0498-7D9BA989848F}"/>
              </a:ext>
            </a:extLst>
          </p:cNvPr>
          <p:cNvGraphicFramePr>
            <a:graphicFrameLocks noGrp="1"/>
          </p:cNvGraphicFramePr>
          <p:nvPr>
            <p:extLst>
              <p:ext uri="{D42A27DB-BD31-4B8C-83A1-F6EECF244321}">
                <p14:modId xmlns:p14="http://schemas.microsoft.com/office/powerpoint/2010/main" val="4233018250"/>
              </p:ext>
            </p:extLst>
          </p:nvPr>
        </p:nvGraphicFramePr>
        <p:xfrm>
          <a:off x="709725"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保育園の危機管理と会社のリスク管理</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23" name="Group 55">
            <a:extLst>
              <a:ext uri="{FF2B5EF4-FFF2-40B4-BE49-F238E27FC236}">
                <a16:creationId xmlns:a16="http://schemas.microsoft.com/office/drawing/2014/main" id="{727BE704-642C-8794-0F06-F87ACB8810F4}"/>
              </a:ext>
            </a:extLst>
          </p:cNvPr>
          <p:cNvGraphicFramePr>
            <a:graphicFrameLocks noGrp="1"/>
          </p:cNvGraphicFramePr>
          <p:nvPr>
            <p:extLst>
              <p:ext uri="{D42A27DB-BD31-4B8C-83A1-F6EECF244321}">
                <p14:modId xmlns:p14="http://schemas.microsoft.com/office/powerpoint/2010/main" val="3053559606"/>
              </p:ext>
            </p:extLst>
          </p:nvPr>
        </p:nvGraphicFramePr>
        <p:xfrm>
          <a:off x="753515" y="5599538"/>
          <a:ext cx="6472899" cy="265135"/>
        </p:xfrm>
        <a:graphic>
          <a:graphicData uri="http://schemas.openxmlformats.org/drawingml/2006/table">
            <a:tbl>
              <a:tblPr/>
              <a:tblGrid>
                <a:gridCol w="647289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lang="ja-JP" altLang="en-US" sz="1200" b="1" dirty="0">
                          <a:solidFill>
                            <a:srgbClr val="292B2B"/>
                          </a:solidFill>
                          <a:latin typeface="Meiryo UI" panose="020B0604030504040204" pitchFamily="50" charset="-128"/>
                          <a:ea typeface="Meiryo UI" panose="020B0604030504040204" pitchFamily="50" charset="-128"/>
                          <a:cs typeface="Source Han Sans JP Medium"/>
                          <a:sym typeface="Source Han Sans JP Medium"/>
                        </a:rPr>
                        <a:t>事故を起こさせないための４つの取組み</a:t>
                      </a:r>
                      <a:endPar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9" name="正方形/長方形 198">
            <a:extLst>
              <a:ext uri="{FF2B5EF4-FFF2-40B4-BE49-F238E27FC236}">
                <a16:creationId xmlns:a16="http://schemas.microsoft.com/office/drawing/2014/main" id="{B5041693-6504-4AFD-5807-6B8F6D52D4AD}"/>
              </a:ext>
            </a:extLst>
          </p:cNvPr>
          <p:cNvSpPr/>
          <p:nvPr/>
        </p:nvSpPr>
        <p:spPr bwMode="auto">
          <a:xfrm>
            <a:off x="2012461" y="4391598"/>
            <a:ext cx="1717040" cy="843280"/>
          </a:xfrm>
          <a:prstGeom prst="rect">
            <a:avLst/>
          </a:prstGeom>
          <a:noFill/>
          <a:ln w="31750">
            <a:solidFill>
              <a:srgbClr val="00206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0" name="矢印: 下 199">
            <a:extLst>
              <a:ext uri="{FF2B5EF4-FFF2-40B4-BE49-F238E27FC236}">
                <a16:creationId xmlns:a16="http://schemas.microsoft.com/office/drawing/2014/main" id="{68D42430-E4F8-573E-4B85-92C9F17F770B}"/>
              </a:ext>
            </a:extLst>
          </p:cNvPr>
          <p:cNvSpPr/>
          <p:nvPr/>
        </p:nvSpPr>
        <p:spPr bwMode="auto">
          <a:xfrm>
            <a:off x="2561101" y="5148931"/>
            <a:ext cx="700174" cy="450607"/>
          </a:xfrm>
          <a:prstGeom prst="downArrow">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4" name="図 3">
            <a:extLst>
              <a:ext uri="{FF2B5EF4-FFF2-40B4-BE49-F238E27FC236}">
                <a16:creationId xmlns:a16="http://schemas.microsoft.com/office/drawing/2014/main" id="{E6289912-F89C-3641-37CB-FCFB42115A6F}"/>
              </a:ext>
            </a:extLst>
          </p:cNvPr>
          <p:cNvPicPr>
            <a:picLocks noChangeAspect="1"/>
          </p:cNvPicPr>
          <p:nvPr/>
        </p:nvPicPr>
        <p:blipFill>
          <a:blip r:embed="rId3"/>
          <a:stretch>
            <a:fillRect/>
          </a:stretch>
        </p:blipFill>
        <p:spPr>
          <a:xfrm>
            <a:off x="686066" y="6007640"/>
            <a:ext cx="6540348" cy="3431524"/>
          </a:xfrm>
          <a:prstGeom prst="rect">
            <a:avLst/>
          </a:prstGeom>
        </p:spPr>
      </p:pic>
    </p:spTree>
    <p:extLst>
      <p:ext uri="{BB962C8B-B14F-4D97-AF65-F5344CB8AC3E}">
        <p14:creationId xmlns:p14="http://schemas.microsoft.com/office/powerpoint/2010/main" val="1412768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線矢印コネクタ 24">
            <a:extLst>
              <a:ext uri="{FF2B5EF4-FFF2-40B4-BE49-F238E27FC236}">
                <a16:creationId xmlns:a16="http://schemas.microsoft.com/office/drawing/2014/main" id="{EDCE1154-8F08-B06A-FD89-C09057441009}"/>
              </a:ext>
            </a:extLst>
          </p:cNvPr>
          <p:cNvCxnSpPr>
            <a:cxnSpLocks/>
          </p:cNvCxnSpPr>
          <p:nvPr/>
        </p:nvCxnSpPr>
        <p:spPr bwMode="auto">
          <a:xfrm flipV="1">
            <a:off x="3252064" y="5403800"/>
            <a:ext cx="372854" cy="571602"/>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 name="直線矢印コネクタ 29">
            <a:extLst>
              <a:ext uri="{FF2B5EF4-FFF2-40B4-BE49-F238E27FC236}">
                <a16:creationId xmlns:a16="http://schemas.microsoft.com/office/drawing/2014/main" id="{2D3DED75-12A1-57E6-16E8-CB64F1325BB9}"/>
              </a:ext>
            </a:extLst>
          </p:cNvPr>
          <p:cNvCxnSpPr>
            <a:cxnSpLocks/>
          </p:cNvCxnSpPr>
          <p:nvPr/>
        </p:nvCxnSpPr>
        <p:spPr bwMode="auto">
          <a:xfrm flipH="1" flipV="1">
            <a:off x="4357193" y="5403486"/>
            <a:ext cx="350971" cy="597310"/>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56</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急な休みなどの不測の事態に対するサポート体制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06B77830-A279-0555-A31F-447B6A51C36B}"/>
              </a:ext>
            </a:extLst>
          </p:cNvPr>
          <p:cNvSpPr txBox="1">
            <a:spLocks/>
          </p:cNvSpPr>
          <p:nvPr/>
        </p:nvSpPr>
        <p:spPr>
          <a:xfrm>
            <a:off x="755650" y="630723"/>
            <a:ext cx="6516688"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職員が足りずに開園ができないということが無いように、不測の事態に備えた体制を整えています。</a:t>
            </a:r>
          </a:p>
        </p:txBody>
      </p:sp>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136783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確保する職員は正社員に偏ることなく、パートとのバランスを考えて採用し、雇用人数を増やすことで誰かが不測の事態で急な休みになってもサポートできる体制を整えます。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また、一般的に多くの保育園で見られる「保育士の配置人数不足」が発生したときは、近隣園からのヘルプやエリアパートナー、本部スタッフのサポートなど安心して保育ができる体制になっています。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本部スタッフの中には、園でのヘルプをメインとしている担当者もおり、長期のヘルプにも対応が可能です。</a:t>
            </a: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nvGraphicFramePr>
        <p:xfrm>
          <a:off x="755649" y="102552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不測の事態のサポート体制（５つのフォロー体制）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095" name="図 3094" descr="建物, 巣箱, 籠 が含まれている画像&#10;&#10;自動的に生成された説明">
            <a:extLst>
              <a:ext uri="{FF2B5EF4-FFF2-40B4-BE49-F238E27FC236}">
                <a16:creationId xmlns:a16="http://schemas.microsoft.com/office/drawing/2014/main" id="{C65D263C-3113-CFFE-61C2-A24FDFB64E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83"/>
          <a:stretch/>
        </p:blipFill>
        <p:spPr bwMode="auto">
          <a:xfrm>
            <a:off x="3296744" y="4467323"/>
            <a:ext cx="1390745" cy="959448"/>
          </a:xfrm>
          <a:prstGeom prst="rect">
            <a:avLst/>
          </a:prstGeom>
          <a:ln>
            <a:noFill/>
          </a:ln>
          <a:extLst>
            <a:ext uri="{53640926-AAD7-44D8-BBD7-CCE9431645EC}">
              <a14:shadowObscured xmlns:a14="http://schemas.microsoft.com/office/drawing/2010/main"/>
            </a:ext>
          </a:extLst>
        </p:spPr>
      </p:pic>
      <p:cxnSp>
        <p:nvCxnSpPr>
          <p:cNvPr id="3097" name="直線矢印コネクタ 3096">
            <a:extLst>
              <a:ext uri="{FF2B5EF4-FFF2-40B4-BE49-F238E27FC236}">
                <a16:creationId xmlns:a16="http://schemas.microsoft.com/office/drawing/2014/main" id="{D0E04F12-37A8-8E6B-1F94-467FC3AD7CCB}"/>
              </a:ext>
            </a:extLst>
          </p:cNvPr>
          <p:cNvCxnSpPr>
            <a:cxnSpLocks/>
          </p:cNvCxnSpPr>
          <p:nvPr/>
        </p:nvCxnSpPr>
        <p:spPr bwMode="auto">
          <a:xfrm flipH="1">
            <a:off x="4533194"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2" name="直線矢印コネクタ 3091">
            <a:extLst>
              <a:ext uri="{FF2B5EF4-FFF2-40B4-BE49-F238E27FC236}">
                <a16:creationId xmlns:a16="http://schemas.microsoft.com/office/drawing/2014/main" id="{B419344C-C1C8-BA99-D857-5ACB30841565}"/>
              </a:ext>
            </a:extLst>
          </p:cNvPr>
          <p:cNvCxnSpPr>
            <a:cxnSpLocks/>
          </p:cNvCxnSpPr>
          <p:nvPr/>
        </p:nvCxnSpPr>
        <p:spPr bwMode="auto">
          <a:xfrm>
            <a:off x="2551022" y="3835244"/>
            <a:ext cx="900019" cy="66861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cxnSp>
        <p:nvCxnSpPr>
          <p:cNvPr id="3090" name="直線矢印コネクタ 3089">
            <a:extLst>
              <a:ext uri="{FF2B5EF4-FFF2-40B4-BE49-F238E27FC236}">
                <a16:creationId xmlns:a16="http://schemas.microsoft.com/office/drawing/2014/main" id="{1E20F315-46C1-1A45-D8CF-D0F8899F0FFF}"/>
              </a:ext>
            </a:extLst>
          </p:cNvPr>
          <p:cNvCxnSpPr>
            <a:cxnSpLocks/>
          </p:cNvCxnSpPr>
          <p:nvPr/>
        </p:nvCxnSpPr>
        <p:spPr bwMode="auto">
          <a:xfrm>
            <a:off x="3992117" y="3862423"/>
            <a:ext cx="0" cy="503837"/>
          </a:xfrm>
          <a:prstGeom prst="straightConnector1">
            <a:avLst/>
          </a:prstGeom>
          <a:solidFill>
            <a:schemeClr val="accent1"/>
          </a:solidFill>
          <a:ln w="25400" cap="flat" cmpd="sng" algn="ctr">
            <a:solidFill>
              <a:schemeClr val="bg1">
                <a:lumMod val="50000"/>
              </a:schemeClr>
            </a:solidFill>
            <a:prstDash val="solid"/>
            <a:round/>
            <a:headEnd type="none" w="med" len="med"/>
            <a:tailEnd type="arrow"/>
          </a:ln>
          <a:effectLst/>
        </p:spPr>
      </p:cxnSp>
      <p:sp>
        <p:nvSpPr>
          <p:cNvPr id="3079" name="四角形: 角を丸くする 5">
            <a:extLst>
              <a:ext uri="{FF2B5EF4-FFF2-40B4-BE49-F238E27FC236}">
                <a16:creationId xmlns:a16="http://schemas.microsoft.com/office/drawing/2014/main" id="{4082E70D-8C1E-EF26-A3D8-428A34FF18CF}"/>
              </a:ext>
            </a:extLst>
          </p:cNvPr>
          <p:cNvSpPr/>
          <p:nvPr/>
        </p:nvSpPr>
        <p:spPr>
          <a:xfrm>
            <a:off x="75565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0" name="四角形: 角を丸くする 5">
            <a:extLst>
              <a:ext uri="{FF2B5EF4-FFF2-40B4-BE49-F238E27FC236}">
                <a16:creationId xmlns:a16="http://schemas.microsoft.com/office/drawing/2014/main" id="{87985FDD-09A1-E9BB-CEF7-B09662D970FD}"/>
              </a:ext>
            </a:extLst>
          </p:cNvPr>
          <p:cNvSpPr/>
          <p:nvPr/>
        </p:nvSpPr>
        <p:spPr>
          <a:xfrm>
            <a:off x="2953731"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81" name="四角形: 角を丸くする 5">
            <a:extLst>
              <a:ext uri="{FF2B5EF4-FFF2-40B4-BE49-F238E27FC236}">
                <a16:creationId xmlns:a16="http://schemas.microsoft.com/office/drawing/2014/main" id="{7BCBFBE4-8C5F-F0D4-38BA-5900E9916994}"/>
              </a:ext>
            </a:extLst>
          </p:cNvPr>
          <p:cNvSpPr/>
          <p:nvPr/>
        </p:nvSpPr>
        <p:spPr>
          <a:xfrm>
            <a:off x="5151810" y="328735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3078" name="テキスト ボックス 16">
            <a:extLst>
              <a:ext uri="{FF2B5EF4-FFF2-40B4-BE49-F238E27FC236}">
                <a16:creationId xmlns:a16="http://schemas.microsoft.com/office/drawing/2014/main" id="{40498FD8-05B8-6A66-7B0C-92AED4477639}"/>
              </a:ext>
            </a:extLst>
          </p:cNvPr>
          <p:cNvSpPr txBox="1"/>
          <p:nvPr/>
        </p:nvSpPr>
        <p:spPr>
          <a:xfrm>
            <a:off x="75565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① </a:t>
            </a:r>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近隣保育園　</a:t>
            </a:r>
          </a:p>
        </p:txBody>
      </p:sp>
      <p:sp>
        <p:nvSpPr>
          <p:cNvPr id="3083" name="コンテンツ プレースホルダ 1">
            <a:extLst>
              <a:ext uri="{FF2B5EF4-FFF2-40B4-BE49-F238E27FC236}">
                <a16:creationId xmlns:a16="http://schemas.microsoft.com/office/drawing/2014/main" id="{2C3E361C-3874-2F2A-1D6C-A0A377C5BDE3}"/>
              </a:ext>
            </a:extLst>
          </p:cNvPr>
          <p:cNvSpPr txBox="1">
            <a:spLocks/>
          </p:cNvSpPr>
          <p:nvPr/>
        </p:nvSpPr>
        <p:spPr>
          <a:xfrm>
            <a:off x="916685" y="3337339"/>
            <a:ext cx="1849762" cy="461665"/>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急な欠勤などによる保育士不足には、</a:t>
            </a:r>
            <a:r>
              <a:rPr lang="ja-JP" altLang="en-US" sz="1000" b="1" kern="0" spc="50" dirty="0">
                <a:solidFill>
                  <a:schemeClr val="accent6"/>
                </a:solidFill>
                <a:effectLst/>
                <a:latin typeface="+mn-ea"/>
                <a:ea typeface="+mn-ea"/>
                <a:cs typeface="Meiryo UI" pitchFamily="50" charset="-128"/>
              </a:rPr>
              <a:t>近隣園からのヘルプ</a:t>
            </a:r>
            <a:r>
              <a:rPr lang="ja-JP" altLang="en-US" sz="1000" kern="0" spc="50" dirty="0">
                <a:effectLst/>
                <a:latin typeface="+mn-ea"/>
                <a:ea typeface="+mn-ea"/>
                <a:cs typeface="Meiryo UI" pitchFamily="50" charset="-128"/>
              </a:rPr>
              <a:t>でスピーディーに対応します。</a:t>
            </a:r>
          </a:p>
        </p:txBody>
      </p:sp>
      <p:sp>
        <p:nvSpPr>
          <p:cNvPr id="3086" name="テキスト ボックス 16">
            <a:extLst>
              <a:ext uri="{FF2B5EF4-FFF2-40B4-BE49-F238E27FC236}">
                <a16:creationId xmlns:a16="http://schemas.microsoft.com/office/drawing/2014/main" id="{3D33BF0F-5D0C-E00E-5E66-5DFBCD8E9A7A}"/>
              </a:ext>
            </a:extLst>
          </p:cNvPr>
          <p:cNvSpPr txBox="1"/>
          <p:nvPr/>
        </p:nvSpPr>
        <p:spPr>
          <a:xfrm>
            <a:off x="295244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②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ラウンダー</a:t>
            </a:r>
          </a:p>
        </p:txBody>
      </p:sp>
      <p:sp>
        <p:nvSpPr>
          <p:cNvPr id="3087" name="コンテンツ プレースホルダ 1">
            <a:extLst>
              <a:ext uri="{FF2B5EF4-FFF2-40B4-BE49-F238E27FC236}">
                <a16:creationId xmlns:a16="http://schemas.microsoft.com/office/drawing/2014/main" id="{56EE3C39-7461-D69A-5E54-8FAA0F6567D3}"/>
              </a:ext>
            </a:extLst>
          </p:cNvPr>
          <p:cNvSpPr txBox="1">
            <a:spLocks/>
          </p:cNvSpPr>
          <p:nvPr/>
        </p:nvSpPr>
        <p:spPr>
          <a:xfrm>
            <a:off x="3113475" y="3479551"/>
            <a:ext cx="1849762" cy="307777"/>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全国どこでも</a:t>
            </a:r>
            <a:r>
              <a:rPr lang="ja-JP" altLang="en-US" sz="1000" kern="0" spc="50" dirty="0">
                <a:effectLst/>
                <a:latin typeface="+mn-ea"/>
                <a:ea typeface="+mn-ea"/>
                <a:cs typeface="Meiryo UI" pitchFamily="50" charset="-128"/>
              </a:rPr>
              <a:t>駆け付けて、保育士不足の現場に入ります。</a:t>
            </a:r>
            <a:endParaRPr lang="en-US" altLang="ja-JP" sz="1000" kern="0" spc="50" dirty="0">
              <a:effectLst/>
              <a:latin typeface="+mn-ea"/>
              <a:ea typeface="+mn-ea"/>
              <a:cs typeface="Meiryo UI" pitchFamily="50" charset="-128"/>
            </a:endParaRPr>
          </a:p>
        </p:txBody>
      </p:sp>
      <p:sp>
        <p:nvSpPr>
          <p:cNvPr id="3088" name="テキスト ボックス 16">
            <a:extLst>
              <a:ext uri="{FF2B5EF4-FFF2-40B4-BE49-F238E27FC236}">
                <a16:creationId xmlns:a16="http://schemas.microsoft.com/office/drawing/2014/main" id="{9B5797AC-329D-5D4E-DD34-58BE4E5D27A3}"/>
              </a:ext>
            </a:extLst>
          </p:cNvPr>
          <p:cNvSpPr txBox="1"/>
          <p:nvPr/>
        </p:nvSpPr>
        <p:spPr>
          <a:xfrm>
            <a:off x="5149230" y="302895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③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エリアサポーター</a:t>
            </a:r>
          </a:p>
        </p:txBody>
      </p:sp>
      <p:sp>
        <p:nvSpPr>
          <p:cNvPr id="3089" name="コンテンツ プレースホルダ 1">
            <a:extLst>
              <a:ext uri="{FF2B5EF4-FFF2-40B4-BE49-F238E27FC236}">
                <a16:creationId xmlns:a16="http://schemas.microsoft.com/office/drawing/2014/main" id="{74E891CF-5183-74F4-7544-6CD73EFA1846}"/>
              </a:ext>
            </a:extLst>
          </p:cNvPr>
          <p:cNvSpPr txBox="1">
            <a:spLocks/>
          </p:cNvSpPr>
          <p:nvPr/>
        </p:nvSpPr>
        <p:spPr>
          <a:xfrm>
            <a:off x="5310265" y="3337339"/>
            <a:ext cx="1849762" cy="615553"/>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特定のエリア内（例：自宅近隣の</a:t>
            </a:r>
            <a:r>
              <a:rPr lang="en-US" altLang="ja-JP" sz="1000" b="1" kern="0" spc="50" dirty="0">
                <a:solidFill>
                  <a:schemeClr val="accent6"/>
                </a:solidFill>
                <a:effectLst/>
                <a:latin typeface="+mn-ea"/>
                <a:ea typeface="+mn-ea"/>
                <a:cs typeface="Meiryo UI" pitchFamily="50" charset="-128"/>
              </a:rPr>
              <a:t>2</a:t>
            </a:r>
            <a:r>
              <a:rPr lang="ja-JP" altLang="en-US" sz="1000" b="1" kern="0" spc="50" dirty="0">
                <a:solidFill>
                  <a:schemeClr val="accent6"/>
                </a:solidFill>
                <a:effectLst/>
                <a:latin typeface="+mn-ea"/>
                <a:ea typeface="+mn-ea"/>
                <a:cs typeface="Meiryo UI" pitchFamily="50" charset="-128"/>
              </a:rPr>
              <a:t>～</a:t>
            </a:r>
            <a:r>
              <a:rPr lang="en-US" altLang="ja-JP" sz="1000" b="1" kern="0" spc="50" dirty="0">
                <a:solidFill>
                  <a:schemeClr val="accent6"/>
                </a:solidFill>
                <a:effectLst/>
                <a:latin typeface="+mn-ea"/>
                <a:ea typeface="+mn-ea"/>
                <a:cs typeface="Meiryo UI" pitchFamily="50" charset="-128"/>
              </a:rPr>
              <a:t>3</a:t>
            </a:r>
            <a:r>
              <a:rPr lang="ja-JP" altLang="en-US" sz="1000" b="1" kern="0" spc="50" dirty="0">
                <a:solidFill>
                  <a:schemeClr val="accent6"/>
                </a:solidFill>
                <a:effectLst/>
                <a:latin typeface="+mn-ea"/>
                <a:ea typeface="+mn-ea"/>
                <a:cs typeface="Meiryo UI" pitchFamily="50" charset="-128"/>
              </a:rPr>
              <a:t>県など）ならどこでも</a:t>
            </a:r>
            <a:r>
              <a:rPr lang="ja-JP" altLang="en-US" sz="1000" kern="0" spc="50" dirty="0">
                <a:effectLst/>
                <a:latin typeface="+mn-ea"/>
                <a:ea typeface="+mn-ea"/>
                <a:cs typeface="Meiryo UI" pitchFamily="50" charset="-128"/>
              </a:rPr>
              <a:t>駆けつけて、保育士不足の現場に入ります。</a:t>
            </a:r>
          </a:p>
        </p:txBody>
      </p:sp>
      <p:sp>
        <p:nvSpPr>
          <p:cNvPr id="3098" name="テキスト ボックス 16">
            <a:extLst>
              <a:ext uri="{FF2B5EF4-FFF2-40B4-BE49-F238E27FC236}">
                <a16:creationId xmlns:a16="http://schemas.microsoft.com/office/drawing/2014/main" id="{58A36FA5-F698-A528-7D96-F6DD96F74EE6}"/>
              </a:ext>
            </a:extLst>
          </p:cNvPr>
          <p:cNvSpPr txBox="1"/>
          <p:nvPr/>
        </p:nvSpPr>
        <p:spPr>
          <a:xfrm>
            <a:off x="4838086" y="4594880"/>
            <a:ext cx="2120529" cy="26611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solidFill>
                  <a:schemeClr val="accent6"/>
                </a:solidFill>
                <a:effectLst/>
                <a:latin typeface="Meiryo UI" panose="020B0604030504040204" pitchFamily="34" charset="-128"/>
                <a:ea typeface="Meiryo UI" panose="020B0604030504040204" pitchFamily="34" charset="-128"/>
                <a:cs typeface="Times New Roman" panose="02020603050405020304" pitchFamily="18" charset="0"/>
              </a:rPr>
              <a:t>各所から保育園へのサポート体制</a:t>
            </a:r>
          </a:p>
        </p:txBody>
      </p:sp>
      <p:sp>
        <p:nvSpPr>
          <p:cNvPr id="3099" name="コンテンツ プレースホルダ 1">
            <a:extLst>
              <a:ext uri="{FF2B5EF4-FFF2-40B4-BE49-F238E27FC236}">
                <a16:creationId xmlns:a16="http://schemas.microsoft.com/office/drawing/2014/main" id="{9CCFF10E-5F8D-D436-95A4-83B91E23EE0B}"/>
              </a:ext>
            </a:extLst>
          </p:cNvPr>
          <p:cNvSpPr txBox="1">
            <a:spLocks/>
          </p:cNvSpPr>
          <p:nvPr/>
        </p:nvSpPr>
        <p:spPr>
          <a:xfrm>
            <a:off x="4863556" y="4905706"/>
            <a:ext cx="2482655" cy="338554"/>
          </a:xfrm>
          <a:prstGeom prst="rect">
            <a:avLst/>
          </a:prstGeom>
        </p:spPr>
        <p:txBody>
          <a:bodyPr wrap="square" lIns="0" tIns="0" rIns="0" bIns="0">
            <a:spAutoFit/>
          </a:bodyPr>
          <a:lstStyle/>
          <a:p>
            <a:pPr marL="6350" algn="l">
              <a:spcAft>
                <a:spcPts val="300"/>
              </a:spcAft>
              <a:defRPr/>
            </a:pPr>
            <a:r>
              <a:rPr lang="ja-JP" altLang="en-US" sz="1100" kern="0" spc="50" dirty="0">
                <a:effectLst/>
                <a:latin typeface="+mn-ea"/>
                <a:ea typeface="+mn-ea"/>
                <a:cs typeface="Meiryo UI" pitchFamily="50" charset="-128"/>
              </a:rPr>
              <a:t>不測の事態にも、園を支える体制がしっかりと整っているので安心して運営できます</a:t>
            </a:r>
          </a:p>
        </p:txBody>
      </p:sp>
      <p:sp>
        <p:nvSpPr>
          <p:cNvPr id="3100" name="テキスト ボックス 16">
            <a:extLst>
              <a:ext uri="{FF2B5EF4-FFF2-40B4-BE49-F238E27FC236}">
                <a16:creationId xmlns:a16="http://schemas.microsoft.com/office/drawing/2014/main" id="{0F934C44-265A-ADB1-E252-42B35358CF8F}"/>
              </a:ext>
            </a:extLst>
          </p:cNvPr>
          <p:cNvSpPr txBox="1"/>
          <p:nvPr/>
        </p:nvSpPr>
        <p:spPr>
          <a:xfrm>
            <a:off x="2795165" y="4976409"/>
            <a:ext cx="679556"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保育園</a:t>
            </a:r>
          </a:p>
        </p:txBody>
      </p:sp>
      <p:pic>
        <p:nvPicPr>
          <p:cNvPr id="3075" name="図 3074" descr="挿絵 が含まれている画像&#10;&#10;自動的に生成された説明">
            <a:extLst>
              <a:ext uri="{FF2B5EF4-FFF2-40B4-BE49-F238E27FC236}">
                <a16:creationId xmlns:a16="http://schemas.microsoft.com/office/drawing/2014/main" id="{0D679E1A-0981-910C-12CF-E01AD3B8C5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24" r="13487"/>
          <a:stretch/>
        </p:blipFill>
        <p:spPr bwMode="auto">
          <a:xfrm>
            <a:off x="766743" y="2857807"/>
            <a:ext cx="437926" cy="447038"/>
          </a:xfrm>
          <a:prstGeom prst="flowChartConnector">
            <a:avLst/>
          </a:prstGeom>
          <a:ln>
            <a:noFill/>
          </a:ln>
          <a:extLst>
            <a:ext uri="{53640926-AAD7-44D8-BBD7-CCE9431645EC}">
              <a14:shadowObscured xmlns:a14="http://schemas.microsoft.com/office/drawing/2010/main"/>
            </a:ext>
          </a:extLst>
        </p:spPr>
      </p:pic>
      <p:sp>
        <p:nvSpPr>
          <p:cNvPr id="3103" name="コンテンツ プレースホルダ 1">
            <a:extLst>
              <a:ext uri="{FF2B5EF4-FFF2-40B4-BE49-F238E27FC236}">
                <a16:creationId xmlns:a16="http://schemas.microsoft.com/office/drawing/2014/main" id="{6FD8575B-2151-D235-0D9A-503B21E88200}"/>
              </a:ext>
            </a:extLst>
          </p:cNvPr>
          <p:cNvSpPr txBox="1">
            <a:spLocks/>
          </p:cNvSpPr>
          <p:nvPr/>
        </p:nvSpPr>
        <p:spPr>
          <a:xfrm>
            <a:off x="766743" y="7078292"/>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近隣保育</a:t>
            </a:r>
            <a:r>
              <a:rPr lang="ja-JP" altLang="en-US" sz="1000" kern="100" dirty="0">
                <a:effectLst/>
                <a:latin typeface="Meiryo UI" panose="020B0604030504040204" pitchFamily="34" charset="-128"/>
                <a:ea typeface="Meiryo UI" panose="020B0604030504040204" pitchFamily="34" charset="-128"/>
              </a:rPr>
              <a:t>園</a:t>
            </a:r>
            <a:r>
              <a:rPr lang="ja-JP" altLang="en-US" sz="1000" b="1" kern="0" dirty="0">
                <a:effectLst/>
                <a:latin typeface="+mn-ea"/>
                <a:ea typeface="+mn-ea"/>
                <a:cs typeface="Meiryo UI" pitchFamily="50" charset="-128"/>
              </a:rPr>
              <a:t>からのフォロー体制</a:t>
            </a:r>
            <a:r>
              <a:rPr lang="en-US" altLang="ja-JP" sz="1000" b="1" kern="0" dirty="0">
                <a:effectLst/>
                <a:latin typeface="+mn-ea"/>
                <a:ea typeface="+mn-ea"/>
                <a:cs typeface="Meiryo UI" pitchFamily="50" charset="-128"/>
              </a:rPr>
              <a:t>】</a:t>
            </a:r>
          </a:p>
        </p:txBody>
      </p:sp>
      <p:sp>
        <p:nvSpPr>
          <p:cNvPr id="3104" name="コンテンツ プレースホルダ 1">
            <a:extLst>
              <a:ext uri="{FF2B5EF4-FFF2-40B4-BE49-F238E27FC236}">
                <a16:creationId xmlns:a16="http://schemas.microsoft.com/office/drawing/2014/main" id="{B42BA433-7129-D554-7671-35FE2EE9412B}"/>
              </a:ext>
            </a:extLst>
          </p:cNvPr>
          <p:cNvSpPr txBox="1">
            <a:spLocks/>
          </p:cNvSpPr>
          <p:nvPr/>
        </p:nvSpPr>
        <p:spPr>
          <a:xfrm>
            <a:off x="755650" y="9578505"/>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東京都内には</a:t>
            </a:r>
            <a:r>
              <a:rPr lang="ja-JP" altLang="en-US" sz="1100" kern="0" spc="50" dirty="0">
                <a:effectLst/>
                <a:highlight>
                  <a:srgbClr val="FFFF00"/>
                </a:highlight>
                <a:latin typeface="+mn-ea"/>
                <a:ea typeface="+mn-ea"/>
                <a:cs typeface="Meiryo UI" pitchFamily="50" charset="-128"/>
              </a:rPr>
              <a:t>●●</a:t>
            </a:r>
            <a:r>
              <a:rPr lang="ja-JP" altLang="en-US" sz="1100" b="1" kern="0" spc="50" dirty="0">
                <a:solidFill>
                  <a:schemeClr val="accent6"/>
                </a:solidFill>
                <a:effectLst/>
                <a:highlight>
                  <a:srgbClr val="FFFF00"/>
                </a:highlight>
                <a:latin typeface="+mn-ea"/>
                <a:ea typeface="+mn-ea"/>
                <a:cs typeface="Meiryo UI" pitchFamily="50" charset="-128"/>
              </a:rPr>
              <a:t>名以上</a:t>
            </a:r>
            <a:r>
              <a:rPr lang="ja-JP" altLang="en-US" sz="1100" kern="0" spc="50" dirty="0">
                <a:effectLst/>
                <a:highlight>
                  <a:srgbClr val="FFFF00"/>
                </a:highlight>
                <a:latin typeface="+mn-ea"/>
                <a:ea typeface="+mn-ea"/>
                <a:cs typeface="Meiryo UI" pitchFamily="50" charset="-128"/>
              </a:rPr>
              <a:t>の</a:t>
            </a:r>
            <a:r>
              <a:rPr lang="ja-JP" altLang="en-US" sz="1100" kern="0" spc="50" dirty="0">
                <a:effectLst/>
                <a:latin typeface="+mn-ea"/>
                <a:ea typeface="+mn-ea"/>
                <a:cs typeface="Meiryo UI" pitchFamily="50" charset="-128"/>
              </a:rPr>
              <a:t>保育士が在籍しているため、不測の事態においても十分に対応可能と考えております。</a:t>
            </a:r>
          </a:p>
        </p:txBody>
      </p:sp>
      <p:graphicFrame>
        <p:nvGraphicFramePr>
          <p:cNvPr id="7" name="表 6">
            <a:extLst>
              <a:ext uri="{FF2B5EF4-FFF2-40B4-BE49-F238E27FC236}">
                <a16:creationId xmlns:a16="http://schemas.microsoft.com/office/drawing/2014/main" id="{72B75597-A449-F3C2-22DF-F591B9A3B180}"/>
              </a:ext>
            </a:extLst>
          </p:cNvPr>
          <p:cNvGraphicFramePr>
            <a:graphicFrameLocks noGrp="1"/>
          </p:cNvGraphicFramePr>
          <p:nvPr>
            <p:extLst>
              <p:ext uri="{D42A27DB-BD31-4B8C-83A1-F6EECF244321}">
                <p14:modId xmlns:p14="http://schemas.microsoft.com/office/powerpoint/2010/main" val="3409483957"/>
              </p:ext>
            </p:extLst>
          </p:nvPr>
        </p:nvGraphicFramePr>
        <p:xfrm>
          <a:off x="755649" y="7292993"/>
          <a:ext cx="6400205" cy="2214385"/>
        </p:xfrm>
        <a:graphic>
          <a:graphicData uri="http://schemas.openxmlformats.org/drawingml/2006/table">
            <a:tbl>
              <a:tblPr firstCol="1" bandRow="1">
                <a:tableStyleId>{5C22544A-7EE6-4342-B048-85BDC9FD1C3A}</a:tableStyleId>
              </a:tblPr>
              <a:tblGrid>
                <a:gridCol w="1623464">
                  <a:extLst>
                    <a:ext uri="{9D8B030D-6E8A-4147-A177-3AD203B41FA5}">
                      <a16:colId xmlns:a16="http://schemas.microsoft.com/office/drawing/2014/main" val="3986913123"/>
                    </a:ext>
                  </a:extLst>
                </a:gridCol>
                <a:gridCol w="1592247">
                  <a:extLst>
                    <a:ext uri="{9D8B030D-6E8A-4147-A177-3AD203B41FA5}">
                      <a16:colId xmlns:a16="http://schemas.microsoft.com/office/drawing/2014/main" val="1189767913"/>
                    </a:ext>
                  </a:extLst>
                </a:gridCol>
                <a:gridCol w="1592247">
                  <a:extLst>
                    <a:ext uri="{9D8B030D-6E8A-4147-A177-3AD203B41FA5}">
                      <a16:colId xmlns:a16="http://schemas.microsoft.com/office/drawing/2014/main" val="1534533339"/>
                    </a:ext>
                  </a:extLst>
                </a:gridCol>
                <a:gridCol w="1592247">
                  <a:extLst>
                    <a:ext uri="{9D8B030D-6E8A-4147-A177-3AD203B41FA5}">
                      <a16:colId xmlns:a16="http://schemas.microsoft.com/office/drawing/2014/main" val="1302051770"/>
                    </a:ext>
                  </a:extLst>
                </a:gridCol>
              </a:tblGrid>
              <a:tr h="319246">
                <a:tc>
                  <a:txBody>
                    <a:bodyPr/>
                    <a:lstStyle/>
                    <a:p>
                      <a:pPr algn="ctr"/>
                      <a:r>
                        <a:rPr lang="ja-JP" altLang="en-US" sz="1000" b="0" kern="100" dirty="0">
                          <a:solidFill>
                            <a:schemeClr val="tx1"/>
                          </a:solidFill>
                          <a:effectLst/>
                          <a:latin typeface="+mj-ea"/>
                          <a:ea typeface="+mj-ea"/>
                          <a:cs typeface="Times New Roman" panose="02020603050405020304" pitchFamily="18" charset="0"/>
                        </a:rPr>
                        <a:t>クライアント名</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定員</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開園曜日</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ja-JP" altLang="en-US" sz="1000" b="0" kern="100" dirty="0">
                          <a:solidFill>
                            <a:schemeClr val="tx1"/>
                          </a:solidFill>
                          <a:effectLst/>
                          <a:latin typeface="+mj-ea"/>
                          <a:ea typeface="+mj-ea"/>
                          <a:cs typeface="Times New Roman" panose="02020603050405020304" pitchFamily="18" charset="0"/>
                        </a:rPr>
                        <a:t>職員構成</a:t>
                      </a:r>
                      <a:endParaRPr lang="ja-JP" sz="1000" b="0" kern="100" dirty="0">
                        <a:solidFill>
                          <a:schemeClr val="tx1"/>
                        </a:solidFill>
                        <a:effectLs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07302820"/>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9291066"/>
                  </a:ext>
                </a:extLst>
              </a:tr>
              <a:tr h="618155">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84175"/>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88571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842921"/>
                  </a:ext>
                </a:extLst>
              </a:tr>
              <a:tr h="319246">
                <a:tc>
                  <a:txBody>
                    <a:bodyPr/>
                    <a:lstStyle/>
                    <a:p>
                      <a:pPr algn="ct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　●●</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r>
                        <a:rPr lang="ja-JP" altLang="en-US" sz="1000" b="0" kern="100" dirty="0">
                          <a:solidFill>
                            <a:schemeClr val="tx1"/>
                          </a:solidFill>
                          <a:effectLst/>
                          <a:highlight>
                            <a:srgbClr val="FFFF00"/>
                          </a:highlight>
                          <a:latin typeface="+mj-ea"/>
                          <a:ea typeface="+mj-ea"/>
                          <a:cs typeface="Times New Roman" panose="02020603050405020304" pitchFamily="18" charset="0"/>
                        </a:rPr>
                        <a:t>～</a:t>
                      </a:r>
                      <a:r>
                        <a:rPr kumimoji="1" lang="ja-JP" altLang="en-US" sz="1000" b="0" kern="100" dirty="0">
                          <a:solidFill>
                            <a:schemeClr val="tx1"/>
                          </a:solidFill>
                          <a:effectLst/>
                          <a:highlight>
                            <a:srgbClr val="FFFF00"/>
                          </a:highlight>
                          <a:latin typeface="+mj-ea"/>
                          <a:ea typeface="+mn-ea"/>
                          <a:cs typeface="Times New Roman" panose="02020603050405020304" pitchFamily="18" charset="0"/>
                        </a:rPr>
                        <a:t>●</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ja-JP" altLang="en-US" sz="1050" b="0" kern="0" dirty="0">
                          <a:solidFill>
                            <a:schemeClr val="tx1"/>
                          </a:solidFill>
                          <a:effectLst/>
                          <a:highlight>
                            <a:srgbClr val="FFFF00"/>
                          </a:highlight>
                          <a:latin typeface="+mj-ea"/>
                          <a:ea typeface="+mj-ea"/>
                        </a:rPr>
                        <a:t>正社員</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sz="1050" b="0" kern="0" dirty="0">
                          <a:solidFill>
                            <a:schemeClr val="tx1"/>
                          </a:solidFill>
                          <a:effectLst/>
                          <a:highlight>
                            <a:srgbClr val="FFFF00"/>
                          </a:highlight>
                          <a:latin typeface="+mj-ea"/>
                          <a:ea typeface="+mj-ea"/>
                        </a:rPr>
                        <a:t>名</a:t>
                      </a:r>
                      <a:r>
                        <a:rPr lang="en-US" altLang="ja-JP" sz="1050" b="0" kern="0" dirty="0">
                          <a:solidFill>
                            <a:schemeClr val="tx1"/>
                          </a:solidFill>
                          <a:effectLst/>
                          <a:highlight>
                            <a:srgbClr val="FFFF00"/>
                          </a:highlight>
                          <a:latin typeface="+mj-ea"/>
                          <a:ea typeface="+mj-ea"/>
                        </a:rPr>
                        <a:t> </a:t>
                      </a:r>
                      <a:r>
                        <a:rPr lang="ja-JP" altLang="en-US" sz="1050" b="0" kern="0" dirty="0">
                          <a:solidFill>
                            <a:schemeClr val="tx1"/>
                          </a:solidFill>
                          <a:effectLst/>
                          <a:highlight>
                            <a:srgbClr val="FFFF00"/>
                          </a:highlight>
                          <a:latin typeface="+mj-ea"/>
                          <a:ea typeface="+mj-ea"/>
                        </a:rPr>
                        <a:t>・ パート</a:t>
                      </a:r>
                      <a:r>
                        <a:rPr kumimoji="1" lang="ja-JP" altLang="en-US" sz="1050" b="0" kern="100" dirty="0">
                          <a:solidFill>
                            <a:schemeClr val="tx1"/>
                          </a:solidFill>
                          <a:effectLst/>
                          <a:highlight>
                            <a:srgbClr val="FFFF00"/>
                          </a:highlight>
                          <a:latin typeface="+mj-ea"/>
                          <a:ea typeface="+mn-ea"/>
                          <a:cs typeface="Times New Roman" panose="02020603050405020304" pitchFamily="18" charset="0"/>
                        </a:rPr>
                        <a:t>●</a:t>
                      </a:r>
                      <a:r>
                        <a:rPr lang="ja-JP" altLang="en-US" sz="1050" b="0" kern="0" dirty="0">
                          <a:solidFill>
                            <a:schemeClr val="tx1"/>
                          </a:solidFill>
                          <a:effectLst/>
                          <a:highlight>
                            <a:srgbClr val="FFFF00"/>
                          </a:highlight>
                          <a:latin typeface="+mj-ea"/>
                          <a:ea typeface="+mj-ea"/>
                        </a:rPr>
                        <a:t>名</a:t>
                      </a:r>
                      <a:endParaRPr lang="ja-JP" sz="1000" b="0" kern="100" dirty="0">
                        <a:solidFill>
                          <a:schemeClr val="tx1"/>
                        </a:solidFill>
                        <a:effectLst/>
                        <a:highlight>
                          <a:srgbClr val="FFFF00"/>
                        </a:highlight>
                        <a:latin typeface="+mj-ea"/>
                        <a:ea typeface="+mj-ea"/>
                        <a:cs typeface="Times New Roman" panose="02020603050405020304" pitchFamily="18" charset="0"/>
                      </a:endParaRPr>
                    </a:p>
                  </a:txBody>
                  <a:tcPr marL="62865" marR="628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3469909"/>
                  </a:ext>
                </a:extLst>
              </a:tr>
            </a:tbl>
          </a:graphicData>
        </a:graphic>
      </p:graphicFrame>
      <p:grpSp>
        <p:nvGrpSpPr>
          <p:cNvPr id="24" name="グループ化 23">
            <a:extLst>
              <a:ext uri="{FF2B5EF4-FFF2-40B4-BE49-F238E27FC236}">
                <a16:creationId xmlns:a16="http://schemas.microsoft.com/office/drawing/2014/main" id="{3DB9AC71-4430-2FC7-CE88-C50E18718ECC}"/>
              </a:ext>
            </a:extLst>
          </p:cNvPr>
          <p:cNvGrpSpPr/>
          <p:nvPr/>
        </p:nvGrpSpPr>
        <p:grpSpPr>
          <a:xfrm>
            <a:off x="1142582" y="5590338"/>
            <a:ext cx="2121819" cy="1073927"/>
            <a:chOff x="1142582" y="5525731"/>
            <a:chExt cx="2121819" cy="1073927"/>
          </a:xfrm>
        </p:grpSpPr>
        <p:sp>
          <p:nvSpPr>
            <p:cNvPr id="6" name="四角形: 角を丸くする 5">
              <a:extLst>
                <a:ext uri="{FF2B5EF4-FFF2-40B4-BE49-F238E27FC236}">
                  <a16:creationId xmlns:a16="http://schemas.microsoft.com/office/drawing/2014/main" id="{FEF27E33-ED3D-8F11-2612-0651A40DC60E}"/>
                </a:ext>
              </a:extLst>
            </p:cNvPr>
            <p:cNvSpPr/>
            <p:nvPr/>
          </p:nvSpPr>
          <p:spPr>
            <a:xfrm>
              <a:off x="1143873" y="5886209"/>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grpSp>
          <p:nvGrpSpPr>
            <p:cNvPr id="22" name="グループ化 21">
              <a:extLst>
                <a:ext uri="{FF2B5EF4-FFF2-40B4-BE49-F238E27FC236}">
                  <a16:creationId xmlns:a16="http://schemas.microsoft.com/office/drawing/2014/main" id="{8B7BEE68-3534-37DB-5ACA-280EE978EADA}"/>
                </a:ext>
              </a:extLst>
            </p:cNvPr>
            <p:cNvGrpSpPr/>
            <p:nvPr/>
          </p:nvGrpSpPr>
          <p:grpSpPr>
            <a:xfrm>
              <a:off x="1142582" y="5525731"/>
              <a:ext cx="2120529" cy="1026011"/>
              <a:chOff x="1142582" y="5525731"/>
              <a:chExt cx="2120529" cy="1026011"/>
            </a:xfrm>
          </p:grpSpPr>
          <p:pic>
            <p:nvPicPr>
              <p:cNvPr id="8" name="図 7" descr="挿絵 が含まれている画像&#10;&#10;自動的に生成された説明">
                <a:extLst>
                  <a:ext uri="{FF2B5EF4-FFF2-40B4-BE49-F238E27FC236}">
                    <a16:creationId xmlns:a16="http://schemas.microsoft.com/office/drawing/2014/main" id="{68147989-CEEA-EAFA-6F90-3F65C2FA0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8347" y="5525731"/>
                <a:ext cx="276196" cy="360478"/>
              </a:xfrm>
              <a:prstGeom prst="rect">
                <a:avLst/>
              </a:prstGeom>
            </p:spPr>
          </p:pic>
          <p:sp>
            <p:nvSpPr>
              <p:cNvPr id="10" name="テキスト ボックス 16">
                <a:extLst>
                  <a:ext uri="{FF2B5EF4-FFF2-40B4-BE49-F238E27FC236}">
                    <a16:creationId xmlns:a16="http://schemas.microsoft.com/office/drawing/2014/main" id="{6AEA0B0F-1C63-7A54-16FA-8AD7E937DF25}"/>
                  </a:ext>
                </a:extLst>
              </p:cNvPr>
              <p:cNvSpPr txBox="1"/>
              <p:nvPr/>
            </p:nvSpPr>
            <p:spPr>
              <a:xfrm>
                <a:off x="1142582" y="5627805"/>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④</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エリアパートナー</a:t>
                </a:r>
              </a:p>
            </p:txBody>
          </p:sp>
          <p:sp>
            <p:nvSpPr>
              <p:cNvPr id="11" name="コンテンツ プレースホルダ 1">
                <a:extLst>
                  <a:ext uri="{FF2B5EF4-FFF2-40B4-BE49-F238E27FC236}">
                    <a16:creationId xmlns:a16="http://schemas.microsoft.com/office/drawing/2014/main" id="{06B2F2A6-F559-DCC9-FF8B-FE613CBB3148}"/>
                  </a:ext>
                </a:extLst>
              </p:cNvPr>
              <p:cNvSpPr txBox="1">
                <a:spLocks/>
              </p:cNvSpPr>
              <p:nvPr/>
            </p:nvSpPr>
            <p:spPr>
              <a:xfrm>
                <a:off x="1303617" y="5936189"/>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本部と現場の懸け橋となる</a:t>
                </a:r>
                <a:br>
                  <a:rPr lang="en-US" altLang="ja-JP" sz="1000" kern="0" spc="50" dirty="0">
                    <a:effectLst/>
                    <a:latin typeface="+mn-ea"/>
                    <a:ea typeface="+mn-ea"/>
                    <a:cs typeface="Meiryo UI" pitchFamily="50" charset="-128"/>
                  </a:rPr>
                </a:br>
                <a:r>
                  <a:rPr lang="ja-JP" altLang="en-US" sz="1000" b="1" kern="0" spc="50" dirty="0">
                    <a:solidFill>
                      <a:schemeClr val="accent6"/>
                    </a:solidFill>
                    <a:effectLst/>
                    <a:latin typeface="+mn-ea"/>
                    <a:ea typeface="+mn-ea"/>
                    <a:cs typeface="Meiryo UI" pitchFamily="50" charset="-128"/>
                  </a:rPr>
                  <a:t>エリアパートナー</a:t>
                </a:r>
                <a:r>
                  <a:rPr lang="ja-JP" altLang="en-US" sz="1000" kern="0" spc="50" dirty="0">
                    <a:effectLst/>
                    <a:latin typeface="+mn-ea"/>
                    <a:ea typeface="+mn-ea"/>
                    <a:cs typeface="Meiryo UI" pitchFamily="50" charset="-128"/>
                  </a:rPr>
                  <a:t>が存在します。緊急時はスーパーバイザーもフォローに入ります。</a:t>
                </a:r>
              </a:p>
            </p:txBody>
          </p:sp>
        </p:grpSp>
      </p:grpSp>
      <p:grpSp>
        <p:nvGrpSpPr>
          <p:cNvPr id="23" name="グループ化 22">
            <a:extLst>
              <a:ext uri="{FF2B5EF4-FFF2-40B4-BE49-F238E27FC236}">
                <a16:creationId xmlns:a16="http://schemas.microsoft.com/office/drawing/2014/main" id="{5287731E-4C6B-3712-D6FA-601CD6199D11}"/>
              </a:ext>
            </a:extLst>
          </p:cNvPr>
          <p:cNvGrpSpPr/>
          <p:nvPr/>
        </p:nvGrpSpPr>
        <p:grpSpPr>
          <a:xfrm>
            <a:off x="4659440" y="5549846"/>
            <a:ext cx="2123108" cy="1114419"/>
            <a:chOff x="4963237" y="5520872"/>
            <a:chExt cx="2123108" cy="1114419"/>
          </a:xfrm>
        </p:grpSpPr>
        <p:sp>
          <p:nvSpPr>
            <p:cNvPr id="12" name="四角形: 角を丸くする 5">
              <a:extLst>
                <a:ext uri="{FF2B5EF4-FFF2-40B4-BE49-F238E27FC236}">
                  <a16:creationId xmlns:a16="http://schemas.microsoft.com/office/drawing/2014/main" id="{4AF3CFEC-D283-478E-0FCA-0CE8311BD374}"/>
                </a:ext>
              </a:extLst>
            </p:cNvPr>
            <p:cNvSpPr/>
            <p:nvPr/>
          </p:nvSpPr>
          <p:spPr>
            <a:xfrm>
              <a:off x="4965817" y="5921842"/>
              <a:ext cx="2120528" cy="713449"/>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pic>
          <p:nvPicPr>
            <p:cNvPr id="13" name="図 12" descr="グラフィカル ユーザー インターフェイス&#10;&#10;低い精度で自動的に生成された説明">
              <a:extLst>
                <a:ext uri="{FF2B5EF4-FFF2-40B4-BE49-F238E27FC236}">
                  <a16:creationId xmlns:a16="http://schemas.microsoft.com/office/drawing/2014/main" id="{7AADFEA8-22A2-577A-2F80-1F4F6E663AA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84" t="18141" r="73769" b="43922"/>
            <a:stretch/>
          </p:blipFill>
          <p:spPr bwMode="auto">
            <a:xfrm>
              <a:off x="5141883" y="5520872"/>
              <a:ext cx="301252" cy="385818"/>
            </a:xfrm>
            <a:prstGeom prst="rect">
              <a:avLst/>
            </a:prstGeom>
            <a:ln>
              <a:noFill/>
            </a:ln>
            <a:extLst>
              <a:ext uri="{53640926-AAD7-44D8-BBD7-CCE9431645EC}">
                <a14:shadowObscured xmlns:a14="http://schemas.microsoft.com/office/drawing/2010/main"/>
              </a:ext>
            </a:extLst>
          </p:spPr>
        </p:pic>
        <p:sp>
          <p:nvSpPr>
            <p:cNvPr id="14" name="テキスト ボックス 16">
              <a:extLst>
                <a:ext uri="{FF2B5EF4-FFF2-40B4-BE49-F238E27FC236}">
                  <a16:creationId xmlns:a16="http://schemas.microsoft.com/office/drawing/2014/main" id="{293BF626-8E44-926A-9FC7-9FFD8EFF6326}"/>
                </a:ext>
              </a:extLst>
            </p:cNvPr>
            <p:cNvSpPr txBox="1"/>
            <p:nvPr/>
          </p:nvSpPr>
          <p:spPr>
            <a:xfrm>
              <a:off x="4963237" y="5663438"/>
              <a:ext cx="2120529"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⑤</a:t>
              </a:r>
              <a:r>
                <a:rPr lang="en-US" altLang="ja-JP" sz="1100" b="1" kern="100" dirty="0">
                  <a:effectLst/>
                  <a:latin typeface="Meiryo UI" panose="020B0604030504040204" pitchFamily="34" charset="-128"/>
                  <a:ea typeface="Meiryo UI" panose="020B0604030504040204" pitchFamily="34" charset="-128"/>
                  <a:cs typeface="Times New Roman" panose="02020603050405020304" pitchFamily="18" charset="0"/>
                </a:rPr>
                <a:t> </a:t>
              </a:r>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本部スタッフ</a:t>
              </a:r>
            </a:p>
          </p:txBody>
        </p:sp>
        <p:sp>
          <p:nvSpPr>
            <p:cNvPr id="15" name="コンテンツ プレースホルダ 1">
              <a:extLst>
                <a:ext uri="{FF2B5EF4-FFF2-40B4-BE49-F238E27FC236}">
                  <a16:creationId xmlns:a16="http://schemas.microsoft.com/office/drawing/2014/main" id="{9325C9C8-BCF0-13AF-FC35-C80943614035}"/>
                </a:ext>
              </a:extLst>
            </p:cNvPr>
            <p:cNvSpPr txBox="1">
              <a:spLocks/>
            </p:cNvSpPr>
            <p:nvPr/>
          </p:nvSpPr>
          <p:spPr>
            <a:xfrm>
              <a:off x="5124272" y="5971822"/>
              <a:ext cx="1849762"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緊急時や災害時は、</a:t>
              </a:r>
              <a:r>
                <a:rPr lang="ja-JP" altLang="en-US" sz="1000" b="1" kern="0" spc="50" dirty="0">
                  <a:solidFill>
                    <a:schemeClr val="accent6"/>
                  </a:solidFill>
                  <a:effectLst/>
                  <a:latin typeface="+mn-ea"/>
                  <a:ea typeface="+mn-ea"/>
                  <a:cs typeface="Meiryo UI" pitchFamily="50" charset="-128"/>
                </a:rPr>
                <a:t>本部からも現場をフォローできる体制</a:t>
              </a:r>
              <a:r>
                <a:rPr lang="ja-JP" altLang="en-US" sz="1000" kern="0" spc="50" dirty="0">
                  <a:effectLst/>
                  <a:latin typeface="+mn-ea"/>
                  <a:ea typeface="+mn-ea"/>
                  <a:cs typeface="Meiryo UI" pitchFamily="50" charset="-128"/>
                </a:rPr>
                <a:t>を整えています。本部にも保育士資格を保有したスタッフがいます。</a:t>
              </a:r>
            </a:p>
          </p:txBody>
        </p:sp>
      </p:grpSp>
      <p:pic>
        <p:nvPicPr>
          <p:cNvPr id="19" name="図 18" descr="挿絵 が含まれている画像&#10;&#10;自動的に生成された説明">
            <a:extLst>
              <a:ext uri="{FF2B5EF4-FFF2-40B4-BE49-F238E27FC236}">
                <a16:creationId xmlns:a16="http://schemas.microsoft.com/office/drawing/2014/main" id="{8F77CE22-A446-F75B-9277-AC61DFF930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7535" y="2878104"/>
            <a:ext cx="376364" cy="409255"/>
          </a:xfrm>
          <a:prstGeom prst="rect">
            <a:avLst/>
          </a:prstGeom>
        </p:spPr>
      </p:pic>
      <p:pic>
        <p:nvPicPr>
          <p:cNvPr id="21" name="図 20">
            <a:extLst>
              <a:ext uri="{FF2B5EF4-FFF2-40B4-BE49-F238E27FC236}">
                <a16:creationId xmlns:a16="http://schemas.microsoft.com/office/drawing/2014/main" id="{70FDE047-A7D3-29BF-817F-0B130420E6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2064" y="2882444"/>
            <a:ext cx="293883" cy="419055"/>
          </a:xfrm>
          <a:prstGeom prst="rect">
            <a:avLst/>
          </a:prstGeom>
        </p:spPr>
      </p:pic>
    </p:spTree>
    <p:extLst>
      <p:ext uri="{BB962C8B-B14F-4D97-AF65-F5344CB8AC3E}">
        <p14:creationId xmlns:p14="http://schemas.microsoft.com/office/powerpoint/2010/main" val="1905869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8AEDF6-4ACE-18D0-E7D1-DFCEF8890A5C}"/>
              </a:ext>
            </a:extLst>
          </p:cNvPr>
          <p:cNvSpPr>
            <a:spLocks noGrp="1"/>
          </p:cNvSpPr>
          <p:nvPr>
            <p:ph type="sldNum" sz="quarter" idx="10"/>
          </p:nvPr>
        </p:nvSpPr>
        <p:spPr/>
        <p:txBody>
          <a:bodyPr/>
          <a:lstStyle/>
          <a:p>
            <a:pPr>
              <a:defRPr/>
            </a:pPr>
            <a:fld id="{241ED152-6EA1-4D9A-823A-1E4C1B586740}" type="slidenum">
              <a:rPr lang="en-US" altLang="ja-JP" smtClean="0"/>
              <a:pPr>
                <a:defRPr/>
              </a:pPr>
              <a:t>57</a:t>
            </a:fld>
            <a:endParaRPr lang="en-US" altLang="ja-JP" dirty="0"/>
          </a:p>
        </p:txBody>
      </p:sp>
      <p:graphicFrame>
        <p:nvGraphicFramePr>
          <p:cNvPr id="3105" name="Group 55">
            <a:extLst>
              <a:ext uri="{FF2B5EF4-FFF2-40B4-BE49-F238E27FC236}">
                <a16:creationId xmlns:a16="http://schemas.microsoft.com/office/drawing/2014/main" id="{943F00D7-C203-EB4F-5EAD-42822C791248}"/>
              </a:ext>
            </a:extLst>
          </p:cNvPr>
          <p:cNvGraphicFramePr>
            <a:graphicFrameLocks noGrp="1"/>
          </p:cNvGraphicFramePr>
          <p:nvPr>
            <p:extLst>
              <p:ext uri="{D42A27DB-BD31-4B8C-83A1-F6EECF244321}">
                <p14:modId xmlns:p14="http://schemas.microsoft.com/office/powerpoint/2010/main" val="2531777884"/>
              </p:ext>
            </p:extLst>
          </p:nvPr>
        </p:nvGraphicFramePr>
        <p:xfrm>
          <a:off x="755382" y="26765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安定運営について</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aphicFrame>
        <p:nvGraphicFramePr>
          <p:cNvPr id="3107" name="Group 55">
            <a:extLst>
              <a:ext uri="{FF2B5EF4-FFF2-40B4-BE49-F238E27FC236}">
                <a16:creationId xmlns:a16="http://schemas.microsoft.com/office/drawing/2014/main" id="{F48632C6-6263-AB7E-4EFF-92229C2899BB}"/>
              </a:ext>
            </a:extLst>
          </p:cNvPr>
          <p:cNvGraphicFramePr>
            <a:graphicFrameLocks noGrp="1"/>
          </p:cNvGraphicFramePr>
          <p:nvPr>
            <p:extLst>
              <p:ext uri="{D42A27DB-BD31-4B8C-83A1-F6EECF244321}">
                <p14:modId xmlns:p14="http://schemas.microsoft.com/office/powerpoint/2010/main" val="3899784339"/>
              </p:ext>
            </p:extLst>
          </p:nvPr>
        </p:nvGraphicFramePr>
        <p:xfrm>
          <a:off x="755382" y="630702"/>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現場を孤立させない業界随一の運営サポート体制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181F817B-99D1-5E29-224E-CD38A0DED175}"/>
              </a:ext>
            </a:extLst>
          </p:cNvPr>
          <p:cNvSpPr txBox="1">
            <a:spLocks/>
          </p:cNvSpPr>
          <p:nvPr/>
        </p:nvSpPr>
        <p:spPr>
          <a:xfrm>
            <a:off x="755383" y="993751"/>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受託運営による保育現場は、認可園と違い当社本部が決裁権を持つことになります。そのため、園長先生は現場職員と専任担当の中間管理職の立ち位置となるため、本部担当者と日々の連携が重要になります。</a:t>
            </a:r>
          </a:p>
        </p:txBody>
      </p:sp>
      <p:sp>
        <p:nvSpPr>
          <p:cNvPr id="4" name="コンテンツ プレースホルダ 1">
            <a:extLst>
              <a:ext uri="{FF2B5EF4-FFF2-40B4-BE49-F238E27FC236}">
                <a16:creationId xmlns:a16="http://schemas.microsoft.com/office/drawing/2014/main" id="{A4832383-A4AD-D3F7-6F9B-7224E84D8FCD}"/>
              </a:ext>
            </a:extLst>
          </p:cNvPr>
          <p:cNvSpPr txBox="1">
            <a:spLocks/>
          </p:cNvSpPr>
          <p:nvPr/>
        </p:nvSpPr>
        <p:spPr>
          <a:xfrm>
            <a:off x="789214" y="1443229"/>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5" name="オブジェクト 4">
            <a:extLst>
              <a:ext uri="{FF2B5EF4-FFF2-40B4-BE49-F238E27FC236}">
                <a16:creationId xmlns:a16="http://schemas.microsoft.com/office/drawing/2014/main" id="{19ECE298-C728-F448-A985-8B26586C0E38}"/>
              </a:ext>
            </a:extLst>
          </p:cNvPr>
          <p:cNvGraphicFramePr>
            <a:graphicFrameLocks noChangeAspect="1"/>
          </p:cNvGraphicFramePr>
          <p:nvPr>
            <p:extLst>
              <p:ext uri="{D42A27DB-BD31-4B8C-83A1-F6EECF244321}">
                <p14:modId xmlns:p14="http://schemas.microsoft.com/office/powerpoint/2010/main" val="3248437361"/>
              </p:ext>
            </p:extLst>
          </p:nvPr>
        </p:nvGraphicFramePr>
        <p:xfrm>
          <a:off x="985574" y="2825649"/>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13" name="オブジェクト 12">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985574" y="2825649"/>
                        <a:ext cx="6103552" cy="1409529"/>
                      </a:xfrm>
                      <a:prstGeom prst="rect">
                        <a:avLst/>
                      </a:prstGeom>
                    </p:spPr>
                  </p:pic>
                </p:oleObj>
              </mc:Fallback>
            </mc:AlternateContent>
          </a:graphicData>
        </a:graphic>
      </p:graphicFrame>
    </p:spTree>
    <p:extLst>
      <p:ext uri="{BB962C8B-B14F-4D97-AF65-F5344CB8AC3E}">
        <p14:creationId xmlns:p14="http://schemas.microsoft.com/office/powerpoint/2010/main" val="3406517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7C5148-121C-32A0-916A-B61D8DB48F0D}"/>
              </a:ext>
            </a:extLst>
          </p:cNvPr>
          <p:cNvSpPr>
            <a:spLocks noGrp="1"/>
          </p:cNvSpPr>
          <p:nvPr>
            <p:ph type="sldNum" sz="quarter" idx="10"/>
          </p:nvPr>
        </p:nvSpPr>
        <p:spPr/>
        <p:txBody>
          <a:bodyPr/>
          <a:lstStyle/>
          <a:p>
            <a:pPr>
              <a:defRPr/>
            </a:pPr>
            <a:fld id="{241ED152-6EA1-4D9A-823A-1E4C1B586740}" type="slidenum">
              <a:rPr lang="en-US" altLang="ja-JP" smtClean="0"/>
              <a:pPr>
                <a:defRPr/>
              </a:pPr>
              <a:t>58</a:t>
            </a:fld>
            <a:endParaRPr lang="en-US" altLang="ja-JP" dirty="0"/>
          </a:p>
        </p:txBody>
      </p:sp>
      <p:pic>
        <p:nvPicPr>
          <p:cNvPr id="10" name="図 9">
            <a:extLst>
              <a:ext uri="{FF2B5EF4-FFF2-40B4-BE49-F238E27FC236}">
                <a16:creationId xmlns:a16="http://schemas.microsoft.com/office/drawing/2014/main" id="{471A9E0E-A652-42BC-20BC-9AB38DB05E64}"/>
              </a:ext>
            </a:extLst>
          </p:cNvPr>
          <p:cNvPicPr>
            <a:picLocks noChangeAspect="1"/>
          </p:cNvPicPr>
          <p:nvPr/>
        </p:nvPicPr>
        <p:blipFill>
          <a:blip r:embed="rId2"/>
          <a:stretch>
            <a:fillRect/>
          </a:stretch>
        </p:blipFill>
        <p:spPr>
          <a:xfrm>
            <a:off x="5953764" y="3851988"/>
            <a:ext cx="1305100" cy="1197917"/>
          </a:xfrm>
          <a:prstGeom prst="rect">
            <a:avLst/>
          </a:prstGeom>
        </p:spPr>
      </p:pic>
      <p:pic>
        <p:nvPicPr>
          <p:cNvPr id="16" name="図 15">
            <a:extLst>
              <a:ext uri="{FF2B5EF4-FFF2-40B4-BE49-F238E27FC236}">
                <a16:creationId xmlns:a16="http://schemas.microsoft.com/office/drawing/2014/main" id="{6A12A20F-3E9A-10FD-0F68-E2CA21DC4678}"/>
              </a:ext>
            </a:extLst>
          </p:cNvPr>
          <p:cNvPicPr>
            <a:picLocks noChangeAspect="1"/>
          </p:cNvPicPr>
          <p:nvPr/>
        </p:nvPicPr>
        <p:blipFill rotWithShape="1">
          <a:blip r:embed="rId3"/>
          <a:srcRect t="28951" r="11809"/>
          <a:stretch/>
        </p:blipFill>
        <p:spPr>
          <a:xfrm>
            <a:off x="4555671" y="3894766"/>
            <a:ext cx="1320228" cy="1112359"/>
          </a:xfrm>
          <a:prstGeom prst="rect">
            <a:avLst/>
          </a:prstGeom>
        </p:spPr>
      </p:pic>
      <p:sp>
        <p:nvSpPr>
          <p:cNvPr id="4"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1" y="632467"/>
            <a:ext cx="4231539" cy="199202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年間保育計画～保育の実践は勿論のこと、安全かつ高品質な保育を提供し続けるためには、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求められる保育とは何か？</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を考え、常に</a:t>
            </a:r>
            <a:r>
              <a:rPr lang="en-US" altLang="ja-JP" sz="1100" kern="0" spc="50" dirty="0">
                <a:effectLst/>
                <a:latin typeface="+mn-ea"/>
                <a:ea typeface="+mn-ea"/>
                <a:cs typeface="Meiryo UI" pitchFamily="50" charset="-128"/>
              </a:rPr>
              <a:t>PDCA</a:t>
            </a:r>
            <a:r>
              <a:rPr lang="ja-JP" altLang="en-US" sz="1100" kern="0" spc="50" dirty="0">
                <a:effectLst/>
                <a:latin typeface="+mn-ea"/>
                <a:ea typeface="+mn-ea"/>
                <a:cs typeface="Meiryo UI" pitchFamily="50" charset="-128"/>
              </a:rPr>
              <a:t>を実行することが大切です。</a:t>
            </a:r>
          </a:p>
          <a:p>
            <a:pPr marL="171450" indent="-171450" algn="l">
              <a:lnSpc>
                <a:spcPct val="130000"/>
              </a:lnSpc>
              <a:spcAft>
                <a:spcPts val="600"/>
              </a:spcAft>
              <a:buClr>
                <a:schemeClr val="accent5"/>
              </a:buClr>
              <a:buFont typeface="Wingdings" pitchFamily="2" charset="2"/>
              <a:buChar char="l"/>
              <a:defRPr/>
            </a:pPr>
            <a:r>
              <a:rPr lang="en-US" altLang="ja-JP" sz="1100" b="1" kern="0" spc="50" dirty="0">
                <a:solidFill>
                  <a:schemeClr val="accent6"/>
                </a:solidFill>
                <a:effectLst/>
                <a:latin typeface="+mn-ea"/>
                <a:ea typeface="+mn-ea"/>
                <a:cs typeface="Meiryo UI" pitchFamily="50" charset="-128"/>
              </a:rPr>
              <a:t>100</a:t>
            </a:r>
            <a:r>
              <a:rPr lang="ja-JP" altLang="en-US" sz="1100" b="1" kern="0" spc="50" dirty="0">
                <a:solidFill>
                  <a:schemeClr val="accent6"/>
                </a:solidFill>
                <a:effectLst/>
                <a:latin typeface="+mn-ea"/>
                <a:ea typeface="+mn-ea"/>
                <a:cs typeface="Meiryo UI" pitchFamily="50" charset="-128"/>
              </a:rPr>
              <a:t>項目以上のチェックリスト</a:t>
            </a:r>
            <a:r>
              <a:rPr lang="ja-JP" altLang="en-US" sz="1100" kern="0" spc="50" dirty="0">
                <a:effectLst/>
                <a:latin typeface="+mn-ea"/>
                <a:ea typeface="+mn-ea"/>
                <a:cs typeface="Meiryo UI" pitchFamily="50" charset="-128"/>
              </a:rPr>
              <a:t>を設定して、エリアパートナーがチェック・評価を実施し、指導改善をしていきます。</a:t>
            </a:r>
            <a:endParaRPr lang="en-US" altLang="ja-JP" sz="1100" kern="0" spc="50" dirty="0">
              <a:effectLst/>
              <a:latin typeface="+mn-ea"/>
              <a:ea typeface="+mn-ea"/>
              <a:cs typeface="Meiryo UI" pitchFamily="50" charset="-128"/>
            </a:endParaRPr>
          </a:p>
          <a:p>
            <a:pPr marL="399600" indent="-172800" algn="l">
              <a:lnSpc>
                <a:spcPct val="50000"/>
              </a:lnSpc>
              <a:spcAft>
                <a:spcPts val="600"/>
              </a:spcAft>
              <a:buClr>
                <a:schemeClr val="accent5"/>
              </a:buClr>
              <a:defRPr/>
            </a:pPr>
            <a:r>
              <a:rPr lang="ja-JP" altLang="en-US" sz="1100" kern="0" spc="50" dirty="0">
                <a:effectLst/>
                <a:latin typeface="+mn-ea"/>
                <a:ea typeface="+mn-ea"/>
                <a:cs typeface="Meiryo UI" pitchFamily="50" charset="-128"/>
              </a:rPr>
              <a:t>チェック項目例：</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出納業務、事務処理</a:t>
            </a:r>
            <a:endParaRPr lang="en-US" altLang="ja-JP" sz="1100" kern="0" spc="50" dirty="0">
              <a:effectLst/>
              <a:latin typeface="+mn-ea"/>
              <a:ea typeface="+mn-ea"/>
              <a:cs typeface="Meiryo UI" pitchFamily="50" charset="-128"/>
            </a:endParaRP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保育業務、保育環境の設定、掲示物確認</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挨拶や身だしなみ、言葉使い、整理整頓、清掃、清潔、</a:t>
            </a:r>
            <a:r>
              <a:rPr lang="en-US" altLang="ja-JP" sz="1100" kern="0" spc="50" dirty="0">
                <a:effectLst/>
                <a:latin typeface="+mn-ea"/>
                <a:ea typeface="+mn-ea"/>
                <a:cs typeface="Meiryo UI" pitchFamily="50" charset="-128"/>
              </a:rPr>
              <a:t>5S</a:t>
            </a:r>
          </a:p>
          <a:p>
            <a:pPr marL="399600" lvl="1" indent="-172800" algn="l">
              <a:lnSpc>
                <a:spcPct val="50000"/>
              </a:lnSpc>
              <a:spcAft>
                <a:spcPts val="600"/>
              </a:spcAft>
              <a:buFont typeface="Arial" panose="020B0604020202020204" pitchFamily="34" charset="0"/>
              <a:buChar char="•"/>
              <a:defRPr/>
            </a:pPr>
            <a:r>
              <a:rPr lang="ja-JP" altLang="en-US" sz="1100" kern="0" spc="50" dirty="0">
                <a:effectLst/>
                <a:latin typeface="+mn-ea"/>
                <a:ea typeface="+mn-ea"/>
                <a:cs typeface="Meiryo UI" pitchFamily="50" charset="-128"/>
              </a:rPr>
              <a:t>保護者様対応、感染症予防対策、虐待防止、災害対策</a:t>
            </a:r>
            <a:endParaRPr lang="en-US" altLang="ja-JP" sz="1100" kern="0" spc="50" dirty="0">
              <a:effectLst/>
              <a:latin typeface="+mn-ea"/>
              <a:ea typeface="+mn-ea"/>
              <a:cs typeface="Meiryo UI" pitchFamily="50" charset="-128"/>
            </a:endParaRPr>
          </a:p>
        </p:txBody>
      </p:sp>
      <p:graphicFrame>
        <p:nvGraphicFramePr>
          <p:cNvPr id="5"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2813671733"/>
              </p:ext>
            </p:extLst>
          </p:nvPr>
        </p:nvGraphicFramePr>
        <p:xfrm>
          <a:off x="755649" y="290158"/>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評価体制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4" name="テキスト ボックス 2">
            <a:extLst>
              <a:ext uri="{FF2B5EF4-FFF2-40B4-BE49-F238E27FC236}">
                <a16:creationId xmlns:a16="http://schemas.microsoft.com/office/drawing/2014/main" id="{79A7F5CD-D12D-1405-0E3C-71D096930C81}"/>
              </a:ext>
            </a:extLst>
          </p:cNvPr>
          <p:cNvSpPr txBox="1">
            <a:spLocks noChangeArrowheads="1"/>
          </p:cNvSpPr>
          <p:nvPr/>
        </p:nvSpPr>
        <p:spPr bwMode="auto">
          <a:xfrm>
            <a:off x="5281125" y="2468280"/>
            <a:ext cx="199121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保育園チェックシート</a:t>
            </a:r>
            <a:endParaRPr lang="en-US" altLang="ja-JP" sz="900" dirty="0">
              <a:effectLst/>
              <a:latin typeface="Meiryo UI" pitchFamily="50" charset="-128"/>
              <a:ea typeface="Meiryo UI" pitchFamily="50" charset="-128"/>
              <a:cs typeface="Meiryo UI" pitchFamily="50" charset="-128"/>
            </a:endParaRPr>
          </a:p>
        </p:txBody>
      </p:sp>
      <p:sp>
        <p:nvSpPr>
          <p:cNvPr id="33" name="コンテンツ プレースホルダ 1">
            <a:extLst>
              <a:ext uri="{FF2B5EF4-FFF2-40B4-BE49-F238E27FC236}">
                <a16:creationId xmlns:a16="http://schemas.microsoft.com/office/drawing/2014/main" id="{45BFE4B4-539E-80B0-A929-D7A69721F45A}"/>
              </a:ext>
            </a:extLst>
          </p:cNvPr>
          <p:cNvSpPr txBox="1">
            <a:spLocks/>
          </p:cNvSpPr>
          <p:nvPr/>
        </p:nvSpPr>
        <p:spPr>
          <a:xfrm>
            <a:off x="755650" y="3917155"/>
            <a:ext cx="2603440" cy="63318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常に</a:t>
            </a:r>
            <a:r>
              <a:rPr lang="en-US" altLang="ja-JP" sz="1100" b="1" kern="0" spc="50" dirty="0">
                <a:solidFill>
                  <a:schemeClr val="accent6"/>
                </a:solidFill>
                <a:effectLst/>
                <a:latin typeface="+mn-ea"/>
                <a:ea typeface="+mn-ea"/>
                <a:cs typeface="Meiryo UI" pitchFamily="50" charset="-128"/>
              </a:rPr>
              <a:t>PDCA</a:t>
            </a:r>
            <a:r>
              <a:rPr lang="ja-JP" altLang="en-US" sz="1100" b="1" kern="0" spc="50" dirty="0">
                <a:solidFill>
                  <a:schemeClr val="accent6"/>
                </a:solidFill>
                <a:effectLst/>
                <a:latin typeface="+mn-ea"/>
                <a:ea typeface="+mn-ea"/>
                <a:cs typeface="Meiryo UI" pitchFamily="50" charset="-128"/>
              </a:rPr>
              <a:t>サイクル</a:t>
            </a:r>
            <a:r>
              <a:rPr lang="ja-JP" altLang="en-US" sz="1100" kern="0" spc="50" dirty="0">
                <a:effectLst/>
                <a:latin typeface="+mn-ea"/>
                <a:ea typeface="+mn-ea"/>
                <a:cs typeface="Meiryo UI" pitchFamily="50" charset="-128"/>
              </a:rPr>
              <a:t>を回し続けることで、信頼のおける質の高い保育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をご提供いたします。</a:t>
            </a:r>
          </a:p>
        </p:txBody>
      </p:sp>
      <p:sp>
        <p:nvSpPr>
          <p:cNvPr id="34" name="テキスト ボックス 2">
            <a:extLst>
              <a:ext uri="{FF2B5EF4-FFF2-40B4-BE49-F238E27FC236}">
                <a16:creationId xmlns:a16="http://schemas.microsoft.com/office/drawing/2014/main" id="{60F671D0-2177-A886-EB06-DAFF96F339AE}"/>
              </a:ext>
            </a:extLst>
          </p:cNvPr>
          <p:cNvSpPr txBox="1">
            <a:spLocks noChangeArrowheads="1"/>
          </p:cNvSpPr>
          <p:nvPr/>
        </p:nvSpPr>
        <p:spPr bwMode="auto">
          <a:xfrm>
            <a:off x="6145943" y="5078264"/>
            <a:ext cx="1191732" cy="138499"/>
          </a:xfrm>
          <a:prstGeom prst="rect">
            <a:avLst/>
          </a:prstGeom>
          <a:noFill/>
          <a:ln w="9525">
            <a:noFill/>
            <a:miter lim="800000"/>
            <a:headEnd/>
            <a:tailEnd/>
          </a:ln>
        </p:spPr>
        <p:txBody>
          <a:bodyPr wrap="square" lIns="0" tIns="0" rIns="0" bIns="0">
            <a:spAutoFit/>
          </a:bodyPr>
          <a:lstStyle/>
          <a:p>
            <a:pPr algn="r"/>
            <a:r>
              <a:rPr lang="ja-JP" altLang="en-US" sz="900" kern="0" spc="50" dirty="0">
                <a:effectLst/>
                <a:latin typeface="+mn-ea"/>
                <a:ea typeface="+mn-ea"/>
                <a:cs typeface="Meiryo UI" pitchFamily="50" charset="-128"/>
              </a:rPr>
              <a:t>法人様</a:t>
            </a:r>
            <a:r>
              <a:rPr lang="ja-JP" altLang="en-US" sz="900" dirty="0">
                <a:effectLst/>
                <a:latin typeface="Meiryo UI" pitchFamily="50" charset="-128"/>
                <a:ea typeface="Meiryo UI" pitchFamily="50" charset="-128"/>
                <a:cs typeface="Meiryo UI" pitchFamily="50" charset="-128"/>
              </a:rPr>
              <a:t>アンケート</a:t>
            </a:r>
            <a:endParaRPr lang="en-US" altLang="ja-JP" sz="900" dirty="0">
              <a:effectLst/>
              <a:latin typeface="Meiryo UI" pitchFamily="50" charset="-128"/>
              <a:ea typeface="Meiryo UI" pitchFamily="50" charset="-128"/>
              <a:cs typeface="Meiryo UI" pitchFamily="50" charset="-128"/>
            </a:endParaRPr>
          </a:p>
        </p:txBody>
      </p:sp>
      <p:sp>
        <p:nvSpPr>
          <p:cNvPr id="35" name="テキスト ボックス 2">
            <a:extLst>
              <a:ext uri="{FF2B5EF4-FFF2-40B4-BE49-F238E27FC236}">
                <a16:creationId xmlns:a16="http://schemas.microsoft.com/office/drawing/2014/main" id="{0160D67B-1D6B-C52C-331F-2964FA739A91}"/>
              </a:ext>
            </a:extLst>
          </p:cNvPr>
          <p:cNvSpPr txBox="1">
            <a:spLocks noChangeArrowheads="1"/>
          </p:cNvSpPr>
          <p:nvPr/>
        </p:nvSpPr>
        <p:spPr bwMode="auto">
          <a:xfrm>
            <a:off x="4493703" y="5089050"/>
            <a:ext cx="152400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保護者様アンケート</a:t>
            </a:r>
            <a:endParaRPr lang="en-US" altLang="ja-JP" sz="900" dirty="0">
              <a:effectLst/>
              <a:latin typeface="Meiryo UI" pitchFamily="50" charset="-128"/>
              <a:ea typeface="Meiryo UI" pitchFamily="50" charset="-128"/>
              <a:cs typeface="Meiryo UI" pitchFamily="50" charset="-128"/>
            </a:endParaRPr>
          </a:p>
        </p:txBody>
      </p:sp>
      <p:sp>
        <p:nvSpPr>
          <p:cNvPr id="36" name="コンテンツ プレースホルダ 1">
            <a:extLst>
              <a:ext uri="{FF2B5EF4-FFF2-40B4-BE49-F238E27FC236}">
                <a16:creationId xmlns:a16="http://schemas.microsoft.com/office/drawing/2014/main" id="{0581B575-47F1-E025-AA9C-4FC7FA158125}"/>
              </a:ext>
            </a:extLst>
          </p:cNvPr>
          <p:cNvSpPr txBox="1">
            <a:spLocks/>
          </p:cNvSpPr>
          <p:nvPr/>
        </p:nvSpPr>
        <p:spPr>
          <a:xfrm>
            <a:off x="755650" y="5315622"/>
            <a:ext cx="6516688" cy="413062"/>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では、職員の評価制度を設けています。下図の通り、「減点項目」「必達項目」「加点項目」があり、この項目をもとに賞与の評価を行います。評価基準や評価結果は公表し、毎年度評価基準の見直しも行います。</a:t>
            </a:r>
          </a:p>
        </p:txBody>
      </p:sp>
      <p:graphicFrame>
        <p:nvGraphicFramePr>
          <p:cNvPr id="37" name="Group 55">
            <a:extLst>
              <a:ext uri="{FF2B5EF4-FFF2-40B4-BE49-F238E27FC236}">
                <a16:creationId xmlns:a16="http://schemas.microsoft.com/office/drawing/2014/main" id="{CFF1943B-6EBC-9046-0974-331ACD829B49}"/>
              </a:ext>
            </a:extLst>
          </p:cNvPr>
          <p:cNvGraphicFramePr>
            <a:graphicFrameLocks noGrp="1"/>
          </p:cNvGraphicFramePr>
          <p:nvPr>
            <p:extLst>
              <p:ext uri="{D42A27DB-BD31-4B8C-83A1-F6EECF244321}">
                <p14:modId xmlns:p14="http://schemas.microsoft.com/office/powerpoint/2010/main" val="149990823"/>
              </p:ext>
            </p:extLst>
          </p:nvPr>
        </p:nvGraphicFramePr>
        <p:xfrm>
          <a:off x="755647" y="497649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職員評価</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8" name="表 37">
            <a:extLst>
              <a:ext uri="{FF2B5EF4-FFF2-40B4-BE49-F238E27FC236}">
                <a16:creationId xmlns:a16="http://schemas.microsoft.com/office/drawing/2014/main" id="{B2B29826-7BFC-602D-CE7C-F36501D3607E}"/>
              </a:ext>
            </a:extLst>
          </p:cNvPr>
          <p:cNvGraphicFramePr>
            <a:graphicFrameLocks noGrp="1"/>
          </p:cNvGraphicFramePr>
          <p:nvPr>
            <p:extLst>
              <p:ext uri="{D42A27DB-BD31-4B8C-83A1-F6EECF244321}">
                <p14:modId xmlns:p14="http://schemas.microsoft.com/office/powerpoint/2010/main" val="690389131"/>
              </p:ext>
            </p:extLst>
          </p:nvPr>
        </p:nvGraphicFramePr>
        <p:xfrm>
          <a:off x="822642" y="7782052"/>
          <a:ext cx="6449693" cy="2244438"/>
        </p:xfrm>
        <a:graphic>
          <a:graphicData uri="http://schemas.openxmlformats.org/drawingml/2006/table">
            <a:tbl>
              <a:tblPr>
                <a:tableStyleId>{5C22544A-7EE6-4342-B048-85BDC9FD1C3A}</a:tableStyleId>
              </a:tblPr>
              <a:tblGrid>
                <a:gridCol w="3334257">
                  <a:extLst>
                    <a:ext uri="{9D8B030D-6E8A-4147-A177-3AD203B41FA5}">
                      <a16:colId xmlns:a16="http://schemas.microsoft.com/office/drawing/2014/main" val="1004931470"/>
                    </a:ext>
                  </a:extLst>
                </a:gridCol>
                <a:gridCol w="3115436">
                  <a:extLst>
                    <a:ext uri="{9D8B030D-6E8A-4147-A177-3AD203B41FA5}">
                      <a16:colId xmlns:a16="http://schemas.microsoft.com/office/drawing/2014/main" val="1327660508"/>
                    </a:ext>
                  </a:extLst>
                </a:gridCol>
              </a:tblGrid>
              <a:tr h="121834">
                <a:tc>
                  <a:txBody>
                    <a:bodyPr/>
                    <a:lstStyle/>
                    <a:p>
                      <a:pPr algn="ctr" fontAlgn="ctr"/>
                      <a:r>
                        <a:rPr lang="ja-JP" sz="800" kern="1200" dirty="0">
                          <a:solidFill>
                            <a:schemeClr val="bg1"/>
                          </a:solidFill>
                          <a:effectLst/>
                        </a:rPr>
                        <a:t>評価ポイント</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fontAlgn="ctr"/>
                      <a:r>
                        <a:rPr lang="ja-JP" sz="800" kern="1200" dirty="0">
                          <a:solidFill>
                            <a:schemeClr val="bg1"/>
                          </a:solidFill>
                          <a:effectLst/>
                        </a:rPr>
                        <a:t>評価の基礎資料</a:t>
                      </a:r>
                      <a:endParaRPr lang="ja-JP" sz="700" kern="100" dirty="0">
                        <a:solidFill>
                          <a:schemeClr val="bg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776306468"/>
                  </a:ext>
                </a:extLst>
              </a:tr>
              <a:tr h="215873">
                <a:tc>
                  <a:txBody>
                    <a:bodyPr/>
                    <a:lstStyle/>
                    <a:p>
                      <a:pPr algn="l" fontAlgn="ctr"/>
                      <a:r>
                        <a:rPr lang="ja-JP" sz="800" kern="1200">
                          <a:effectLst/>
                        </a:rPr>
                        <a:t>当社の保育目標に照らして、他の園の模範になる保育を実践している。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保育全般にて、他園の模範となるか</a:t>
                      </a:r>
                      <a:r>
                        <a:rPr lang="en-US" sz="800" kern="1200" dirty="0">
                          <a:effectLst/>
                        </a:rPr>
                        <a:t>AP</a:t>
                      </a:r>
                      <a:r>
                        <a:rPr lang="ja-JP" sz="800" kern="1200" dirty="0">
                          <a:effectLst/>
                        </a:rPr>
                        <a:t>・エリア全員で確認</a:t>
                      </a:r>
                      <a:br>
                        <a:rPr lang="en-US" sz="800" kern="1200" dirty="0">
                          <a:effectLst/>
                        </a:rPr>
                      </a:br>
                      <a:r>
                        <a:rPr lang="en-US" sz="800" kern="1200" dirty="0">
                          <a:effectLst/>
                        </a:rPr>
                        <a:t>AMG</a:t>
                      </a:r>
                      <a:r>
                        <a:rPr lang="ja-JP" sz="800" kern="1200" dirty="0">
                          <a:effectLst/>
                        </a:rPr>
                        <a:t>や</a:t>
                      </a:r>
                      <a:r>
                        <a:rPr lang="en-US" sz="800" kern="1200" dirty="0">
                          <a:effectLst/>
                        </a:rPr>
                        <a:t>APL</a:t>
                      </a:r>
                      <a:r>
                        <a:rPr lang="ja-JP" sz="800" kern="1200" dirty="0">
                          <a:effectLst/>
                        </a:rPr>
                        <a:t>が直接園を訪問し確認</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3872655"/>
                  </a:ext>
                </a:extLst>
              </a:tr>
              <a:tr h="210778">
                <a:tc>
                  <a:txBody>
                    <a:bodyPr/>
                    <a:lstStyle/>
                    <a:p>
                      <a:pPr algn="l" fontAlgn="ctr"/>
                      <a:r>
                        <a:rPr lang="ja-JP" sz="800" kern="1200">
                          <a:effectLst/>
                        </a:rPr>
                        <a:t>職員が意見を言える機会を設け、職員が意見を言いやすい雰囲気を作っている。また、職員からの意見を保育及び運営に取り入れている。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918923"/>
                  </a:ext>
                </a:extLst>
              </a:tr>
              <a:tr h="210778">
                <a:tc>
                  <a:txBody>
                    <a:bodyPr/>
                    <a:lstStyle/>
                    <a:p>
                      <a:pPr algn="l" fontAlgn="ctr"/>
                      <a:r>
                        <a:rPr lang="ja-JP" sz="800" kern="1200" dirty="0">
                          <a:effectLst/>
                        </a:rPr>
                        <a:t>ドキュメンテーションを定期的（月</a:t>
                      </a:r>
                      <a:r>
                        <a:rPr lang="en-US" sz="800" kern="1200" dirty="0">
                          <a:effectLst/>
                        </a:rPr>
                        <a:t>2</a:t>
                      </a:r>
                      <a:r>
                        <a:rPr lang="ja-JP" sz="800" kern="1200" dirty="0">
                          <a:effectLst/>
                        </a:rPr>
                        <a:t>回以上など、各園の規模に応じて判断）に作成して、保護者</a:t>
                      </a:r>
                      <a:r>
                        <a:rPr lang="ja-JP" altLang="en-US" sz="800" kern="1200" dirty="0">
                          <a:effectLst/>
                        </a:rPr>
                        <a:t>様</a:t>
                      </a:r>
                      <a:r>
                        <a:rPr lang="ja-JP" sz="800" kern="1200" dirty="0">
                          <a:effectLst/>
                        </a:rPr>
                        <a:t>と保育の共有を行っている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定期的に作成しているか。また模範として他園に紹介できるレベルか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364405"/>
                  </a:ext>
                </a:extLst>
              </a:tr>
              <a:tr h="198513">
                <a:tc>
                  <a:txBody>
                    <a:bodyPr/>
                    <a:lstStyle/>
                    <a:p>
                      <a:pPr algn="l" fontAlgn="ctr"/>
                      <a:r>
                        <a:rPr lang="ja-JP" sz="800" kern="1200">
                          <a:effectLst/>
                        </a:rPr>
                        <a:t>園にて自発的に研修を実施している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研修スケジュールの確認・実施内容の確認</a:t>
                      </a:r>
                      <a:r>
                        <a:rPr lang="en-US" sz="800" kern="1200" dirty="0">
                          <a:effectLst/>
                        </a:rPr>
                        <a:t>(</a:t>
                      </a:r>
                      <a:r>
                        <a:rPr lang="ja-JP" sz="800" kern="1200">
                          <a:effectLst/>
                        </a:rPr>
                        <a:t>本部指示の研修は除外</a:t>
                      </a:r>
                      <a:r>
                        <a:rPr lang="en-US" sz="800" kern="1200" dirty="0">
                          <a:effectLst/>
                        </a:rPr>
                        <a:t>)</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8749324"/>
                  </a:ext>
                </a:extLst>
              </a:tr>
              <a:tr h="126930">
                <a:tc>
                  <a:txBody>
                    <a:bodyPr/>
                    <a:lstStyle/>
                    <a:p>
                      <a:pPr algn="l" fontAlgn="ctr"/>
                      <a:r>
                        <a:rPr lang="ja-JP" sz="800" kern="1200">
                          <a:effectLst/>
                        </a:rPr>
                        <a:t>園の職員全員が主要マニュアルの内容を正しく理解できている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職員へのヒアリング、日ごろの運営の中から判断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5883553"/>
                  </a:ext>
                </a:extLst>
              </a:tr>
              <a:tr h="126930">
                <a:tc>
                  <a:txBody>
                    <a:bodyPr/>
                    <a:lstStyle/>
                    <a:p>
                      <a:pPr algn="l" fontAlgn="ctr"/>
                      <a:r>
                        <a:rPr lang="ja-JP" sz="800" kern="1200">
                          <a:effectLst/>
                        </a:rPr>
                        <a:t>園の職員のキッズカレッジ</a:t>
                      </a:r>
                      <a:r>
                        <a:rPr lang="en-US" sz="800" kern="1200">
                          <a:effectLst/>
                        </a:rPr>
                        <a:t>TV</a:t>
                      </a:r>
                      <a:r>
                        <a:rPr lang="ja-JP" sz="800" kern="1200">
                          <a:effectLst/>
                        </a:rPr>
                        <a:t>の視聴数がよい</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職員全員が動画の</a:t>
                      </a:r>
                      <a:r>
                        <a:rPr lang="en-US" sz="800" kern="1200" dirty="0">
                          <a:effectLst/>
                        </a:rPr>
                        <a:t>7</a:t>
                      </a:r>
                      <a:r>
                        <a:rPr lang="ja-JP" sz="800" kern="1200">
                          <a:effectLst/>
                        </a:rPr>
                        <a:t>割以上視聴している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8841476"/>
                  </a:ext>
                </a:extLst>
              </a:tr>
              <a:tr h="126930">
                <a:tc>
                  <a:txBody>
                    <a:bodyPr/>
                    <a:lstStyle/>
                    <a:p>
                      <a:pPr algn="l" fontAlgn="ctr"/>
                      <a:r>
                        <a:rPr lang="ja-JP" sz="800" kern="1200">
                          <a:effectLst/>
                        </a:rPr>
                        <a:t>他園にヘルプを出すことに協力的である</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a:effectLst/>
                        </a:rPr>
                        <a:t>日ごろの運営の中から判断</a:t>
                      </a:r>
                      <a:endParaRPr lang="ja-JP" sz="700" kern="10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4087774"/>
                  </a:ext>
                </a:extLst>
              </a:tr>
              <a:tr h="210778">
                <a:tc>
                  <a:txBody>
                    <a:bodyPr/>
                    <a:lstStyle/>
                    <a:p>
                      <a:pPr algn="l" fontAlgn="ctr"/>
                      <a:r>
                        <a:rPr lang="ja-JP" sz="800" kern="1200" dirty="0">
                          <a:effectLst/>
                        </a:rPr>
                        <a:t>保育士定着率が著しくよい（例：</a:t>
                      </a:r>
                      <a:r>
                        <a:rPr lang="en-US" sz="800" kern="1200" dirty="0">
                          <a:effectLst/>
                        </a:rPr>
                        <a:t>2</a:t>
                      </a:r>
                      <a:r>
                        <a:rPr lang="ja-JP" sz="800" kern="1200" dirty="0">
                          <a:effectLst/>
                        </a:rPr>
                        <a:t>年連続</a:t>
                      </a:r>
                      <a:r>
                        <a:rPr lang="en-US" sz="800" kern="1200" dirty="0">
                          <a:effectLst/>
                        </a:rPr>
                        <a:t>10%</a:t>
                      </a:r>
                      <a:r>
                        <a:rPr lang="ja-JP" sz="800" kern="1200" dirty="0">
                          <a:effectLst/>
                        </a:rPr>
                        <a:t>未満など）、評価期間中の離職数が少ない</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ja-JP" sz="800" kern="1200" dirty="0">
                          <a:effectLst/>
                        </a:rPr>
                        <a:t>離職数データ（園毎の職員数規模に応じて判断）</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410821"/>
                  </a:ext>
                </a:extLst>
              </a:tr>
              <a:tr h="194265">
                <a:tc>
                  <a:txBody>
                    <a:bodyPr/>
                    <a:lstStyle/>
                    <a:p>
                      <a:pPr algn="l" fontAlgn="ctr"/>
                      <a:r>
                        <a:rPr lang="ja-JP" altLang="en-US" sz="800" kern="0" spc="50" dirty="0">
                          <a:effectLst/>
                          <a:latin typeface="+mn-ea"/>
                          <a:ea typeface="+mn-ea"/>
                          <a:cs typeface="Meiryo UI" pitchFamily="50" charset="-128"/>
                        </a:rPr>
                        <a:t>法人様</a:t>
                      </a:r>
                      <a:r>
                        <a:rPr lang="ja-JP" sz="800" kern="1200" dirty="0">
                          <a:effectLst/>
                        </a:rPr>
                        <a:t>と非常に良好な信頼関係を築き、契約の更新等に貢献している</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5715" marB="3937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800" kern="1200" dirty="0">
                          <a:effectLst/>
                        </a:rPr>
                        <a:t>CL</a:t>
                      </a:r>
                      <a:r>
                        <a:rPr lang="ja-JP" sz="800" kern="1200" dirty="0">
                          <a:effectLst/>
                        </a:rPr>
                        <a:t>との定例会、</a:t>
                      </a:r>
                      <a:r>
                        <a:rPr lang="en-US" sz="800" kern="1200" dirty="0">
                          <a:effectLst/>
                        </a:rPr>
                        <a:t>CL</a:t>
                      </a:r>
                      <a:r>
                        <a:rPr lang="ja-JP" sz="800" kern="1200" dirty="0">
                          <a:effectLst/>
                        </a:rPr>
                        <a:t>から</a:t>
                      </a:r>
                      <a:r>
                        <a:rPr lang="ja-JP" altLang="en-US" sz="800" kern="1200" dirty="0">
                          <a:effectLst/>
                        </a:rPr>
                        <a:t>職員</a:t>
                      </a:r>
                      <a:r>
                        <a:rPr lang="ja-JP" sz="800" kern="1200" dirty="0">
                          <a:effectLst/>
                        </a:rPr>
                        <a:t>との</a:t>
                      </a:r>
                      <a:r>
                        <a:rPr lang="ja-JP" altLang="en-US" sz="800" kern="1200" dirty="0">
                          <a:effectLst/>
                        </a:rPr>
                        <a:t>マイナスなご意見</a:t>
                      </a:r>
                      <a:r>
                        <a:rPr lang="ja-JP" sz="800" kern="1200" dirty="0">
                          <a:effectLst/>
                        </a:rPr>
                        <a:t>の有無、</a:t>
                      </a:r>
                      <a:r>
                        <a:rPr lang="en-US" sz="800" kern="1200" dirty="0">
                          <a:effectLst/>
                        </a:rPr>
                        <a:t>CL</a:t>
                      </a:r>
                      <a:r>
                        <a:rPr lang="ja-JP" sz="800" kern="1200" dirty="0">
                          <a:effectLst/>
                        </a:rPr>
                        <a:t>との契約継続</a:t>
                      </a:r>
                      <a:endParaRPr lang="ja-JP" sz="700" kern="100"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36000" marR="72000" marT="63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947782"/>
                  </a:ext>
                </a:extLst>
              </a:tr>
            </a:tbl>
          </a:graphicData>
        </a:graphic>
      </p:graphicFrame>
      <p:sp>
        <p:nvSpPr>
          <p:cNvPr id="3" name="四角形: 角を丸くする 5">
            <a:extLst>
              <a:ext uri="{FF2B5EF4-FFF2-40B4-BE49-F238E27FC236}">
                <a16:creationId xmlns:a16="http://schemas.microsoft.com/office/drawing/2014/main" id="{DEBF0D09-FCC8-88C5-2326-E2AE56948DFB}"/>
              </a:ext>
            </a:extLst>
          </p:cNvPr>
          <p:cNvSpPr/>
          <p:nvPr/>
        </p:nvSpPr>
        <p:spPr>
          <a:xfrm>
            <a:off x="755647"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6" name="テキスト ボックス 16">
            <a:extLst>
              <a:ext uri="{FF2B5EF4-FFF2-40B4-BE49-F238E27FC236}">
                <a16:creationId xmlns:a16="http://schemas.microsoft.com/office/drawing/2014/main" id="{2ED053F7-5D31-C09B-EE3E-A4A4602DF722}"/>
              </a:ext>
            </a:extLst>
          </p:cNvPr>
          <p:cNvSpPr txBox="1"/>
          <p:nvPr/>
        </p:nvSpPr>
        <p:spPr>
          <a:xfrm>
            <a:off x="1158796"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dirty="0">
                <a:effectLst/>
                <a:latin typeface="Meiryo UI" panose="020B0604030504040204" pitchFamily="34" charset="-128"/>
                <a:ea typeface="Meiryo UI" panose="020B0604030504040204" pitchFamily="34" charset="-128"/>
                <a:cs typeface="Times New Roman" panose="02020603050405020304" pitchFamily="18" charset="0"/>
              </a:rPr>
              <a:t>監査項目チェック</a:t>
            </a:r>
          </a:p>
        </p:txBody>
      </p:sp>
      <p:sp>
        <p:nvSpPr>
          <p:cNvPr id="7" name="コンテンツ プレースホルダ 1">
            <a:extLst>
              <a:ext uri="{FF2B5EF4-FFF2-40B4-BE49-F238E27FC236}">
                <a16:creationId xmlns:a16="http://schemas.microsoft.com/office/drawing/2014/main" id="{72CED69C-09AC-0E87-8C5B-2E17BDBCEBDF}"/>
              </a:ext>
            </a:extLst>
          </p:cNvPr>
          <p:cNvSpPr txBox="1">
            <a:spLocks/>
          </p:cNvSpPr>
          <p:nvPr/>
        </p:nvSpPr>
        <p:spPr>
          <a:xfrm>
            <a:off x="855114"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当社では豊富な運営ノウハウを基に対応マニュアルを作成し、監査での指摘を未然に防げるよう対応しています。</a:t>
            </a:r>
          </a:p>
        </p:txBody>
      </p:sp>
      <p:sp>
        <p:nvSpPr>
          <p:cNvPr id="41" name="四角形: 角を丸くする 5">
            <a:extLst>
              <a:ext uri="{FF2B5EF4-FFF2-40B4-BE49-F238E27FC236}">
                <a16:creationId xmlns:a16="http://schemas.microsoft.com/office/drawing/2014/main" id="{26970645-85F1-A898-02D8-0BF5A491960A}"/>
              </a:ext>
            </a:extLst>
          </p:cNvPr>
          <p:cNvSpPr/>
          <p:nvPr/>
        </p:nvSpPr>
        <p:spPr>
          <a:xfrm>
            <a:off x="2955941"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2" name="テキスト ボックス 16">
            <a:extLst>
              <a:ext uri="{FF2B5EF4-FFF2-40B4-BE49-F238E27FC236}">
                <a16:creationId xmlns:a16="http://schemas.microsoft.com/office/drawing/2014/main" id="{7EF7700B-CD38-60A0-9C91-F2DC6855A6BE}"/>
              </a:ext>
            </a:extLst>
          </p:cNvPr>
          <p:cNvSpPr txBox="1"/>
          <p:nvPr/>
        </p:nvSpPr>
        <p:spPr>
          <a:xfrm>
            <a:off x="3359090"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自己評価チェック</a:t>
            </a:r>
          </a:p>
          <a:p>
            <a:endPar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endParaRPr>
          </a:p>
        </p:txBody>
      </p:sp>
      <p:sp>
        <p:nvSpPr>
          <p:cNvPr id="43" name="コンテンツ プレースホルダ 1">
            <a:extLst>
              <a:ext uri="{FF2B5EF4-FFF2-40B4-BE49-F238E27FC236}">
                <a16:creationId xmlns:a16="http://schemas.microsoft.com/office/drawing/2014/main" id="{B84526F8-94DE-A455-3F2C-BC23EE005A48}"/>
              </a:ext>
            </a:extLst>
          </p:cNvPr>
          <p:cNvSpPr txBox="1">
            <a:spLocks/>
          </p:cNvSpPr>
          <p:nvPr/>
        </p:nvSpPr>
        <p:spPr>
          <a:xfrm>
            <a:off x="3055408" y="3105707"/>
            <a:ext cx="1931779" cy="615553"/>
          </a:xfrm>
          <a:prstGeom prst="rect">
            <a:avLst/>
          </a:prstGeom>
        </p:spPr>
        <p:txBody>
          <a:bodyPr wrap="square" lIns="0" tIns="0" rIns="0" bIns="0">
            <a:spAutoFit/>
          </a:bodyPr>
          <a:lstStyle/>
          <a:p>
            <a:pPr marL="6350" algn="l">
              <a:spcAft>
                <a:spcPts val="300"/>
              </a:spcAft>
              <a:defRPr/>
            </a:pPr>
            <a:r>
              <a:rPr lang="ja-JP" altLang="en-US" sz="1000" kern="0" spc="50" dirty="0">
                <a:effectLst/>
                <a:latin typeface="+mn-ea"/>
                <a:ea typeface="+mn-ea"/>
                <a:cs typeface="Meiryo UI" pitchFamily="50" charset="-128"/>
              </a:rPr>
              <a:t>職員同士のコミュニケーションといった基本的な部分から、保育内容の細かい部分までを網羅した、保育士の自己チェックを目的としたリストです。</a:t>
            </a:r>
          </a:p>
        </p:txBody>
      </p:sp>
      <p:sp>
        <p:nvSpPr>
          <p:cNvPr id="45" name="四角形: 角を丸くする 5">
            <a:extLst>
              <a:ext uri="{FF2B5EF4-FFF2-40B4-BE49-F238E27FC236}">
                <a16:creationId xmlns:a16="http://schemas.microsoft.com/office/drawing/2014/main" id="{819FAD07-EAAF-7FE5-F940-9E06DDC823DE}"/>
              </a:ext>
            </a:extLst>
          </p:cNvPr>
          <p:cNvSpPr/>
          <p:nvPr/>
        </p:nvSpPr>
        <p:spPr>
          <a:xfrm>
            <a:off x="5156236" y="2833734"/>
            <a:ext cx="2116099" cy="962241"/>
          </a:xfrm>
          <a:prstGeom prst="roundRect">
            <a:avLst>
              <a:gd name="adj" fmla="val 3466"/>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endParaRPr lang="ja-JP" altLang="en-US">
              <a:solidFill>
                <a:schemeClr val="tx1"/>
              </a:solidFill>
              <a:effectLst/>
              <a:latin typeface="Arial" charset="0"/>
              <a:ea typeface="ＭＳ Ｐゴシック" pitchFamily="50" charset="-128"/>
            </a:endParaRPr>
          </a:p>
        </p:txBody>
      </p:sp>
      <p:sp>
        <p:nvSpPr>
          <p:cNvPr id="46" name="テキスト ボックス 16">
            <a:extLst>
              <a:ext uri="{FF2B5EF4-FFF2-40B4-BE49-F238E27FC236}">
                <a16:creationId xmlns:a16="http://schemas.microsoft.com/office/drawing/2014/main" id="{8AE5E4B6-6346-06D5-7304-4E8AE6EAF940}"/>
              </a:ext>
            </a:extLst>
          </p:cNvPr>
          <p:cNvSpPr txBox="1"/>
          <p:nvPr/>
        </p:nvSpPr>
        <p:spPr>
          <a:xfrm>
            <a:off x="5559385" y="2833734"/>
            <a:ext cx="1309802" cy="3658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ja-JP" altLang="en-US" sz="1100" b="1" kern="100">
                <a:effectLst/>
                <a:latin typeface="Meiryo UI" panose="020B0604030504040204" pitchFamily="34" charset="-128"/>
                <a:ea typeface="Meiryo UI" panose="020B0604030504040204" pitchFamily="34" charset="-128"/>
                <a:cs typeface="Times New Roman" panose="02020603050405020304" pitchFamily="18" charset="0"/>
              </a:rPr>
              <a:t>季節ごとのチェック</a:t>
            </a:r>
          </a:p>
        </p:txBody>
      </p:sp>
      <p:sp>
        <p:nvSpPr>
          <p:cNvPr id="47" name="コンテンツ プレースホルダ 1">
            <a:extLst>
              <a:ext uri="{FF2B5EF4-FFF2-40B4-BE49-F238E27FC236}">
                <a16:creationId xmlns:a16="http://schemas.microsoft.com/office/drawing/2014/main" id="{113FECE3-EAF0-32BB-50AD-11901C2A3DA8}"/>
              </a:ext>
            </a:extLst>
          </p:cNvPr>
          <p:cNvSpPr txBox="1">
            <a:spLocks/>
          </p:cNvSpPr>
          <p:nvPr/>
        </p:nvSpPr>
        <p:spPr>
          <a:xfrm>
            <a:off x="5255703" y="3105707"/>
            <a:ext cx="1931779" cy="461665"/>
          </a:xfrm>
          <a:prstGeom prst="rect">
            <a:avLst/>
          </a:prstGeom>
        </p:spPr>
        <p:txBody>
          <a:bodyPr wrap="square" lIns="0" tIns="0" rIns="0" bIns="0">
            <a:spAutoFit/>
          </a:bodyPr>
          <a:lstStyle/>
          <a:p>
            <a:pPr marL="6350" algn="l">
              <a:spcAft>
                <a:spcPts val="300"/>
              </a:spcAft>
              <a:defRPr/>
            </a:pPr>
            <a:r>
              <a:rPr lang="ja-JP" altLang="en-US" sz="1000" kern="0" spc="50">
                <a:effectLst/>
                <a:latin typeface="+mn-ea"/>
                <a:ea typeface="+mn-ea"/>
                <a:cs typeface="Meiryo UI" pitchFamily="50" charset="-128"/>
              </a:rPr>
              <a:t>春先の害虫駆除、夏場の熱中症対策など、季節ごとの移り変わりの中で見落としがないよう設定しています。</a:t>
            </a:r>
          </a:p>
        </p:txBody>
      </p:sp>
      <p:grpSp>
        <p:nvGrpSpPr>
          <p:cNvPr id="62" name="グループ化 61">
            <a:extLst>
              <a:ext uri="{FF2B5EF4-FFF2-40B4-BE49-F238E27FC236}">
                <a16:creationId xmlns:a16="http://schemas.microsoft.com/office/drawing/2014/main" id="{E8006907-1E34-C87E-7DFA-A4D431D9E3F1}"/>
              </a:ext>
            </a:extLst>
          </p:cNvPr>
          <p:cNvGrpSpPr/>
          <p:nvPr/>
        </p:nvGrpSpPr>
        <p:grpSpPr>
          <a:xfrm>
            <a:off x="822642" y="5843456"/>
            <a:ext cx="1531091" cy="1619441"/>
            <a:chOff x="822642" y="4040724"/>
            <a:chExt cx="5039783" cy="3359856"/>
          </a:xfrm>
          <a:solidFill>
            <a:schemeClr val="accent6"/>
          </a:solidFill>
        </p:grpSpPr>
        <p:sp>
          <p:nvSpPr>
            <p:cNvPr id="63" name="フリーフォーム 62">
              <a:extLst>
                <a:ext uri="{FF2B5EF4-FFF2-40B4-BE49-F238E27FC236}">
                  <a16:creationId xmlns:a16="http://schemas.microsoft.com/office/drawing/2014/main" id="{E9CDFC8C-92F8-2CD7-EC75-64B5C9DFE4BB}"/>
                </a:ext>
              </a:extLst>
            </p:cNvPr>
            <p:cNvSpPr/>
            <p:nvPr/>
          </p:nvSpPr>
          <p:spPr>
            <a:xfrm>
              <a:off x="2502569" y="4040724"/>
              <a:ext cx="1679927" cy="1119952"/>
            </a:xfrm>
            <a:custGeom>
              <a:avLst/>
              <a:gdLst>
                <a:gd name="connsiteX0" fmla="*/ 0 w 1679927"/>
                <a:gd name="connsiteY0" fmla="*/ 1119952 h 1119952"/>
                <a:gd name="connsiteX1" fmla="*/ 839964 w 1679927"/>
                <a:gd name="connsiteY1" fmla="*/ 0 h 1119952"/>
                <a:gd name="connsiteX2" fmla="*/ 839964 w 1679927"/>
                <a:gd name="connsiteY2" fmla="*/ 0 h 1119952"/>
                <a:gd name="connsiteX3" fmla="*/ 1679927 w 1679927"/>
                <a:gd name="connsiteY3" fmla="*/ 1119952 h 1119952"/>
                <a:gd name="connsiteX4" fmla="*/ 0 w 1679927"/>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927" h="1119952">
                  <a:moveTo>
                    <a:pt x="0" y="1119952"/>
                  </a:moveTo>
                  <a:lnTo>
                    <a:pt x="839964" y="0"/>
                  </a:lnTo>
                  <a:lnTo>
                    <a:pt x="839964" y="0"/>
                  </a:lnTo>
                  <a:lnTo>
                    <a:pt x="1679927" y="1119952"/>
                  </a:lnTo>
                  <a:lnTo>
                    <a:pt x="0" y="1119952"/>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kumimoji="1" lang="ja-JP" altLang="en-US" sz="3200" kern="1200"/>
            </a:p>
          </p:txBody>
        </p:sp>
        <p:sp>
          <p:nvSpPr>
            <p:cNvPr id="3072" name="フリーフォーム 3071">
              <a:extLst>
                <a:ext uri="{FF2B5EF4-FFF2-40B4-BE49-F238E27FC236}">
                  <a16:creationId xmlns:a16="http://schemas.microsoft.com/office/drawing/2014/main" id="{3BC3455C-D18F-7B8F-15FB-0A7A6CB3FE6E}"/>
                </a:ext>
              </a:extLst>
            </p:cNvPr>
            <p:cNvSpPr/>
            <p:nvPr/>
          </p:nvSpPr>
          <p:spPr>
            <a:xfrm>
              <a:off x="1662605" y="5160676"/>
              <a:ext cx="3359855" cy="1119952"/>
            </a:xfrm>
            <a:custGeom>
              <a:avLst/>
              <a:gdLst>
                <a:gd name="connsiteX0" fmla="*/ 0 w 3359855"/>
                <a:gd name="connsiteY0" fmla="*/ 1119952 h 1119952"/>
                <a:gd name="connsiteX1" fmla="*/ 839964 w 3359855"/>
                <a:gd name="connsiteY1" fmla="*/ 0 h 1119952"/>
                <a:gd name="connsiteX2" fmla="*/ 2519891 w 3359855"/>
                <a:gd name="connsiteY2" fmla="*/ 0 h 1119952"/>
                <a:gd name="connsiteX3" fmla="*/ 3359855 w 3359855"/>
                <a:gd name="connsiteY3" fmla="*/ 1119952 h 1119952"/>
                <a:gd name="connsiteX4" fmla="*/ 0 w 3359855"/>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855" h="1119952">
                  <a:moveTo>
                    <a:pt x="0" y="1119952"/>
                  </a:moveTo>
                  <a:lnTo>
                    <a:pt x="839964" y="0"/>
                  </a:lnTo>
                  <a:lnTo>
                    <a:pt x="2519891" y="0"/>
                  </a:lnTo>
                  <a:lnTo>
                    <a:pt x="3359855" y="1119952"/>
                  </a:lnTo>
                  <a:lnTo>
                    <a:pt x="0" y="1119952"/>
                  </a:lnTo>
                  <a:close/>
                </a:path>
              </a:pathLst>
            </a:custGeom>
            <a:solidFill>
              <a:schemeClr val="accent6">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45" tIns="52070" rIns="640045" bIns="52070" numCol="1" spcCol="1270" anchor="ctr" anchorCtr="0">
              <a:noAutofit/>
            </a:bodyPr>
            <a:lstStyle/>
            <a:p>
              <a:pPr marL="0" lvl="0" indent="0" algn="ctr" defTabSz="1822450">
                <a:lnSpc>
                  <a:spcPct val="90000"/>
                </a:lnSpc>
                <a:spcBef>
                  <a:spcPct val="0"/>
                </a:spcBef>
                <a:spcAft>
                  <a:spcPct val="35000"/>
                </a:spcAft>
                <a:buNone/>
              </a:pPr>
              <a:endParaRPr kumimoji="1" lang="ja-JP" altLang="en-US" sz="4100" kern="1200"/>
            </a:p>
          </p:txBody>
        </p:sp>
        <p:sp>
          <p:nvSpPr>
            <p:cNvPr id="3073" name="フリーフォーム 3072">
              <a:extLst>
                <a:ext uri="{FF2B5EF4-FFF2-40B4-BE49-F238E27FC236}">
                  <a16:creationId xmlns:a16="http://schemas.microsoft.com/office/drawing/2014/main" id="{194C3974-8544-F2BF-1EE0-427910EE0E54}"/>
                </a:ext>
              </a:extLst>
            </p:cNvPr>
            <p:cNvSpPr/>
            <p:nvPr/>
          </p:nvSpPr>
          <p:spPr>
            <a:xfrm>
              <a:off x="822642" y="6280628"/>
              <a:ext cx="5039783" cy="1119952"/>
            </a:xfrm>
            <a:custGeom>
              <a:avLst/>
              <a:gdLst>
                <a:gd name="connsiteX0" fmla="*/ 0 w 5039783"/>
                <a:gd name="connsiteY0" fmla="*/ 1119952 h 1119952"/>
                <a:gd name="connsiteX1" fmla="*/ 839964 w 5039783"/>
                <a:gd name="connsiteY1" fmla="*/ 0 h 1119952"/>
                <a:gd name="connsiteX2" fmla="*/ 4199819 w 5039783"/>
                <a:gd name="connsiteY2" fmla="*/ 0 h 1119952"/>
                <a:gd name="connsiteX3" fmla="*/ 5039783 w 5039783"/>
                <a:gd name="connsiteY3" fmla="*/ 1119952 h 1119952"/>
                <a:gd name="connsiteX4" fmla="*/ 0 w 5039783"/>
                <a:gd name="connsiteY4" fmla="*/ 1119952 h 111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783" h="1119952">
                  <a:moveTo>
                    <a:pt x="0" y="1119952"/>
                  </a:moveTo>
                  <a:lnTo>
                    <a:pt x="839964" y="0"/>
                  </a:lnTo>
                  <a:lnTo>
                    <a:pt x="4199819" y="0"/>
                  </a:lnTo>
                  <a:lnTo>
                    <a:pt x="5039783" y="1119952"/>
                  </a:lnTo>
                  <a:lnTo>
                    <a:pt x="0" y="1119952"/>
                  </a:lnTo>
                  <a:close/>
                </a:path>
              </a:pathLst>
            </a:custGeom>
            <a:solidFill>
              <a:schemeClr val="accent6">
                <a:alpha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6732" tIns="64770" rIns="946733" bIns="64770" numCol="1" spcCol="1270" anchor="ctr" anchorCtr="0">
              <a:noAutofit/>
            </a:bodyPr>
            <a:lstStyle/>
            <a:p>
              <a:pPr marL="0" lvl="0" indent="0" algn="ctr" defTabSz="2266950">
                <a:lnSpc>
                  <a:spcPct val="90000"/>
                </a:lnSpc>
                <a:spcBef>
                  <a:spcPct val="0"/>
                </a:spcBef>
                <a:spcAft>
                  <a:spcPct val="35000"/>
                </a:spcAft>
                <a:buNone/>
              </a:pPr>
              <a:endParaRPr kumimoji="1" lang="ja-JP" altLang="en-US" sz="5100" kern="1200"/>
            </a:p>
          </p:txBody>
        </p:sp>
      </p:grpSp>
      <p:sp>
        <p:nvSpPr>
          <p:cNvPr id="3074" name="コンテンツ プレースホルダ 1">
            <a:extLst>
              <a:ext uri="{FF2B5EF4-FFF2-40B4-BE49-F238E27FC236}">
                <a16:creationId xmlns:a16="http://schemas.microsoft.com/office/drawing/2014/main" id="{9A6D81D3-CA56-9DEF-794B-F6B8CA6E40AD}"/>
              </a:ext>
            </a:extLst>
          </p:cNvPr>
          <p:cNvSpPr txBox="1">
            <a:spLocks/>
          </p:cNvSpPr>
          <p:nvPr/>
        </p:nvSpPr>
        <p:spPr>
          <a:xfrm>
            <a:off x="1848058" y="5975452"/>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良質な保育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良好な運営</a:t>
            </a:r>
          </a:p>
        </p:txBody>
      </p:sp>
      <p:sp>
        <p:nvSpPr>
          <p:cNvPr id="3082" name="コンテンツ プレースホルダ 1">
            <a:extLst>
              <a:ext uri="{FF2B5EF4-FFF2-40B4-BE49-F238E27FC236}">
                <a16:creationId xmlns:a16="http://schemas.microsoft.com/office/drawing/2014/main" id="{E0C9B2BD-3520-3C5B-CCDB-D83426E5A439}"/>
              </a:ext>
            </a:extLst>
          </p:cNvPr>
          <p:cNvSpPr txBox="1">
            <a:spLocks/>
          </p:cNvSpPr>
          <p:nvPr/>
        </p:nvSpPr>
        <p:spPr>
          <a:xfrm>
            <a:off x="1458273" y="6143216"/>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①</a:t>
            </a:r>
            <a:endParaRPr lang="ja-JP" altLang="en-US" sz="1600" b="1" kern="0" spc="50">
              <a:solidFill>
                <a:schemeClr val="bg1"/>
              </a:solidFill>
              <a:effectLst/>
              <a:latin typeface="+mn-ea"/>
              <a:ea typeface="+mn-ea"/>
              <a:cs typeface="Meiryo UI" pitchFamily="50" charset="-128"/>
            </a:endParaRPr>
          </a:p>
        </p:txBody>
      </p:sp>
      <p:sp>
        <p:nvSpPr>
          <p:cNvPr id="3084" name="コンテンツ プレースホルダ 1">
            <a:extLst>
              <a:ext uri="{FF2B5EF4-FFF2-40B4-BE49-F238E27FC236}">
                <a16:creationId xmlns:a16="http://schemas.microsoft.com/office/drawing/2014/main" id="{FD45F7D0-0F3B-2AD5-4154-357450A38C84}"/>
              </a:ext>
            </a:extLst>
          </p:cNvPr>
          <p:cNvSpPr txBox="1">
            <a:spLocks/>
          </p:cNvSpPr>
          <p:nvPr/>
        </p:nvSpPr>
        <p:spPr>
          <a:xfrm>
            <a:off x="2071378" y="6460643"/>
            <a:ext cx="1931779" cy="346249"/>
          </a:xfrm>
          <a:prstGeom prst="rect">
            <a:avLst/>
          </a:prstGeom>
        </p:spPr>
        <p:txBody>
          <a:bodyPr wrap="square" lIns="0" tIns="0" rIns="0" bIns="0">
            <a:spAutoFit/>
          </a:bodyPr>
          <a:lstStyle/>
          <a:p>
            <a:pPr marL="6350" algn="l">
              <a:spcAft>
                <a:spcPts val="300"/>
              </a:spcAft>
              <a:defRPr/>
            </a:pPr>
            <a:r>
              <a:rPr lang="ja-JP" altLang="en-US" sz="1000" b="1" kern="0" spc="50" dirty="0">
                <a:solidFill>
                  <a:schemeClr val="accent6"/>
                </a:solidFill>
                <a:effectLst/>
                <a:latin typeface="+mn-ea"/>
                <a:ea typeface="+mn-ea"/>
                <a:cs typeface="Meiryo UI" pitchFamily="50" charset="-128"/>
              </a:rPr>
              <a:t>子ども主体の保育</a:t>
            </a:r>
          </a:p>
          <a:p>
            <a:pPr marL="6350" algn="l">
              <a:spcAft>
                <a:spcPts val="300"/>
              </a:spcAft>
              <a:defRPr/>
            </a:pPr>
            <a:r>
              <a:rPr lang="ja-JP" altLang="en-US" sz="1000" b="1" kern="0" spc="50" dirty="0">
                <a:solidFill>
                  <a:schemeClr val="accent6"/>
                </a:solidFill>
                <a:effectLst/>
                <a:latin typeface="+mn-ea"/>
                <a:ea typeface="+mn-ea"/>
                <a:cs typeface="Meiryo UI" pitchFamily="50" charset="-128"/>
              </a:rPr>
              <a:t>確実な業務の実施</a:t>
            </a:r>
          </a:p>
        </p:txBody>
      </p:sp>
      <p:sp>
        <p:nvSpPr>
          <p:cNvPr id="3085" name="コンテンツ プレースホルダ 1">
            <a:extLst>
              <a:ext uri="{FF2B5EF4-FFF2-40B4-BE49-F238E27FC236}">
                <a16:creationId xmlns:a16="http://schemas.microsoft.com/office/drawing/2014/main" id="{3B818A8F-298E-F7E1-EBA7-19005AA98981}"/>
              </a:ext>
            </a:extLst>
          </p:cNvPr>
          <p:cNvSpPr txBox="1">
            <a:spLocks/>
          </p:cNvSpPr>
          <p:nvPr/>
        </p:nvSpPr>
        <p:spPr>
          <a:xfrm>
            <a:off x="1458273" y="662840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②</a:t>
            </a:r>
            <a:endParaRPr lang="ja-JP" altLang="en-US" sz="1600" b="1" kern="0" spc="50">
              <a:solidFill>
                <a:schemeClr val="bg1"/>
              </a:solidFill>
              <a:effectLst/>
              <a:latin typeface="+mn-ea"/>
              <a:ea typeface="+mn-ea"/>
              <a:cs typeface="Meiryo UI" pitchFamily="50" charset="-128"/>
            </a:endParaRPr>
          </a:p>
        </p:txBody>
      </p:sp>
      <p:sp>
        <p:nvSpPr>
          <p:cNvPr id="3091" name="コンテンツ プレースホルダ 1">
            <a:extLst>
              <a:ext uri="{FF2B5EF4-FFF2-40B4-BE49-F238E27FC236}">
                <a16:creationId xmlns:a16="http://schemas.microsoft.com/office/drawing/2014/main" id="{D1DE17E2-1F49-A3FA-70D1-328FDC13956B}"/>
              </a:ext>
            </a:extLst>
          </p:cNvPr>
          <p:cNvSpPr txBox="1">
            <a:spLocks/>
          </p:cNvSpPr>
          <p:nvPr/>
        </p:nvSpPr>
        <p:spPr>
          <a:xfrm>
            <a:off x="2359504" y="6997153"/>
            <a:ext cx="1931779" cy="346249"/>
          </a:xfrm>
          <a:prstGeom prst="rect">
            <a:avLst/>
          </a:prstGeom>
        </p:spPr>
        <p:txBody>
          <a:bodyPr wrap="square" lIns="0" tIns="0" rIns="0" bIns="0">
            <a:spAutoFit/>
          </a:bodyPr>
          <a:lstStyle/>
          <a:p>
            <a:pPr marL="6350" algn="l">
              <a:spcAft>
                <a:spcPts val="300"/>
              </a:spcAft>
              <a:defRPr/>
            </a:pPr>
            <a:r>
              <a:rPr lang="ja-JP" altLang="en-US" sz="1000" b="1" kern="0" spc="50">
                <a:solidFill>
                  <a:schemeClr val="accent6"/>
                </a:solidFill>
                <a:effectLst/>
                <a:latin typeface="+mn-ea"/>
                <a:ea typeface="+mn-ea"/>
                <a:cs typeface="Meiryo UI" pitchFamily="50" charset="-128"/>
              </a:rPr>
              <a:t>児童の安全・衛生の確保</a:t>
            </a:r>
          </a:p>
          <a:p>
            <a:pPr marL="6350" algn="l">
              <a:spcAft>
                <a:spcPts val="300"/>
              </a:spcAft>
              <a:defRPr/>
            </a:pPr>
            <a:r>
              <a:rPr lang="ja-JP" altLang="en-US" sz="1000" b="1" kern="0" spc="50">
                <a:solidFill>
                  <a:schemeClr val="accent6"/>
                </a:solidFill>
                <a:effectLst/>
                <a:latin typeface="+mn-ea"/>
                <a:ea typeface="+mn-ea"/>
                <a:cs typeface="Meiryo UI" pitchFamily="50" charset="-128"/>
              </a:rPr>
              <a:t>法令遵守・ルールの遵守</a:t>
            </a:r>
          </a:p>
        </p:txBody>
      </p:sp>
      <p:sp>
        <p:nvSpPr>
          <p:cNvPr id="3093" name="コンテンツ プレースホルダ 1">
            <a:extLst>
              <a:ext uri="{FF2B5EF4-FFF2-40B4-BE49-F238E27FC236}">
                <a16:creationId xmlns:a16="http://schemas.microsoft.com/office/drawing/2014/main" id="{BD0CB245-B1CD-993D-DB81-4C4FA0131D86}"/>
              </a:ext>
            </a:extLst>
          </p:cNvPr>
          <p:cNvSpPr txBox="1">
            <a:spLocks/>
          </p:cNvSpPr>
          <p:nvPr/>
        </p:nvSpPr>
        <p:spPr>
          <a:xfrm>
            <a:off x="1458273" y="7164917"/>
            <a:ext cx="259825" cy="246221"/>
          </a:xfrm>
          <a:prstGeom prst="rect">
            <a:avLst/>
          </a:prstGeom>
        </p:spPr>
        <p:txBody>
          <a:bodyPr wrap="square" lIns="0" tIns="0" rIns="0" bIns="0">
            <a:spAutoFit/>
          </a:bodyPr>
          <a:lstStyle/>
          <a:p>
            <a:pPr marL="6350">
              <a:spcAft>
                <a:spcPts val="300"/>
              </a:spcAft>
              <a:defRPr/>
            </a:pPr>
            <a:r>
              <a:rPr lang="en-US" altLang="ja-JP" sz="1600" b="1" kern="0" spc="50" dirty="0">
                <a:solidFill>
                  <a:schemeClr val="bg1"/>
                </a:solidFill>
                <a:effectLst/>
                <a:latin typeface="+mn-ea"/>
                <a:ea typeface="+mn-ea"/>
                <a:cs typeface="Meiryo UI" pitchFamily="50" charset="-128"/>
              </a:rPr>
              <a:t>③</a:t>
            </a:r>
            <a:endParaRPr lang="ja-JP" altLang="en-US" sz="1600" b="1" kern="0" spc="50">
              <a:solidFill>
                <a:schemeClr val="bg1"/>
              </a:solidFill>
              <a:effectLst/>
              <a:latin typeface="+mn-ea"/>
              <a:ea typeface="+mn-ea"/>
              <a:cs typeface="Meiryo UI" pitchFamily="50" charset="-128"/>
            </a:endParaRPr>
          </a:p>
        </p:txBody>
      </p:sp>
      <p:sp>
        <p:nvSpPr>
          <p:cNvPr id="3094" name="コンテンツ プレースホルダ 1">
            <a:extLst>
              <a:ext uri="{FF2B5EF4-FFF2-40B4-BE49-F238E27FC236}">
                <a16:creationId xmlns:a16="http://schemas.microsoft.com/office/drawing/2014/main" id="{698D0CD8-4330-AC6F-7ED4-CBBE7D52FE9C}"/>
              </a:ext>
            </a:extLst>
          </p:cNvPr>
          <p:cNvSpPr txBox="1">
            <a:spLocks/>
          </p:cNvSpPr>
          <p:nvPr/>
        </p:nvSpPr>
        <p:spPr>
          <a:xfrm>
            <a:off x="4076316" y="5863199"/>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職員評価制度</a:t>
            </a:r>
            <a:r>
              <a:rPr lang="en-US" altLang="ja-JP" sz="1000" b="1" kern="0" dirty="0">
                <a:effectLst/>
                <a:latin typeface="+mn-ea"/>
                <a:ea typeface="+mn-ea"/>
                <a:cs typeface="Meiryo UI" pitchFamily="50" charset="-128"/>
              </a:rPr>
              <a:t>】</a:t>
            </a:r>
          </a:p>
        </p:txBody>
      </p:sp>
      <p:sp>
        <p:nvSpPr>
          <p:cNvPr id="3096" name="コンテンツ プレースホルダ 1">
            <a:extLst>
              <a:ext uri="{FF2B5EF4-FFF2-40B4-BE49-F238E27FC236}">
                <a16:creationId xmlns:a16="http://schemas.microsoft.com/office/drawing/2014/main" id="{29540F7B-9D09-DF1E-19CA-CB532071A136}"/>
              </a:ext>
            </a:extLst>
          </p:cNvPr>
          <p:cNvSpPr txBox="1">
            <a:spLocks/>
          </p:cNvSpPr>
          <p:nvPr/>
        </p:nvSpPr>
        <p:spPr>
          <a:xfrm>
            <a:off x="4026696" y="6050849"/>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a:t>
            </a:r>
            <a:r>
              <a:rPr lang="ja-JP" altLang="en-US" sz="900" b="1" kern="0" spc="50">
                <a:solidFill>
                  <a:schemeClr val="bg1"/>
                </a:solidFill>
                <a:effectLst/>
                <a:latin typeface="+mn-ea"/>
                <a:ea typeface="+mn-ea"/>
                <a:cs typeface="Meiryo UI" pitchFamily="50" charset="-128"/>
              </a:rPr>
              <a:t>加点項目で評価</a:t>
            </a:r>
          </a:p>
        </p:txBody>
      </p:sp>
      <p:sp>
        <p:nvSpPr>
          <p:cNvPr id="3109" name="コンテンツ プレースホルダ 1">
            <a:extLst>
              <a:ext uri="{FF2B5EF4-FFF2-40B4-BE49-F238E27FC236}">
                <a16:creationId xmlns:a16="http://schemas.microsoft.com/office/drawing/2014/main" id="{C878D763-0F2B-1805-92F0-B627E70700FB}"/>
              </a:ext>
            </a:extLst>
          </p:cNvPr>
          <p:cNvSpPr txBox="1">
            <a:spLocks/>
          </p:cNvSpPr>
          <p:nvPr/>
        </p:nvSpPr>
        <p:spPr>
          <a:xfrm>
            <a:off x="4034458" y="6255046"/>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良質な保育の実践、チームビルディング、職員への教育、</a:t>
            </a:r>
            <a:br>
              <a:rPr lang="en-US" altLang="ja-JP" sz="800" kern="0" spc="50" dirty="0">
                <a:effectLst/>
                <a:latin typeface="+mn-ea"/>
                <a:ea typeface="+mn-ea"/>
                <a:cs typeface="Meiryo UI" pitchFamily="50" charset="-128"/>
              </a:rPr>
            </a:br>
            <a:r>
              <a:rPr lang="ja-JP" altLang="en-US" sz="800" kern="0" spc="50">
                <a:effectLst/>
                <a:latin typeface="+mn-ea"/>
                <a:ea typeface="+mn-ea"/>
                <a:cs typeface="Meiryo UI" pitchFamily="50" charset="-128"/>
              </a:rPr>
              <a:t>適切な事務処理</a:t>
            </a:r>
          </a:p>
        </p:txBody>
      </p:sp>
      <p:sp>
        <p:nvSpPr>
          <p:cNvPr id="3113" name="コンテンツ プレースホルダ 1">
            <a:extLst>
              <a:ext uri="{FF2B5EF4-FFF2-40B4-BE49-F238E27FC236}">
                <a16:creationId xmlns:a16="http://schemas.microsoft.com/office/drawing/2014/main" id="{9D80D64F-6B56-8855-9B5C-5BD363028411}"/>
              </a:ext>
            </a:extLst>
          </p:cNvPr>
          <p:cNvSpPr txBox="1">
            <a:spLocks/>
          </p:cNvSpPr>
          <p:nvPr/>
        </p:nvSpPr>
        <p:spPr>
          <a:xfrm rot="5400000">
            <a:off x="6706801" y="6252412"/>
            <a:ext cx="539814"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4" name="コンテンツ プレースホルダ 1">
            <a:extLst>
              <a:ext uri="{FF2B5EF4-FFF2-40B4-BE49-F238E27FC236}">
                <a16:creationId xmlns:a16="http://schemas.microsoft.com/office/drawing/2014/main" id="{CA2B8859-56DF-27BA-15E0-D2082983F844}"/>
              </a:ext>
            </a:extLst>
          </p:cNvPr>
          <p:cNvSpPr txBox="1">
            <a:spLocks/>
          </p:cNvSpPr>
          <p:nvPr/>
        </p:nvSpPr>
        <p:spPr>
          <a:xfrm>
            <a:off x="4026696" y="6568525"/>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【①</a:t>
            </a:r>
            <a:r>
              <a:rPr lang="ja-JP" altLang="en-US" sz="900" b="1" kern="0" spc="50">
                <a:solidFill>
                  <a:schemeClr val="bg1"/>
                </a:solidFill>
                <a:effectLst/>
                <a:latin typeface="+mn-ea"/>
                <a:ea typeface="+mn-ea"/>
                <a:cs typeface="Meiryo UI" pitchFamily="50" charset="-128"/>
              </a:rPr>
              <a:t>＋</a:t>
            </a:r>
            <a:r>
              <a:rPr lang="en-US" altLang="ja-JP" sz="900" b="1" kern="0" spc="50" dirty="0">
                <a:solidFill>
                  <a:schemeClr val="bg1"/>
                </a:solidFill>
                <a:effectLst/>
                <a:latin typeface="+mn-ea"/>
                <a:ea typeface="+mn-ea"/>
                <a:cs typeface="Meiryo UI" pitchFamily="50" charset="-128"/>
              </a:rPr>
              <a:t>②+③】</a:t>
            </a:r>
            <a:r>
              <a:rPr lang="ja-JP" altLang="en-US" sz="900" b="1" kern="0" spc="50">
                <a:solidFill>
                  <a:schemeClr val="bg1"/>
                </a:solidFill>
                <a:effectLst/>
                <a:latin typeface="+mn-ea"/>
                <a:ea typeface="+mn-ea"/>
                <a:cs typeface="Meiryo UI" pitchFamily="50" charset="-128"/>
              </a:rPr>
              <a:t>必達項目で評価</a:t>
            </a:r>
          </a:p>
        </p:txBody>
      </p:sp>
      <p:sp>
        <p:nvSpPr>
          <p:cNvPr id="3115" name="コンテンツ プレースホルダ 1">
            <a:extLst>
              <a:ext uri="{FF2B5EF4-FFF2-40B4-BE49-F238E27FC236}">
                <a16:creationId xmlns:a16="http://schemas.microsoft.com/office/drawing/2014/main" id="{AB93BECC-A077-DB03-2108-F29E157CC881}"/>
              </a:ext>
            </a:extLst>
          </p:cNvPr>
          <p:cNvSpPr txBox="1">
            <a:spLocks/>
          </p:cNvSpPr>
          <p:nvPr/>
        </p:nvSpPr>
        <p:spPr>
          <a:xfrm>
            <a:off x="4034458" y="6772722"/>
            <a:ext cx="2919919" cy="246221"/>
          </a:xfrm>
          <a:prstGeom prst="rect">
            <a:avLst/>
          </a:prstGeom>
        </p:spPr>
        <p:txBody>
          <a:bodyPr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マニュアルの遵守、安全な保育の実践、法令遵守（労基法等）、保育園チェックシートの適切な実施</a:t>
            </a:r>
          </a:p>
        </p:txBody>
      </p:sp>
      <p:sp>
        <p:nvSpPr>
          <p:cNvPr id="3116" name="コンテンツ プレースホルダ 1">
            <a:extLst>
              <a:ext uri="{FF2B5EF4-FFF2-40B4-BE49-F238E27FC236}">
                <a16:creationId xmlns:a16="http://schemas.microsoft.com/office/drawing/2014/main" id="{DF8BB7FD-46ED-AEB7-C44B-9AD783A3D5DE}"/>
              </a:ext>
            </a:extLst>
          </p:cNvPr>
          <p:cNvSpPr txBox="1">
            <a:spLocks/>
          </p:cNvSpPr>
          <p:nvPr/>
        </p:nvSpPr>
        <p:spPr>
          <a:xfrm>
            <a:off x="4026696" y="7086201"/>
            <a:ext cx="2868858" cy="194280"/>
          </a:xfrm>
          <a:prstGeom prst="rect">
            <a:avLst/>
          </a:prstGeom>
          <a:solidFill>
            <a:schemeClr val="accent6"/>
          </a:solidFill>
        </p:spPr>
        <p:txBody>
          <a:bodyPr wrap="square" lIns="108000" tIns="0" rIns="0" bIns="36000">
            <a:spAutoFit/>
          </a:bodyPr>
          <a:lstStyle/>
          <a:p>
            <a:pPr algn="l">
              <a:lnSpc>
                <a:spcPct val="130000"/>
              </a:lnSpc>
              <a:spcAft>
                <a:spcPts val="600"/>
              </a:spcAft>
              <a:defRPr/>
            </a:pPr>
            <a:r>
              <a:rPr lang="ja-JP" altLang="en-US" sz="900" b="1" kern="0" spc="50">
                <a:solidFill>
                  <a:schemeClr val="bg1"/>
                </a:solidFill>
                <a:effectLst/>
                <a:latin typeface="+mn-ea"/>
                <a:ea typeface="+mn-ea"/>
                <a:cs typeface="Meiryo UI" pitchFamily="50" charset="-128"/>
              </a:rPr>
              <a:t> </a:t>
            </a:r>
            <a:r>
              <a:rPr lang="en-US" altLang="ja-JP" sz="900" b="1" kern="0" spc="50" dirty="0">
                <a:solidFill>
                  <a:schemeClr val="bg1"/>
                </a:solidFill>
                <a:effectLst/>
                <a:latin typeface="+mn-ea"/>
                <a:ea typeface="+mn-ea"/>
                <a:cs typeface="Meiryo UI" pitchFamily="50" charset="-128"/>
              </a:rPr>
              <a:t>【③】</a:t>
            </a:r>
            <a:r>
              <a:rPr lang="ja-JP" altLang="en-US" sz="900" b="1" kern="0" spc="50">
                <a:solidFill>
                  <a:schemeClr val="bg1"/>
                </a:solidFill>
                <a:effectLst/>
                <a:latin typeface="+mn-ea"/>
                <a:ea typeface="+mn-ea"/>
                <a:cs typeface="Meiryo UI" pitchFamily="50" charset="-128"/>
              </a:rPr>
              <a:t>減点項目で評価</a:t>
            </a:r>
          </a:p>
        </p:txBody>
      </p:sp>
      <p:sp>
        <p:nvSpPr>
          <p:cNvPr id="3117" name="コンテンツ プレースホルダ 1">
            <a:extLst>
              <a:ext uri="{FF2B5EF4-FFF2-40B4-BE49-F238E27FC236}">
                <a16:creationId xmlns:a16="http://schemas.microsoft.com/office/drawing/2014/main" id="{ABAACC82-9716-13F3-1DD3-CDE9F466277F}"/>
              </a:ext>
            </a:extLst>
          </p:cNvPr>
          <p:cNvSpPr txBox="1">
            <a:spLocks/>
          </p:cNvSpPr>
          <p:nvPr/>
        </p:nvSpPr>
        <p:spPr>
          <a:xfrm>
            <a:off x="4034458" y="7290398"/>
            <a:ext cx="2919919" cy="246221"/>
          </a:xfrm>
          <a:prstGeom prst="rect">
            <a:avLst/>
          </a:prstGeom>
        </p:spPr>
        <p:txBody>
          <a:bodyPr wrap="square" lIns="0" tIns="0" rIns="0" bIns="0">
            <a:spAutoFit/>
          </a:bodyPr>
          <a:lstStyle/>
          <a:p>
            <a:pPr marL="6350" algn="l">
              <a:spcAft>
                <a:spcPts val="300"/>
              </a:spcAft>
              <a:defRPr/>
            </a:pPr>
            <a:r>
              <a:rPr lang="ja-JP" altLang="en-US" sz="800" kern="0" spc="50" dirty="0">
                <a:effectLst/>
                <a:latin typeface="+mn-ea"/>
                <a:ea typeface="+mn-ea"/>
                <a:cs typeface="Meiryo UI" pitchFamily="50" charset="-128"/>
              </a:rPr>
              <a:t>不適切な保育、深刻なルール違反、職員本人への書面指導、</a:t>
            </a:r>
            <a:br>
              <a:rPr lang="en-US" altLang="ja-JP" sz="800" kern="0" spc="50" dirty="0">
                <a:effectLst/>
                <a:latin typeface="+mn-ea"/>
                <a:ea typeface="+mn-ea"/>
                <a:cs typeface="Meiryo UI" pitchFamily="50" charset="-128"/>
              </a:rPr>
            </a:br>
            <a:r>
              <a:rPr lang="ja-JP" altLang="en-US" sz="800" kern="0" spc="50" dirty="0">
                <a:effectLst/>
                <a:latin typeface="+mn-ea"/>
                <a:ea typeface="+mn-ea"/>
                <a:cs typeface="Meiryo UI" pitchFamily="50" charset="-128"/>
              </a:rPr>
              <a:t>深刻な事故の発生、会計不正・勤怠不正</a:t>
            </a:r>
          </a:p>
        </p:txBody>
      </p:sp>
      <p:sp>
        <p:nvSpPr>
          <p:cNvPr id="3118" name="コンテンツ プレースホルダ 1">
            <a:extLst>
              <a:ext uri="{FF2B5EF4-FFF2-40B4-BE49-F238E27FC236}">
                <a16:creationId xmlns:a16="http://schemas.microsoft.com/office/drawing/2014/main" id="{3E022117-2FAB-681A-A37D-CE59752F482D}"/>
              </a:ext>
            </a:extLst>
          </p:cNvPr>
          <p:cNvSpPr txBox="1">
            <a:spLocks/>
          </p:cNvSpPr>
          <p:nvPr/>
        </p:nvSpPr>
        <p:spPr>
          <a:xfrm rot="5400000">
            <a:off x="6491807" y="7007219"/>
            <a:ext cx="969800" cy="88995"/>
          </a:xfrm>
          <a:prstGeom prst="leftRightArrow">
            <a:avLst>
              <a:gd name="adj1" fmla="val 100000"/>
              <a:gd name="adj2" fmla="val 50000"/>
            </a:avLst>
          </a:prstGeom>
          <a:solidFill>
            <a:schemeClr val="accent3"/>
          </a:solidFill>
        </p:spPr>
        <p:txBody>
          <a:bodyPr wrap="square" lIns="0" tIns="0" rIns="0" bIns="36000">
            <a:spAutoFit/>
          </a:bodyPr>
          <a:lstStyle/>
          <a:p>
            <a:pPr>
              <a:lnSpc>
                <a:spcPct val="130000"/>
              </a:lnSpc>
              <a:spcAft>
                <a:spcPts val="600"/>
              </a:spcAft>
              <a:defRPr/>
            </a:pPr>
            <a:r>
              <a:rPr lang="ja-JP" altLang="en-US" sz="300" b="1" kern="0" spc="50">
                <a:solidFill>
                  <a:schemeClr val="bg1"/>
                </a:solidFill>
                <a:effectLst/>
                <a:latin typeface="+mn-ea"/>
                <a:ea typeface="+mn-ea"/>
                <a:cs typeface="Meiryo UI" pitchFamily="50" charset="-128"/>
              </a:rPr>
              <a:t> </a:t>
            </a:r>
          </a:p>
        </p:txBody>
      </p:sp>
      <p:sp>
        <p:nvSpPr>
          <p:cNvPr id="3119" name="コンテンツ プレースホルダ 1">
            <a:extLst>
              <a:ext uri="{FF2B5EF4-FFF2-40B4-BE49-F238E27FC236}">
                <a16:creationId xmlns:a16="http://schemas.microsoft.com/office/drawing/2014/main" id="{B0304C1F-612C-E15C-D04F-772001C1FFD1}"/>
              </a:ext>
            </a:extLst>
          </p:cNvPr>
          <p:cNvSpPr txBox="1">
            <a:spLocks/>
          </p:cNvSpPr>
          <p:nvPr/>
        </p:nvSpPr>
        <p:spPr>
          <a:xfrm>
            <a:off x="7076040" y="6094473"/>
            <a:ext cx="123111" cy="621697"/>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賞与増額</a:t>
            </a:r>
          </a:p>
        </p:txBody>
      </p:sp>
      <p:sp>
        <p:nvSpPr>
          <p:cNvPr id="3120" name="コンテンツ プレースホルダ 1">
            <a:extLst>
              <a:ext uri="{FF2B5EF4-FFF2-40B4-BE49-F238E27FC236}">
                <a16:creationId xmlns:a16="http://schemas.microsoft.com/office/drawing/2014/main" id="{2D034ECC-6E84-1223-86E9-03CAEF6611A9}"/>
              </a:ext>
            </a:extLst>
          </p:cNvPr>
          <p:cNvSpPr txBox="1">
            <a:spLocks/>
          </p:cNvSpPr>
          <p:nvPr/>
        </p:nvSpPr>
        <p:spPr>
          <a:xfrm>
            <a:off x="7045936" y="6665665"/>
            <a:ext cx="246221" cy="818831"/>
          </a:xfrm>
          <a:prstGeom prst="rect">
            <a:avLst/>
          </a:prstGeom>
        </p:spPr>
        <p:txBody>
          <a:bodyPr vert="eaVert" wrap="square" lIns="0" tIns="0" rIns="0" bIns="0">
            <a:spAutoFit/>
          </a:bodyPr>
          <a:lstStyle/>
          <a:p>
            <a:pPr marL="6350" algn="l">
              <a:spcAft>
                <a:spcPts val="300"/>
              </a:spcAft>
              <a:defRPr/>
            </a:pPr>
            <a:r>
              <a:rPr lang="ja-JP" altLang="en-US" sz="800" kern="0" spc="50">
                <a:effectLst/>
                <a:latin typeface="+mn-ea"/>
                <a:ea typeface="+mn-ea"/>
                <a:cs typeface="Meiryo UI" pitchFamily="50" charset="-128"/>
              </a:rPr>
              <a:t>クリアできないと減額</a:t>
            </a:r>
          </a:p>
        </p:txBody>
      </p:sp>
      <p:sp>
        <p:nvSpPr>
          <p:cNvPr id="8" name="コンテンツ プレースホルダ 1">
            <a:extLst>
              <a:ext uri="{FF2B5EF4-FFF2-40B4-BE49-F238E27FC236}">
                <a16:creationId xmlns:a16="http://schemas.microsoft.com/office/drawing/2014/main" id="{E712B3F6-9625-CE4E-E26C-665921DCFFD3}"/>
              </a:ext>
            </a:extLst>
          </p:cNvPr>
          <p:cNvSpPr txBox="1">
            <a:spLocks/>
          </p:cNvSpPr>
          <p:nvPr/>
        </p:nvSpPr>
        <p:spPr>
          <a:xfrm>
            <a:off x="3785432" y="3945517"/>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第三者評価</a:t>
            </a:r>
            <a:r>
              <a:rPr lang="en-US" altLang="ja-JP" sz="1000" b="1" kern="0" dirty="0">
                <a:effectLst/>
                <a:latin typeface="+mn-ea"/>
                <a:ea typeface="+mn-ea"/>
                <a:cs typeface="Meiryo UI" pitchFamily="50" charset="-128"/>
              </a:rPr>
              <a:t>】</a:t>
            </a:r>
          </a:p>
        </p:txBody>
      </p:sp>
      <p:sp>
        <p:nvSpPr>
          <p:cNvPr id="9" name="コンテンツ プレースホルダ 1">
            <a:extLst>
              <a:ext uri="{FF2B5EF4-FFF2-40B4-BE49-F238E27FC236}">
                <a16:creationId xmlns:a16="http://schemas.microsoft.com/office/drawing/2014/main" id="{52E687D7-104A-1721-3DBB-652C08928694}"/>
              </a:ext>
            </a:extLst>
          </p:cNvPr>
          <p:cNvSpPr txBox="1">
            <a:spLocks/>
          </p:cNvSpPr>
          <p:nvPr/>
        </p:nvSpPr>
        <p:spPr>
          <a:xfrm>
            <a:off x="847708" y="7567833"/>
            <a:ext cx="3051635" cy="153888"/>
          </a:xfrm>
          <a:prstGeom prst="rect">
            <a:avLst/>
          </a:prstGeom>
        </p:spPr>
        <p:txBody>
          <a:bodyPr wrap="square" lIns="0" tIns="0" rIns="0" bIns="0">
            <a:spAutoFit/>
          </a:bodyPr>
          <a:lstStyle/>
          <a:p>
            <a:pPr algn="l" eaLnBrk="0">
              <a:spcAft>
                <a:spcPts val="600"/>
              </a:spcAft>
              <a:defRPr/>
            </a:pPr>
            <a:r>
              <a:rPr lang="en-US" altLang="ja-JP" sz="1000" b="1" kern="0" dirty="0">
                <a:effectLst/>
                <a:latin typeface="+mn-ea"/>
                <a:ea typeface="+mn-ea"/>
                <a:cs typeface="Meiryo UI" pitchFamily="50" charset="-128"/>
              </a:rPr>
              <a:t>【</a:t>
            </a:r>
            <a:r>
              <a:rPr lang="ja-JP" altLang="en-US" sz="1000" b="1" kern="0" dirty="0">
                <a:effectLst/>
                <a:latin typeface="+mn-ea"/>
                <a:ea typeface="+mn-ea"/>
                <a:cs typeface="Meiryo UI" pitchFamily="50" charset="-128"/>
              </a:rPr>
              <a:t>評価基準（加点項目の評価ポイントと評価資料）抜粋</a:t>
            </a:r>
            <a:r>
              <a:rPr lang="en-US" altLang="ja-JP" sz="1000" b="1" kern="0" dirty="0">
                <a:effectLst/>
                <a:latin typeface="+mn-ea"/>
                <a:ea typeface="+mn-ea"/>
                <a:cs typeface="Meiryo UI" pitchFamily="50" charset="-128"/>
              </a:rPr>
              <a:t>】</a:t>
            </a:r>
          </a:p>
        </p:txBody>
      </p:sp>
      <p:pic>
        <p:nvPicPr>
          <p:cNvPr id="17" name="図 16">
            <a:extLst>
              <a:ext uri="{FF2B5EF4-FFF2-40B4-BE49-F238E27FC236}">
                <a16:creationId xmlns:a16="http://schemas.microsoft.com/office/drawing/2014/main" id="{386F32B7-6915-6A61-6D58-CA42B4C15CD8}"/>
              </a:ext>
            </a:extLst>
          </p:cNvPr>
          <p:cNvPicPr>
            <a:picLocks noChangeAspect="1"/>
          </p:cNvPicPr>
          <p:nvPr/>
        </p:nvPicPr>
        <p:blipFill>
          <a:blip r:embed="rId4"/>
          <a:stretch>
            <a:fillRect/>
          </a:stretch>
        </p:blipFill>
        <p:spPr>
          <a:xfrm>
            <a:off x="5036687" y="619002"/>
            <a:ext cx="2355195" cy="1737884"/>
          </a:xfrm>
          <a:prstGeom prst="rect">
            <a:avLst/>
          </a:prstGeom>
        </p:spPr>
      </p:pic>
    </p:spTree>
    <p:extLst>
      <p:ext uri="{BB962C8B-B14F-4D97-AF65-F5344CB8AC3E}">
        <p14:creationId xmlns:p14="http://schemas.microsoft.com/office/powerpoint/2010/main" val="1114918504"/>
      </p:ext>
    </p:extLst>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4905F3B-A5DD-2561-963C-283AA89EDFBC}"/>
              </a:ext>
            </a:extLst>
          </p:cNvPr>
          <p:cNvSpPr>
            <a:spLocks noGrp="1"/>
          </p:cNvSpPr>
          <p:nvPr>
            <p:ph type="title"/>
          </p:nvPr>
        </p:nvSpPr>
        <p:spPr/>
        <p:txBody>
          <a:bodyPr/>
          <a:lstStyle/>
          <a:p>
            <a:r>
              <a:rPr lang="ja-JP" altLang="en-US" dirty="0"/>
              <a:t>開所までのスケジュールについて</a:t>
            </a:r>
          </a:p>
        </p:txBody>
      </p:sp>
      <p:sp>
        <p:nvSpPr>
          <p:cNvPr id="2" name="スライド番号プレースホルダー 1">
            <a:extLst>
              <a:ext uri="{FF2B5EF4-FFF2-40B4-BE49-F238E27FC236}">
                <a16:creationId xmlns:a16="http://schemas.microsoft.com/office/drawing/2014/main" id="{3D8F4316-18CC-6169-C84D-5A8FFF48C267}"/>
              </a:ext>
            </a:extLst>
          </p:cNvPr>
          <p:cNvSpPr>
            <a:spLocks noGrp="1"/>
          </p:cNvSpPr>
          <p:nvPr>
            <p:ph type="sldNum" sz="quarter" idx="10"/>
          </p:nvPr>
        </p:nvSpPr>
        <p:spPr/>
        <p:txBody>
          <a:bodyPr/>
          <a:lstStyle/>
          <a:p>
            <a:pPr>
              <a:defRPr/>
            </a:pPr>
            <a:fld id="{241ED152-6EA1-4D9A-823A-1E4C1B586740}" type="slidenum">
              <a:rPr lang="en-US" altLang="ja-JP" smtClean="0"/>
              <a:pPr>
                <a:defRPr/>
              </a:pPr>
              <a:t>59</a:t>
            </a:fld>
            <a:endParaRPr lang="en-US" altLang="ja-JP" dirty="0"/>
          </a:p>
        </p:txBody>
      </p:sp>
      <p:sp>
        <p:nvSpPr>
          <p:cNvPr id="4" name="テキスト プレースホルダー 3">
            <a:extLst>
              <a:ext uri="{FF2B5EF4-FFF2-40B4-BE49-F238E27FC236}">
                <a16:creationId xmlns:a16="http://schemas.microsoft.com/office/drawing/2014/main" id="{CB611497-C329-3C74-C5AD-652CDC1909C9}"/>
              </a:ext>
            </a:extLst>
          </p:cNvPr>
          <p:cNvSpPr>
            <a:spLocks noGrp="1"/>
          </p:cNvSpPr>
          <p:nvPr>
            <p:ph type="body" sz="quarter" idx="11"/>
          </p:nvPr>
        </p:nvSpPr>
        <p:spPr>
          <a:xfrm>
            <a:off x="1111250" y="276599"/>
            <a:ext cx="5279276" cy="498598"/>
          </a:xfrm>
        </p:spPr>
        <p:txBody>
          <a:bodyPr/>
          <a:lstStyle/>
          <a:p>
            <a:r>
              <a:rPr lang="en-US" altLang="ja-JP" dirty="0"/>
              <a:t>⑪</a:t>
            </a:r>
            <a:r>
              <a:rPr lang="ja-JP" altLang="en-US" dirty="0"/>
              <a:t>　開所までのスケジュールについて</a:t>
            </a:r>
          </a:p>
          <a:p>
            <a:endParaRPr lang="ja-JP" altLang="en-US" dirty="0"/>
          </a:p>
        </p:txBody>
      </p:sp>
      <p:sp>
        <p:nvSpPr>
          <p:cNvPr id="5"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64555"/>
            <a:ext cx="6516688" cy="100713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下記のとおり半年間に渡っての引継ぎスケジュール案を計画し、</a:t>
            </a:r>
            <a:r>
              <a:rPr lang="ja-JP" altLang="en-US" sz="1100" b="1" kern="0" spc="50" dirty="0">
                <a:solidFill>
                  <a:schemeClr val="accent6"/>
                </a:solidFill>
                <a:effectLst/>
                <a:latin typeface="+mn-ea"/>
                <a:ea typeface="+mn-ea"/>
                <a:cs typeface="Meiryo UI" pitchFamily="50" charset="-128"/>
              </a:rPr>
              <a:t>専任担当</a:t>
            </a:r>
            <a:r>
              <a:rPr lang="en-US" altLang="ja-JP" sz="1100" b="1" kern="0" spc="50" dirty="0">
                <a:solidFill>
                  <a:schemeClr val="accent6"/>
                </a:solidFill>
                <a:effectLst/>
                <a:latin typeface="+mn-ea"/>
                <a:ea typeface="+mn-ea"/>
                <a:cs typeface="Meiryo UI" pitchFamily="50" charset="-128"/>
              </a:rPr>
              <a:t>3</a:t>
            </a:r>
            <a:r>
              <a:rPr lang="ja-JP" altLang="en-US" sz="1100" b="1" kern="0" spc="50" dirty="0">
                <a:solidFill>
                  <a:schemeClr val="accent6"/>
                </a:solidFill>
                <a:effectLst/>
                <a:latin typeface="+mn-ea"/>
                <a:ea typeface="+mn-ea"/>
                <a:cs typeface="Meiryo UI" pitchFamily="50" charset="-128"/>
              </a:rPr>
              <a:t>名以上</a:t>
            </a:r>
            <a:r>
              <a:rPr lang="ja-JP" altLang="en-US" sz="1100" kern="0" spc="50" dirty="0">
                <a:effectLst/>
                <a:latin typeface="+mn-ea"/>
                <a:ea typeface="+mn-ea"/>
                <a:cs typeface="Meiryo UI" pitchFamily="50" charset="-128"/>
              </a:rPr>
              <a:t>で進めてまいります。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当社は直近</a:t>
            </a:r>
            <a:r>
              <a:rPr lang="en-US" altLang="ja-JP" sz="1100" kern="0" spc="50" dirty="0">
                <a:effectLst/>
                <a:latin typeface="+mn-ea"/>
                <a:ea typeface="+mn-ea"/>
                <a:cs typeface="Meiryo UI" pitchFamily="50" charset="-128"/>
              </a:rPr>
              <a:t>5</a:t>
            </a:r>
            <a:r>
              <a:rPr lang="ja-JP" altLang="en-US" sz="1100" kern="0" spc="50" dirty="0">
                <a:effectLst/>
                <a:latin typeface="+mn-ea"/>
                <a:ea typeface="+mn-ea"/>
                <a:cs typeface="Meiryo UI" pitchFamily="50" charset="-128"/>
              </a:rPr>
              <a:t>年間で</a:t>
            </a:r>
            <a:r>
              <a:rPr lang="en-US" altLang="ja-JP" sz="1100" kern="0" spc="50" dirty="0">
                <a:effectLst/>
                <a:latin typeface="+mn-ea"/>
                <a:ea typeface="+mn-ea"/>
                <a:cs typeface="Meiryo UI" pitchFamily="50" charset="-128"/>
              </a:rPr>
              <a:t>100</a:t>
            </a:r>
            <a:r>
              <a:rPr lang="ja-JP" altLang="en-US" sz="1100" kern="0" spc="50" dirty="0">
                <a:effectLst/>
                <a:latin typeface="+mn-ea"/>
                <a:ea typeface="+mn-ea"/>
                <a:cs typeface="Meiryo UI" pitchFamily="50" charset="-128"/>
              </a:rPr>
              <a:t>施設以上の切替実績があり、殆んど</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か月以内の期間で開園準備を行ってまいりました。</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スケジュールが前後する事を考慮しても、</a:t>
            </a:r>
            <a:r>
              <a:rPr lang="en-US" altLang="ja-JP" sz="1100" kern="0" spc="50" dirty="0">
                <a:effectLst/>
                <a:highlight>
                  <a:srgbClr val="FFFF00"/>
                </a:highlight>
                <a:latin typeface="+mn-ea"/>
                <a:ea typeface="+mn-ea"/>
                <a:cs typeface="Meiryo UI" pitchFamily="50" charset="-128"/>
              </a:rPr>
              <a:t>4</a:t>
            </a:r>
            <a:r>
              <a:rPr lang="ja-JP" altLang="en-US" sz="1100" kern="0" spc="50" dirty="0">
                <a:effectLst/>
                <a:highlight>
                  <a:srgbClr val="FFFF00"/>
                </a:highlight>
                <a:latin typeface="+mn-ea"/>
                <a:ea typeface="+mn-ea"/>
                <a:cs typeface="Meiryo UI" pitchFamily="50" charset="-128"/>
              </a:rPr>
              <a:t>月</a:t>
            </a:r>
            <a:r>
              <a:rPr lang="ja-JP" altLang="en-US" sz="1100" kern="0" spc="50" dirty="0">
                <a:effectLst/>
                <a:latin typeface="+mn-ea"/>
                <a:ea typeface="+mn-ea"/>
                <a:cs typeface="Meiryo UI" pitchFamily="50" charset="-128"/>
              </a:rPr>
              <a:t>の開園に間に合わせる事をお約束いたします。</a:t>
            </a:r>
          </a:p>
        </p:txBody>
      </p:sp>
      <p:graphicFrame>
        <p:nvGraphicFramePr>
          <p:cNvPr id="6" name="表 5">
            <a:extLst>
              <a:ext uri="{FF2B5EF4-FFF2-40B4-BE49-F238E27FC236}">
                <a16:creationId xmlns:a16="http://schemas.microsoft.com/office/drawing/2014/main" id="{6D78A8EB-5F41-4573-14FD-835C9706A196}"/>
              </a:ext>
            </a:extLst>
          </p:cNvPr>
          <p:cNvGraphicFramePr>
            <a:graphicFrameLocks noGrp="1"/>
          </p:cNvGraphicFramePr>
          <p:nvPr>
            <p:extLst>
              <p:ext uri="{D42A27DB-BD31-4B8C-83A1-F6EECF244321}">
                <p14:modId xmlns:p14="http://schemas.microsoft.com/office/powerpoint/2010/main" val="3213563697"/>
              </p:ext>
            </p:extLst>
          </p:nvPr>
        </p:nvGraphicFramePr>
        <p:xfrm>
          <a:off x="755650" y="2517535"/>
          <a:ext cx="6516677" cy="6788540"/>
        </p:xfrm>
        <a:graphic>
          <a:graphicData uri="http://schemas.openxmlformats.org/drawingml/2006/table">
            <a:tbl>
              <a:tblPr/>
              <a:tblGrid>
                <a:gridCol w="530145">
                  <a:extLst>
                    <a:ext uri="{9D8B030D-6E8A-4147-A177-3AD203B41FA5}">
                      <a16:colId xmlns:a16="http://schemas.microsoft.com/office/drawing/2014/main" val="2622169063"/>
                    </a:ext>
                  </a:extLst>
                </a:gridCol>
                <a:gridCol w="923266">
                  <a:extLst>
                    <a:ext uri="{9D8B030D-6E8A-4147-A177-3AD203B41FA5}">
                      <a16:colId xmlns:a16="http://schemas.microsoft.com/office/drawing/2014/main" val="1286040606"/>
                    </a:ext>
                  </a:extLst>
                </a:gridCol>
                <a:gridCol w="1216882">
                  <a:extLst>
                    <a:ext uri="{9D8B030D-6E8A-4147-A177-3AD203B41FA5}">
                      <a16:colId xmlns:a16="http://schemas.microsoft.com/office/drawing/2014/main" val="4118796623"/>
                    </a:ext>
                  </a:extLst>
                </a:gridCol>
                <a:gridCol w="213688">
                  <a:extLst>
                    <a:ext uri="{9D8B030D-6E8A-4147-A177-3AD203B41FA5}">
                      <a16:colId xmlns:a16="http://schemas.microsoft.com/office/drawing/2014/main" val="2500334695"/>
                    </a:ext>
                  </a:extLst>
                </a:gridCol>
                <a:gridCol w="213688">
                  <a:extLst>
                    <a:ext uri="{9D8B030D-6E8A-4147-A177-3AD203B41FA5}">
                      <a16:colId xmlns:a16="http://schemas.microsoft.com/office/drawing/2014/main" val="1384272111"/>
                    </a:ext>
                  </a:extLst>
                </a:gridCol>
                <a:gridCol w="213688">
                  <a:extLst>
                    <a:ext uri="{9D8B030D-6E8A-4147-A177-3AD203B41FA5}">
                      <a16:colId xmlns:a16="http://schemas.microsoft.com/office/drawing/2014/main" val="1422286504"/>
                    </a:ext>
                  </a:extLst>
                </a:gridCol>
                <a:gridCol w="213688">
                  <a:extLst>
                    <a:ext uri="{9D8B030D-6E8A-4147-A177-3AD203B41FA5}">
                      <a16:colId xmlns:a16="http://schemas.microsoft.com/office/drawing/2014/main" val="4054294516"/>
                    </a:ext>
                  </a:extLst>
                </a:gridCol>
                <a:gridCol w="213688">
                  <a:extLst>
                    <a:ext uri="{9D8B030D-6E8A-4147-A177-3AD203B41FA5}">
                      <a16:colId xmlns:a16="http://schemas.microsoft.com/office/drawing/2014/main" val="3816876689"/>
                    </a:ext>
                  </a:extLst>
                </a:gridCol>
                <a:gridCol w="213688">
                  <a:extLst>
                    <a:ext uri="{9D8B030D-6E8A-4147-A177-3AD203B41FA5}">
                      <a16:colId xmlns:a16="http://schemas.microsoft.com/office/drawing/2014/main" val="3989140567"/>
                    </a:ext>
                  </a:extLst>
                </a:gridCol>
                <a:gridCol w="213688">
                  <a:extLst>
                    <a:ext uri="{9D8B030D-6E8A-4147-A177-3AD203B41FA5}">
                      <a16:colId xmlns:a16="http://schemas.microsoft.com/office/drawing/2014/main" val="566046962"/>
                    </a:ext>
                  </a:extLst>
                </a:gridCol>
                <a:gridCol w="213688">
                  <a:extLst>
                    <a:ext uri="{9D8B030D-6E8A-4147-A177-3AD203B41FA5}">
                      <a16:colId xmlns:a16="http://schemas.microsoft.com/office/drawing/2014/main" val="2646898243"/>
                    </a:ext>
                  </a:extLst>
                </a:gridCol>
                <a:gridCol w="213688">
                  <a:extLst>
                    <a:ext uri="{9D8B030D-6E8A-4147-A177-3AD203B41FA5}">
                      <a16:colId xmlns:a16="http://schemas.microsoft.com/office/drawing/2014/main" val="2924831647"/>
                    </a:ext>
                  </a:extLst>
                </a:gridCol>
                <a:gridCol w="213688">
                  <a:extLst>
                    <a:ext uri="{9D8B030D-6E8A-4147-A177-3AD203B41FA5}">
                      <a16:colId xmlns:a16="http://schemas.microsoft.com/office/drawing/2014/main" val="1697171539"/>
                    </a:ext>
                  </a:extLst>
                </a:gridCol>
                <a:gridCol w="213688">
                  <a:extLst>
                    <a:ext uri="{9D8B030D-6E8A-4147-A177-3AD203B41FA5}">
                      <a16:colId xmlns:a16="http://schemas.microsoft.com/office/drawing/2014/main" val="2448802864"/>
                    </a:ext>
                  </a:extLst>
                </a:gridCol>
                <a:gridCol w="213688">
                  <a:extLst>
                    <a:ext uri="{9D8B030D-6E8A-4147-A177-3AD203B41FA5}">
                      <a16:colId xmlns:a16="http://schemas.microsoft.com/office/drawing/2014/main" val="3242439538"/>
                    </a:ext>
                  </a:extLst>
                </a:gridCol>
                <a:gridCol w="213688">
                  <a:extLst>
                    <a:ext uri="{9D8B030D-6E8A-4147-A177-3AD203B41FA5}">
                      <a16:colId xmlns:a16="http://schemas.microsoft.com/office/drawing/2014/main" val="1868524847"/>
                    </a:ext>
                  </a:extLst>
                </a:gridCol>
                <a:gridCol w="213688">
                  <a:extLst>
                    <a:ext uri="{9D8B030D-6E8A-4147-A177-3AD203B41FA5}">
                      <a16:colId xmlns:a16="http://schemas.microsoft.com/office/drawing/2014/main" val="3878443032"/>
                    </a:ext>
                  </a:extLst>
                </a:gridCol>
                <a:gridCol w="213688">
                  <a:extLst>
                    <a:ext uri="{9D8B030D-6E8A-4147-A177-3AD203B41FA5}">
                      <a16:colId xmlns:a16="http://schemas.microsoft.com/office/drawing/2014/main" val="3667619078"/>
                    </a:ext>
                  </a:extLst>
                </a:gridCol>
                <a:gridCol w="213688">
                  <a:extLst>
                    <a:ext uri="{9D8B030D-6E8A-4147-A177-3AD203B41FA5}">
                      <a16:colId xmlns:a16="http://schemas.microsoft.com/office/drawing/2014/main" val="1354840557"/>
                    </a:ext>
                  </a:extLst>
                </a:gridCol>
                <a:gridCol w="213688">
                  <a:extLst>
                    <a:ext uri="{9D8B030D-6E8A-4147-A177-3AD203B41FA5}">
                      <a16:colId xmlns:a16="http://schemas.microsoft.com/office/drawing/2014/main" val="3929444666"/>
                    </a:ext>
                  </a:extLst>
                </a:gridCol>
                <a:gridCol w="213688">
                  <a:extLst>
                    <a:ext uri="{9D8B030D-6E8A-4147-A177-3AD203B41FA5}">
                      <a16:colId xmlns:a16="http://schemas.microsoft.com/office/drawing/2014/main" val="1580025249"/>
                    </a:ext>
                  </a:extLst>
                </a:gridCol>
              </a:tblGrid>
              <a:tr h="183836">
                <a:tc rowSpan="2">
                  <a:txBody>
                    <a:bodyPr/>
                    <a:lstStyle/>
                    <a:p>
                      <a:pPr algn="ctr" rtl="0" fontAlgn="ctr">
                        <a:lnSpc>
                          <a:spcPct val="130000"/>
                        </a:lnSpc>
                      </a:pPr>
                      <a:r>
                        <a:rPr lang="ja-JP" altLang="en-US" sz="700" b="1" i="0" u="none" strike="noStrike" dirty="0">
                          <a:solidFill>
                            <a:schemeClr val="bg1"/>
                          </a:solidFill>
                          <a:latin typeface="+mn-ea"/>
                          <a:ea typeface="+mn-ea"/>
                        </a:rPr>
                        <a:t>項目</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a:solidFill>
                            <a:schemeClr val="bg1"/>
                          </a:solidFill>
                          <a:latin typeface="+mn-ea"/>
                          <a:ea typeface="+mn-ea"/>
                        </a:rPr>
                        <a:t>内容</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rowSpan="2">
                  <a:txBody>
                    <a:bodyPr/>
                    <a:lstStyle/>
                    <a:p>
                      <a:pPr algn="ctr" rtl="0" fontAlgn="ctr">
                        <a:lnSpc>
                          <a:spcPct val="130000"/>
                        </a:lnSpc>
                      </a:pPr>
                      <a:r>
                        <a:rPr lang="ja-JP" altLang="en-US" sz="700" b="1" i="0" u="none" strike="noStrike" dirty="0">
                          <a:solidFill>
                            <a:schemeClr val="bg1"/>
                          </a:solidFill>
                          <a:latin typeface="+mn-ea"/>
                          <a:ea typeface="+mn-ea"/>
                        </a:rPr>
                        <a:t>備考</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10</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11</a:t>
                      </a:r>
                      <a:r>
                        <a:rPr lang="ja-JP" altLang="en-US" sz="700" b="1" i="0" u="none" strike="noStrike">
                          <a:solidFill>
                            <a:schemeClr val="bg1"/>
                          </a:solidFill>
                          <a:latin typeface="+mn-ea"/>
                          <a:ea typeface="+mn-ea"/>
                        </a:rPr>
                        <a:t>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en-US" altLang="ja-JP" sz="700" b="1" i="0" u="none" strike="noStrike" dirty="0">
                          <a:solidFill>
                            <a:schemeClr val="bg1"/>
                          </a:solidFill>
                          <a:latin typeface="+mn-ea"/>
                          <a:ea typeface="+mn-ea"/>
                        </a:rPr>
                        <a:t>12</a:t>
                      </a:r>
                      <a:r>
                        <a:rPr lang="ja-JP" altLang="en-US" sz="700" b="1" i="0" u="none" strike="noStrike" dirty="0">
                          <a:solidFill>
                            <a:schemeClr val="bg1"/>
                          </a:solidFill>
                          <a:latin typeface="+mn-ea"/>
                          <a:ea typeface="+mn-ea"/>
                        </a:rPr>
                        <a:t>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a:solidFill>
                            <a:schemeClr val="bg1"/>
                          </a:solidFill>
                          <a:latin typeface="+mn-ea"/>
                          <a:ea typeface="+mn-ea"/>
                        </a:rPr>
                        <a:t>１月</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２月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gridSpan="3">
                  <a:txBody>
                    <a:bodyPr/>
                    <a:lstStyle/>
                    <a:p>
                      <a:pPr algn="ctr" rtl="0" fontAlgn="ctr">
                        <a:lnSpc>
                          <a:spcPct val="130000"/>
                        </a:lnSpc>
                      </a:pPr>
                      <a:r>
                        <a:rPr lang="ja-JP" altLang="en-US" sz="700" b="1" i="0" u="none" strike="noStrike" dirty="0">
                          <a:solidFill>
                            <a:schemeClr val="bg1"/>
                          </a:solidFill>
                          <a:latin typeface="+mn-ea"/>
                          <a:ea typeface="+mn-ea"/>
                        </a:rPr>
                        <a:t>３月</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lumMod val="50000"/>
                        <a:lumOff val="50000"/>
                      </a:schemeClr>
                    </a:solidFill>
                  </a:tcPr>
                </a:tc>
                <a:tc h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3836">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vMerge="1">
                  <a:txBody>
                    <a:bodyPr/>
                    <a:lstStyle/>
                    <a:p>
                      <a:pPr algn="ctr" rtl="0" fontAlgn="ctr">
                        <a:lnSpc>
                          <a:spcPct val="130000"/>
                        </a:lnSpc>
                      </a:pP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上</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中</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ctr">
                        <a:lnSpc>
                          <a:spcPct val="130000"/>
                        </a:lnSpc>
                      </a:pPr>
                      <a:r>
                        <a:rPr lang="ja-JP" altLang="en-US" sz="700" b="1" i="0" u="none" strike="noStrike">
                          <a:solidFill>
                            <a:schemeClr val="bg1"/>
                          </a:solidFill>
                          <a:latin typeface="+mn-ea"/>
                          <a:ea typeface="+mn-ea"/>
                        </a:rPr>
                        <a:t>下</a:t>
                      </a:r>
                      <a:endParaRPr lang="ja-JP" altLang="en-US" sz="700" b="1" i="0" u="none" strike="noStrike" dirty="0">
                        <a:solidFill>
                          <a:schemeClr val="bg1"/>
                        </a:solidFill>
                        <a:latin typeface="+mn-ea"/>
                        <a:ea typeface="+mn-ea"/>
                      </a:endParaRP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600270768"/>
                  </a:ext>
                </a:extLst>
              </a:tr>
              <a:tr h="172003">
                <a:tc rowSpan="4">
                  <a:txBody>
                    <a:bodyPr/>
                    <a:lstStyle/>
                    <a:p>
                      <a:pPr algn="ctr" rtl="0" fontAlgn="ctr">
                        <a:lnSpc>
                          <a:spcPct val="100000"/>
                        </a:lnSpc>
                      </a:pPr>
                      <a:r>
                        <a:rPr lang="ja-JP" altLang="en-US" sz="600" b="0" i="0" u="none" strike="noStrike" dirty="0">
                          <a:solidFill>
                            <a:schemeClr val="tx1"/>
                          </a:solidFill>
                          <a:latin typeface="+mn-ea"/>
                          <a:ea typeface="+mn-ea"/>
                        </a:rPr>
                        <a:t>病院担当者</a:t>
                      </a:r>
                      <a:endParaRPr lang="en-US" altLang="ja-JP"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運営打ち合わせ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開園に向けての打ち合わせ</a:t>
                      </a:r>
                      <a:endParaRPr lang="en-US" altLang="ja-JP"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en-US" altLang="ja-JP"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甲乙負担の打ち合わせ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消耗品等、発注対応方法</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請求業務</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請求方法 入金方法確認</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1163466"/>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設備業務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保育園內設備關係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052124"/>
                  </a:ext>
                </a:extLst>
              </a:tr>
              <a:tr h="228760">
                <a:tc rowSpan="3">
                  <a:txBody>
                    <a:bodyPr/>
                    <a:lstStyle/>
                    <a:p>
                      <a:pPr algn="ctr" rtl="0" fontAlgn="ctr">
                        <a:lnSpc>
                          <a:spcPct val="100000"/>
                        </a:lnSpc>
                      </a:pPr>
                      <a:r>
                        <a:rPr lang="ja-JP" altLang="en-US" sz="600" b="0" i="0" u="none" strike="noStrike">
                          <a:solidFill>
                            <a:schemeClr val="tx1"/>
                          </a:solidFill>
                          <a:latin typeface="+mn-ea"/>
                          <a:ea typeface="+mn-ea"/>
                        </a:rPr>
                        <a:t>既存保育職員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会社説明会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4691669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個別面談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給与・勤務形態　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05474756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1889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保護者様</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利用者様への保育説明会</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highlight>
                          <a:srgbClr val="FDCF00"/>
                        </a:highlight>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84537982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個別面談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既存利用者様</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1045352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入園面談</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新入園児の入園申込・面談</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911290"/>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新規保育職員</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新規採用募集</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12196671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面接</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保育内容・給与・勤務形態等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759443480"/>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意思確認・採用合否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合否</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3850537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勤務</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引継、研修等</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219140887"/>
                  </a:ext>
                </a:extLst>
              </a:tr>
              <a:tr h="172003">
                <a:tc rowSpan="3">
                  <a:txBody>
                    <a:bodyPr/>
                    <a:lstStyle/>
                    <a:p>
                      <a:pPr algn="ctr" rtl="0" fontAlgn="ctr">
                        <a:lnSpc>
                          <a:spcPct val="100000"/>
                        </a:lnSpc>
                      </a:pPr>
                      <a:r>
                        <a:rPr lang="ja-JP" altLang="en-US" sz="600" b="0" i="0" u="none" strike="noStrike">
                          <a:solidFill>
                            <a:schemeClr val="tx1"/>
                          </a:solidFill>
                          <a:latin typeface="+mn-ea"/>
                          <a:ea typeface="+mn-ea"/>
                        </a:rPr>
                        <a:t>保育士研修</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オリエンテーション</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当社のルール</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38992282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社内研修</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当社の保育内容、子どもとの関わり方</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614919151"/>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992045713"/>
                  </a:ext>
                </a:extLst>
              </a:tr>
              <a:tr h="172003">
                <a:tc rowSpan="4">
                  <a:txBody>
                    <a:bodyPr/>
                    <a:lstStyle/>
                    <a:p>
                      <a:pPr algn="ctr" rtl="0" fontAlgn="ctr">
                        <a:lnSpc>
                          <a:spcPct val="100000"/>
                        </a:lnSpc>
                      </a:pPr>
                      <a:r>
                        <a:rPr lang="ja-JP" altLang="en-US" sz="600" b="0" i="0" u="none" strike="noStrike">
                          <a:solidFill>
                            <a:schemeClr val="tx1"/>
                          </a:solidFill>
                          <a:latin typeface="+mn-ea"/>
                          <a:ea typeface="+mn-ea"/>
                        </a:rPr>
                        <a:t>給食対応</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給食の流れ</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調理の確認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0115805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アレルギー対応</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保護者様とのヒアリング</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629239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献立・メニュー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配布</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1970887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事前作業</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開園前、調理の作業確認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67405985"/>
                  </a:ext>
                </a:extLst>
              </a:tr>
              <a:tr h="172003">
                <a:tc rowSpan="5">
                  <a:txBody>
                    <a:bodyPr/>
                    <a:lstStyle/>
                    <a:p>
                      <a:pPr algn="ctr" rtl="0" fontAlgn="ctr">
                        <a:lnSpc>
                          <a:spcPct val="100000"/>
                        </a:lnSpc>
                      </a:pPr>
                      <a:r>
                        <a:rPr lang="ja-JP" altLang="en-US" sz="600" b="0" i="0" u="none" strike="noStrike">
                          <a:solidFill>
                            <a:schemeClr val="tx1"/>
                          </a:solidFill>
                          <a:latin typeface="+mn-ea"/>
                          <a:ea typeface="+mn-ea"/>
                        </a:rPr>
                        <a:t>遊具・備品等</a:t>
                      </a: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既存遊具・備品確認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遊具、備品リスト依頼、在庫確認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918441797"/>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遊具・備品新規発注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破損・不足分 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92215062"/>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消耗品発注</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消耗品等不足分、発注依頼</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86442705"/>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回線契約先等の確認</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955975014"/>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ネット・通信回線工事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既存契約内容によって工事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9883056"/>
                  </a:ext>
                </a:extLst>
              </a:tr>
              <a:tr h="172003">
                <a:tc rowSpan="8">
                  <a:txBody>
                    <a:bodyPr/>
                    <a:lstStyle/>
                    <a:p>
                      <a:pPr algn="ctr" rtl="0" fontAlgn="ctr">
                        <a:lnSpc>
                          <a:spcPct val="100000"/>
                        </a:lnSpc>
                      </a:pPr>
                      <a:r>
                        <a:rPr lang="ja-JP" altLang="en-US" sz="600" b="0" i="0" u="none" strike="noStrike" dirty="0">
                          <a:solidFill>
                            <a:schemeClr val="tx1"/>
                          </a:solidFill>
                          <a:latin typeface="+mn-ea"/>
                          <a:ea typeface="+mn-ea"/>
                        </a:rPr>
                        <a:t>引継ぎ保育</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打ち合わせ</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今後の対応、引継ぎ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8057773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指導案、園児に関する情報</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6954988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取り組み・行事</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年末行事、取り組み</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2425455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園児の様子</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気になる子どもについて</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74511841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0</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05474897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1</a:t>
                      </a: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2</a:t>
                      </a:r>
                      <a:r>
                        <a:rPr lang="ja-JP" altLang="en-US" sz="600" b="0" i="0" u="none" strike="noStrike" dirty="0">
                          <a:solidFill>
                            <a:schemeClr val="tx1"/>
                          </a:solidFill>
                          <a:latin typeface="+mn-ea"/>
                          <a:ea typeface="+mn-ea"/>
                        </a:rPr>
                        <a:t>歳児の子ども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92760093"/>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歳児以上引継ぎ</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歳以上の子ども</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3571968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保護者様との顔合わせ</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園にてご挨拶</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824937829"/>
                  </a:ext>
                </a:extLst>
              </a:tr>
              <a:tr h="172003">
                <a:tc rowSpan="3">
                  <a:txBody>
                    <a:bodyPr/>
                    <a:lstStyle/>
                    <a:p>
                      <a:pPr algn="ctr" rtl="0" fontAlgn="ctr">
                        <a:lnSpc>
                          <a:spcPct val="100000"/>
                        </a:lnSpc>
                      </a:pPr>
                      <a:r>
                        <a:rPr lang="ja-JP" altLang="en-US" sz="600" b="0" i="0" u="none" strike="noStrike" dirty="0">
                          <a:solidFill>
                            <a:schemeClr val="tx1"/>
                          </a:solidFill>
                          <a:latin typeface="+mn-ea"/>
                          <a:ea typeface="+mn-ea"/>
                        </a:rPr>
                        <a:t>引き渡し</a:t>
                      </a:r>
                      <a:br>
                        <a:rPr lang="en-US" altLang="ja-JP" sz="600" b="0" i="0" u="none" strike="noStrike" dirty="0">
                          <a:solidFill>
                            <a:schemeClr val="tx1"/>
                          </a:solidFill>
                          <a:latin typeface="+mn-ea"/>
                          <a:ea typeface="+mn-ea"/>
                        </a:rPr>
                      </a:br>
                      <a:r>
                        <a:rPr lang="ja-JP" altLang="en-US" sz="600" b="0" i="0" u="none" strike="noStrike" dirty="0">
                          <a:solidFill>
                            <a:schemeClr val="tx1"/>
                          </a:solidFill>
                          <a:latin typeface="+mn-ea"/>
                          <a:ea typeface="+mn-ea"/>
                        </a:rPr>
                        <a:t>（</a:t>
                      </a:r>
                      <a:r>
                        <a:rPr lang="en-US" altLang="ja-JP" sz="600" b="0" i="0" u="none" strike="noStrike" dirty="0">
                          <a:solidFill>
                            <a:schemeClr val="tx1"/>
                          </a:solidFill>
                          <a:latin typeface="+mn-ea"/>
                          <a:ea typeface="+mn-ea"/>
                        </a:rPr>
                        <a:t>3</a:t>
                      </a:r>
                      <a:r>
                        <a:rPr lang="ja-JP" altLang="en-US" sz="600" b="0" i="0" u="none" strike="noStrike" dirty="0">
                          <a:solidFill>
                            <a:schemeClr val="tx1"/>
                          </a:solidFill>
                          <a:latin typeface="+mn-ea"/>
                          <a:ea typeface="+mn-ea"/>
                        </a:rPr>
                        <a:t>月</a:t>
                      </a:r>
                      <a:r>
                        <a:rPr lang="en-US" altLang="ja-JP" sz="600" b="0" i="0" u="none" strike="noStrike" dirty="0">
                          <a:solidFill>
                            <a:schemeClr val="tx1"/>
                          </a:solidFill>
                          <a:latin typeface="+mn-ea"/>
                          <a:ea typeface="+mn-ea"/>
                        </a:rPr>
                        <a:t>31</a:t>
                      </a:r>
                      <a:r>
                        <a:rPr lang="ja-JP" altLang="en-US" sz="600" b="0" i="0" u="none" strike="noStrike" dirty="0">
                          <a:solidFill>
                            <a:schemeClr val="tx1"/>
                          </a:solidFill>
                          <a:latin typeface="+mn-ea"/>
                          <a:ea typeface="+mn-ea"/>
                        </a:rPr>
                        <a:t>日）</a:t>
                      </a: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書類</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園児に関する書類引き渡し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014159"/>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鍵</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園の鍵の引き渡し</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44726718"/>
                  </a:ext>
                </a:extLst>
              </a:tr>
              <a:tr h="172003">
                <a:tc vMerge="1">
                  <a:txBody>
                    <a:bodyPr/>
                    <a:lstStyle/>
                    <a:p>
                      <a:pPr algn="ctr" rtl="0" fontAlgn="ctr">
                        <a:lnSpc>
                          <a:spcPct val="100000"/>
                        </a:lnSpc>
                      </a:pPr>
                      <a:endParaRPr lang="ja-JP" altLang="en-US" sz="600" b="0" i="0" u="none" strike="noStrike" dirty="0">
                        <a:solidFill>
                          <a:schemeClr val="tx1"/>
                        </a:solidFill>
                        <a:latin typeface="+mn-ea"/>
                        <a:ea typeface="+mn-ea"/>
                      </a:endParaRPr>
                    </a:p>
                  </a:txBody>
                  <a:tcPr marL="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a:solidFill>
                            <a:schemeClr val="tx1"/>
                          </a:solidFill>
                          <a:latin typeface="+mn-ea"/>
                          <a:ea typeface="+mn-ea"/>
                        </a:rPr>
                        <a:t>掃除</a:t>
                      </a:r>
                      <a:endParaRPr lang="ja-JP" altLang="en-US" sz="600" b="0" i="0" u="none" strike="noStrike" dirty="0">
                        <a:solidFill>
                          <a:schemeClr val="tx1"/>
                        </a:solidFill>
                        <a:latin typeface="+mn-ea"/>
                        <a:ea typeface="+mn-ea"/>
                      </a:endParaRP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600" b="0" i="0" u="none" strike="noStrike" dirty="0">
                          <a:solidFill>
                            <a:schemeClr val="tx1"/>
                          </a:solidFill>
                          <a:latin typeface="+mn-ea"/>
                          <a:ea typeface="+mn-ea"/>
                        </a:rPr>
                        <a:t>開園前 大掃除</a:t>
                      </a:r>
                    </a:p>
                  </a:txBody>
                  <a:tcPr marL="36000" marR="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rtl="0" fontAlgn="ctr">
                        <a:lnSpc>
                          <a:spcPct val="100000"/>
                        </a:lnSpc>
                      </a:pPr>
                      <a:endParaRPr lang="ja-JP" altLang="en-US" sz="6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53880156"/>
                  </a:ext>
                </a:extLst>
              </a:tr>
            </a:tbl>
          </a:graphicData>
        </a:graphic>
      </p:graphicFrame>
      <p:grpSp>
        <p:nvGrpSpPr>
          <p:cNvPr id="10" name="グループ化 9">
            <a:extLst>
              <a:ext uri="{FF2B5EF4-FFF2-40B4-BE49-F238E27FC236}">
                <a16:creationId xmlns:a16="http://schemas.microsoft.com/office/drawing/2014/main" id="{BCB10230-DA0F-2FC4-D262-E2A8CE1C6934}"/>
              </a:ext>
            </a:extLst>
          </p:cNvPr>
          <p:cNvGrpSpPr/>
          <p:nvPr/>
        </p:nvGrpSpPr>
        <p:grpSpPr>
          <a:xfrm>
            <a:off x="2145722" y="9326980"/>
            <a:ext cx="5126616" cy="138499"/>
            <a:chOff x="755651" y="9069794"/>
            <a:chExt cx="5126616" cy="138499"/>
          </a:xfrm>
        </p:grpSpPr>
        <p:sp>
          <p:nvSpPr>
            <p:cNvPr id="7" name="コンテンツ プレースホルダ 1">
              <a:extLst>
                <a:ext uri="{FF2B5EF4-FFF2-40B4-BE49-F238E27FC236}">
                  <a16:creationId xmlns:a16="http://schemas.microsoft.com/office/drawing/2014/main" id="{CE819976-A1C4-65C4-41BE-FA507A25292D}"/>
                </a:ext>
              </a:extLst>
            </p:cNvPr>
            <p:cNvSpPr txBox="1">
              <a:spLocks/>
            </p:cNvSpPr>
            <p:nvPr/>
          </p:nvSpPr>
          <p:spPr>
            <a:xfrm>
              <a:off x="755651" y="9069794"/>
              <a:ext cx="758674" cy="138499"/>
            </a:xfrm>
            <a:prstGeom prst="rect">
              <a:avLst/>
            </a:prstGeom>
          </p:spPr>
          <p:txBody>
            <a:bodyPr wrap="square" lIns="0" tIns="0" rIns="0" bIns="0">
              <a:spAutoFit/>
            </a:bodyPr>
            <a:lstStyle/>
            <a:p>
              <a:pPr algn="l" eaLnBrk="0">
                <a:spcAft>
                  <a:spcPts val="600"/>
                </a:spcAft>
                <a:defRPr/>
              </a:pPr>
              <a:r>
                <a:rPr lang="en-US" altLang="ja-JP" sz="900" b="1" kern="0" dirty="0">
                  <a:effectLst/>
                  <a:latin typeface="+mn-ea"/>
                  <a:ea typeface="+mn-ea"/>
                  <a:cs typeface="Meiryo UI" pitchFamily="50" charset="-128"/>
                </a:rPr>
                <a:t>※</a:t>
              </a:r>
              <a:r>
                <a:rPr lang="ja-JP" altLang="en-US" sz="900" b="1" kern="0">
                  <a:effectLst/>
                  <a:latin typeface="+mn-ea"/>
                  <a:ea typeface="+mn-ea"/>
                  <a:cs typeface="Meiryo UI" pitchFamily="50" charset="-128"/>
                </a:rPr>
                <a:t>色について</a:t>
              </a:r>
              <a:endParaRPr lang="en-US" altLang="ja-JP" sz="900" b="1" kern="0" dirty="0">
                <a:effectLst/>
                <a:latin typeface="+mn-ea"/>
                <a:ea typeface="+mn-ea"/>
                <a:cs typeface="Meiryo UI" pitchFamily="50" charset="-128"/>
              </a:endParaRPr>
            </a:p>
          </p:txBody>
        </p:sp>
        <p:sp>
          <p:nvSpPr>
            <p:cNvPr id="8" name="コンテンツ プレースホルダ 1">
              <a:extLst>
                <a:ext uri="{FF2B5EF4-FFF2-40B4-BE49-F238E27FC236}">
                  <a16:creationId xmlns:a16="http://schemas.microsoft.com/office/drawing/2014/main" id="{21F50C58-9532-2429-39AB-648E549BEEA1}"/>
                </a:ext>
              </a:extLst>
            </p:cNvPr>
            <p:cNvSpPr txBox="1">
              <a:spLocks/>
            </p:cNvSpPr>
            <p:nvPr/>
          </p:nvSpPr>
          <p:spPr>
            <a:xfrm>
              <a:off x="1450300" y="9069794"/>
              <a:ext cx="1426713" cy="138499"/>
            </a:xfrm>
            <a:prstGeom prst="rect">
              <a:avLst/>
            </a:prstGeom>
            <a:solidFill>
              <a:schemeClr val="accent3">
                <a:lumMod val="20000"/>
                <a:lumOff val="80000"/>
              </a:schemeClr>
            </a:solidFill>
          </p:spPr>
          <p:txBody>
            <a:bodyPr wrap="square" lIns="0" tIns="0" rIns="0" bIns="0">
              <a:spAutoFit/>
            </a:bodyPr>
            <a:lstStyle/>
            <a:p>
              <a:pPr eaLnBrk="0">
                <a:spcAft>
                  <a:spcPts val="600"/>
                </a:spcAft>
                <a:defRPr/>
              </a:pPr>
              <a:r>
                <a:rPr lang="ja-JP" altLang="en-US" sz="900" b="1" kern="0" dirty="0">
                  <a:effectLst/>
                  <a:highlight>
                    <a:srgbClr val="FFFF00"/>
                  </a:highlight>
                  <a:latin typeface="+mn-ea"/>
                  <a:ea typeface="+mn-ea"/>
                  <a:cs typeface="Meiryo UI" pitchFamily="50" charset="-128"/>
                </a:rPr>
                <a:t>元委託会社</a:t>
              </a:r>
              <a:r>
                <a:rPr lang="ja-JP" altLang="en-US" sz="900" b="1" kern="0" dirty="0">
                  <a:effectLst/>
                  <a:latin typeface="+mn-ea"/>
                  <a:ea typeface="+mn-ea"/>
                  <a:cs typeface="Meiryo UI" pitchFamily="50" charset="-128"/>
                </a:rPr>
                <a:t>との対応</a:t>
              </a:r>
              <a:endParaRPr lang="en-US" altLang="ja-JP" sz="900" b="1" kern="0" dirty="0">
                <a:effectLst/>
                <a:latin typeface="+mn-ea"/>
                <a:ea typeface="+mn-ea"/>
                <a:cs typeface="Meiryo UI" pitchFamily="50" charset="-128"/>
              </a:endParaRPr>
            </a:p>
          </p:txBody>
        </p:sp>
        <p:sp>
          <p:nvSpPr>
            <p:cNvPr id="9" name="コンテンツ プレースホルダ 1">
              <a:extLst>
                <a:ext uri="{FF2B5EF4-FFF2-40B4-BE49-F238E27FC236}">
                  <a16:creationId xmlns:a16="http://schemas.microsoft.com/office/drawing/2014/main" id="{360B7840-8656-2F24-188A-4F161F6EA4D8}"/>
                </a:ext>
              </a:extLst>
            </p:cNvPr>
            <p:cNvSpPr txBox="1">
              <a:spLocks/>
            </p:cNvSpPr>
            <p:nvPr/>
          </p:nvSpPr>
          <p:spPr>
            <a:xfrm>
              <a:off x="2950139" y="9069794"/>
              <a:ext cx="1426713" cy="138499"/>
            </a:xfrm>
            <a:prstGeom prst="rect">
              <a:avLst/>
            </a:prstGeom>
            <a:solidFill>
              <a:schemeClr val="accent6">
                <a:lumMod val="20000"/>
                <a:lumOff val="80000"/>
              </a:schemeClr>
            </a:solidFill>
          </p:spPr>
          <p:txBody>
            <a:bodyPr wrap="square" lIns="0" tIns="0" rIns="0" bIns="0">
              <a:spAutoFit/>
            </a:bodyPr>
            <a:lstStyle/>
            <a:p>
              <a:pPr eaLnBrk="0">
                <a:spcAft>
                  <a:spcPts val="600"/>
                </a:spcAft>
                <a:defRPr/>
              </a:pPr>
              <a:r>
                <a:rPr lang="ja-JP" altLang="en-US" sz="900" b="1" kern="0" dirty="0">
                  <a:effectLst/>
                  <a:latin typeface="+mn-ea"/>
                  <a:ea typeface="+mn-ea"/>
                  <a:cs typeface="Meiryo UI" pitchFamily="50" charset="-128"/>
                </a:rPr>
                <a:t>法人様との対応</a:t>
              </a:r>
              <a:endParaRPr lang="en-US" altLang="ja-JP" sz="900" b="1" kern="0" dirty="0">
                <a:effectLst/>
                <a:latin typeface="+mn-ea"/>
                <a:ea typeface="+mn-ea"/>
                <a:cs typeface="Meiryo UI" pitchFamily="50" charset="-128"/>
              </a:endParaRPr>
            </a:p>
          </p:txBody>
        </p:sp>
        <p:sp>
          <p:nvSpPr>
            <p:cNvPr id="11" name="コンテンツ プレースホルダ 1">
              <a:extLst>
                <a:ext uri="{FF2B5EF4-FFF2-40B4-BE49-F238E27FC236}">
                  <a16:creationId xmlns:a16="http://schemas.microsoft.com/office/drawing/2014/main" id="{868384D7-131F-B606-B2B8-C1A0A4481DE0}"/>
                </a:ext>
              </a:extLst>
            </p:cNvPr>
            <p:cNvSpPr txBox="1">
              <a:spLocks/>
            </p:cNvSpPr>
            <p:nvPr/>
          </p:nvSpPr>
          <p:spPr>
            <a:xfrm>
              <a:off x="4455554" y="9069794"/>
              <a:ext cx="1426713" cy="138499"/>
            </a:xfrm>
            <a:prstGeom prst="rect">
              <a:avLst/>
            </a:prstGeom>
            <a:solidFill>
              <a:schemeClr val="accent4">
                <a:lumMod val="40000"/>
                <a:lumOff val="60000"/>
              </a:schemeClr>
            </a:solidFill>
          </p:spPr>
          <p:txBody>
            <a:bodyPr wrap="square" lIns="0" tIns="0" rIns="0" bIns="0">
              <a:spAutoFit/>
            </a:bodyPr>
            <a:lstStyle/>
            <a:p>
              <a:pPr eaLnBrk="0">
                <a:spcAft>
                  <a:spcPts val="600"/>
                </a:spcAft>
                <a:defRPr/>
              </a:pPr>
              <a:r>
                <a:rPr lang="ja-JP" altLang="en-US" sz="900" b="1" kern="0">
                  <a:effectLst/>
                  <a:latin typeface="+mn-ea"/>
                  <a:ea typeface="+mn-ea"/>
                  <a:cs typeface="Meiryo UI" pitchFamily="50" charset="-128"/>
                </a:rPr>
                <a:t>当社の対応</a:t>
              </a:r>
              <a:endParaRPr lang="en-US" altLang="ja-JP" sz="900" b="1" kern="0" dirty="0">
                <a:effectLst/>
                <a:latin typeface="+mn-ea"/>
                <a:ea typeface="+mn-ea"/>
                <a:cs typeface="Meiryo UI" pitchFamily="50" charset="-128"/>
              </a:endParaRPr>
            </a:p>
          </p:txBody>
        </p:sp>
      </p:grpSp>
      <p:sp>
        <p:nvSpPr>
          <p:cNvPr id="12" name="コンテンツ プレースホルダ 1">
            <a:extLst>
              <a:ext uri="{FF2B5EF4-FFF2-40B4-BE49-F238E27FC236}">
                <a16:creationId xmlns:a16="http://schemas.microsoft.com/office/drawing/2014/main" id="{4355C4A9-7D17-82CD-ADE9-D41C44B86140}"/>
              </a:ext>
            </a:extLst>
          </p:cNvPr>
          <p:cNvSpPr txBox="1">
            <a:spLocks/>
          </p:cNvSpPr>
          <p:nvPr/>
        </p:nvSpPr>
        <p:spPr>
          <a:xfrm>
            <a:off x="755650" y="9543141"/>
            <a:ext cx="6516688" cy="19306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引継漏れ等を起こさない様、</a:t>
            </a:r>
            <a:r>
              <a:rPr lang="ja-JP" altLang="en-US" sz="1100" b="1" kern="0" spc="50" dirty="0">
                <a:solidFill>
                  <a:schemeClr val="accent6"/>
                </a:solidFill>
                <a:effectLst/>
                <a:latin typeface="+mn-ea"/>
                <a:ea typeface="+mn-ea"/>
                <a:cs typeface="Meiryo UI" pitchFamily="50" charset="-128"/>
              </a:rPr>
              <a:t>引継チェックリスト</a:t>
            </a:r>
            <a:r>
              <a:rPr lang="ja-JP" altLang="en-US" sz="1100" kern="0" spc="50" dirty="0">
                <a:effectLst/>
                <a:latin typeface="+mn-ea"/>
                <a:ea typeface="+mn-ea"/>
                <a:cs typeface="Meiryo UI" pitchFamily="50" charset="-128"/>
              </a:rPr>
              <a:t>を使用し、万全の準備で進めます。</a:t>
            </a:r>
          </a:p>
        </p:txBody>
      </p:sp>
      <p:sp>
        <p:nvSpPr>
          <p:cNvPr id="13" name="コンテンツ プレースホルダ 1">
            <a:extLst>
              <a:ext uri="{FF2B5EF4-FFF2-40B4-BE49-F238E27FC236}">
                <a16:creationId xmlns:a16="http://schemas.microsoft.com/office/drawing/2014/main" id="{6DA46004-3113-0ABA-8B37-05ED3DEB410E}"/>
              </a:ext>
            </a:extLst>
          </p:cNvPr>
          <p:cNvSpPr txBox="1">
            <a:spLocks/>
          </p:cNvSpPr>
          <p:nvPr/>
        </p:nvSpPr>
        <p:spPr>
          <a:xfrm>
            <a:off x="969625" y="9813869"/>
            <a:ext cx="1398437" cy="176711"/>
          </a:xfrm>
          <a:prstGeom prst="rect">
            <a:avLst/>
          </a:prstGeom>
          <a:solidFill>
            <a:schemeClr val="tx1">
              <a:lumMod val="50000"/>
              <a:lumOff val="50000"/>
            </a:schemeClr>
          </a:solidFill>
        </p:spPr>
        <p:txBody>
          <a:bodyPr wrap="square" lIns="72000" tIns="0" rIns="0" bIns="36000">
            <a:spAutoFit/>
          </a:bodyPr>
          <a:lstStyle/>
          <a:p>
            <a:pPr algn="l">
              <a:lnSpc>
                <a:spcPct val="130000"/>
              </a:lnSpc>
              <a:spcAft>
                <a:spcPts val="600"/>
              </a:spcAft>
              <a:buClr>
                <a:schemeClr val="accent5"/>
              </a:buClr>
              <a:defRPr/>
            </a:pPr>
            <a:r>
              <a:rPr lang="en-US" altLang="ja-JP" sz="800" kern="0" spc="50" dirty="0">
                <a:solidFill>
                  <a:schemeClr val="bg1"/>
                </a:solidFill>
                <a:effectLst/>
                <a:latin typeface="+mn-ea"/>
                <a:ea typeface="+mn-ea"/>
                <a:cs typeface="Meiryo UI" pitchFamily="50" charset="-128"/>
              </a:rPr>
              <a:t>※</a:t>
            </a:r>
            <a:r>
              <a:rPr lang="ja-JP" altLang="en-US" sz="800" b="1" kern="0" spc="50" dirty="0">
                <a:solidFill>
                  <a:schemeClr val="accent4">
                    <a:lumMod val="60000"/>
                    <a:lumOff val="40000"/>
                  </a:schemeClr>
                </a:solidFill>
                <a:effectLst/>
                <a:latin typeface="+mn-ea"/>
                <a:ea typeface="+mn-ea"/>
                <a:cs typeface="Meiryo UI" pitchFamily="50" charset="-128"/>
              </a:rPr>
              <a:t>別添資料「引継ぎ」</a:t>
            </a:r>
            <a:r>
              <a:rPr lang="ja-JP" altLang="en-US" sz="800" kern="0" spc="50" dirty="0">
                <a:solidFill>
                  <a:schemeClr val="bg1"/>
                </a:solidFill>
                <a:effectLst/>
                <a:latin typeface="+mn-ea"/>
                <a:ea typeface="+mn-ea"/>
                <a:cs typeface="Meiryo UI" pitchFamily="50" charset="-128"/>
              </a:rPr>
              <a:t>参照</a:t>
            </a:r>
          </a:p>
        </p:txBody>
      </p:sp>
      <p:graphicFrame>
        <p:nvGraphicFramePr>
          <p:cNvPr id="14" name="Group 55">
            <a:extLst>
              <a:ext uri="{FF2B5EF4-FFF2-40B4-BE49-F238E27FC236}">
                <a16:creationId xmlns:a16="http://schemas.microsoft.com/office/drawing/2014/main" id="{DD84B307-AA3F-08C1-E667-C13FFF994A43}"/>
              </a:ext>
            </a:extLst>
          </p:cNvPr>
          <p:cNvGraphicFramePr>
            <a:graphicFrameLocks noGrp="1"/>
          </p:cNvGraphicFramePr>
          <p:nvPr/>
        </p:nvGraphicFramePr>
        <p:xfrm>
          <a:off x="755649" y="103045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基本的な考え方</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6782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71A24A0-78AD-5697-222F-BB18BE38060E}"/>
              </a:ext>
            </a:extLst>
          </p:cNvPr>
          <p:cNvSpPr>
            <a:spLocks noGrp="1"/>
          </p:cNvSpPr>
          <p:nvPr>
            <p:ph type="sldNum" sz="quarter" idx="10"/>
          </p:nvPr>
        </p:nvSpPr>
        <p:spPr/>
        <p:txBody>
          <a:bodyPr/>
          <a:lstStyle/>
          <a:p>
            <a:pPr>
              <a:defRPr/>
            </a:pPr>
            <a:fld id="{241ED152-6EA1-4D9A-823A-1E4C1B586740}" type="slidenum">
              <a:rPr lang="en-US" altLang="ja-JP" smtClean="0"/>
              <a:pPr>
                <a:defRPr/>
              </a:pPr>
              <a:t>60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extLst>
              <p:ext uri="{D42A27DB-BD31-4B8C-83A1-F6EECF244321}">
                <p14:modId xmlns:p14="http://schemas.microsoft.com/office/powerpoint/2010/main" val="837392932"/>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引継ぎ期間におけるフォロー体制</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5" name="コンテンツ プレースホルダ 1">
            <a:extLst>
              <a:ext uri="{FF2B5EF4-FFF2-40B4-BE49-F238E27FC236}">
                <a16:creationId xmlns:a16="http://schemas.microsoft.com/office/drawing/2014/main" id="{631CB836-A4D8-BF51-F801-9B04AD384F61}"/>
              </a:ext>
            </a:extLst>
          </p:cNvPr>
          <p:cNvSpPr txBox="1">
            <a:spLocks/>
          </p:cNvSpPr>
          <p:nvPr/>
        </p:nvSpPr>
        <p:spPr>
          <a:xfrm>
            <a:off x="755650" y="945174"/>
            <a:ext cx="6516688" cy="122719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11</a:t>
            </a:r>
            <a:r>
              <a:rPr lang="ja-JP" altLang="en-US" sz="1100" kern="0" spc="50" dirty="0">
                <a:effectLst/>
                <a:highlight>
                  <a:srgbClr val="FFFF00"/>
                </a:highlight>
                <a:latin typeface="+mn-ea"/>
                <a:ea typeface="+mn-ea"/>
                <a:cs typeface="Meiryo UI" pitchFamily="50" charset="-128"/>
              </a:rPr>
              <a:t>月～</a:t>
            </a:r>
            <a:r>
              <a:rPr lang="en-US" altLang="ja-JP" sz="1100" kern="0" spc="50" dirty="0">
                <a:effectLst/>
                <a:highlight>
                  <a:srgbClr val="FFFF00"/>
                </a:highlight>
                <a:latin typeface="+mn-ea"/>
                <a:ea typeface="+mn-ea"/>
                <a:cs typeface="Meiryo UI" pitchFamily="50" charset="-128"/>
              </a:rPr>
              <a:t>12</a:t>
            </a:r>
            <a:r>
              <a:rPr lang="ja-JP" altLang="en-US" sz="1100" kern="0" spc="50" dirty="0">
                <a:effectLst/>
                <a:highlight>
                  <a:srgbClr val="FFFF00"/>
                </a:highlight>
                <a:latin typeface="+mn-ea"/>
                <a:ea typeface="+mn-ea"/>
                <a:cs typeface="Meiryo UI" pitchFamily="50" charset="-128"/>
              </a:rPr>
              <a:t>月頃</a:t>
            </a:r>
            <a:r>
              <a:rPr lang="ja-JP" altLang="en-US" sz="1100" kern="0" spc="50" dirty="0">
                <a:effectLst/>
                <a:latin typeface="+mn-ea"/>
                <a:ea typeface="+mn-ea"/>
                <a:cs typeface="Meiryo UI" pitchFamily="50" charset="-128"/>
              </a:rPr>
              <a:t>に保護者様に対して</a:t>
            </a:r>
            <a:r>
              <a:rPr lang="ja-JP" altLang="en-US" sz="1100" b="1" kern="0" spc="50" dirty="0">
                <a:solidFill>
                  <a:schemeClr val="accent6"/>
                </a:solidFill>
                <a:effectLst/>
                <a:latin typeface="+mn-ea"/>
                <a:ea typeface="+mn-ea"/>
                <a:cs typeface="Meiryo UI" pitchFamily="50" charset="-128"/>
              </a:rPr>
              <a:t>保護者様説明会</a:t>
            </a:r>
            <a:r>
              <a:rPr lang="ja-JP" altLang="en-US" sz="1100" kern="0" spc="50" dirty="0">
                <a:effectLst/>
                <a:latin typeface="+mn-ea"/>
                <a:ea typeface="+mn-ea"/>
                <a:cs typeface="Meiryo UI" pitchFamily="50" charset="-128"/>
              </a:rPr>
              <a:t>を開催いたします。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当社の保育理念や方針、日々の保育をどのように行うかや入園児の書類についてご説明いたします。質疑応答時間を十分に設けますので、保護者様からのご質問はすべてお伺いいたします。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説明会後に個別でご質問いただくこともできます。保護者様にご不明な点がないように説明させていただいたうえで保育園を利用していただけます。</a:t>
            </a:r>
          </a:p>
        </p:txBody>
      </p:sp>
      <p:graphicFrame>
        <p:nvGraphicFramePr>
          <p:cNvPr id="6" name="Group 55">
            <a:extLst>
              <a:ext uri="{FF2B5EF4-FFF2-40B4-BE49-F238E27FC236}">
                <a16:creationId xmlns:a16="http://schemas.microsoft.com/office/drawing/2014/main" id="{B290D6B5-48A7-ACFC-1B79-19CF24376663}"/>
              </a:ext>
            </a:extLst>
          </p:cNvPr>
          <p:cNvGraphicFramePr>
            <a:graphicFrameLocks noGrp="1"/>
          </p:cNvGraphicFramePr>
          <p:nvPr>
            <p:extLst>
              <p:ext uri="{D42A27DB-BD31-4B8C-83A1-F6EECF244321}">
                <p14:modId xmlns:p14="http://schemas.microsoft.com/office/powerpoint/2010/main" val="1417966148"/>
              </p:ext>
            </p:extLst>
          </p:nvPr>
        </p:nvGraphicFramePr>
        <p:xfrm>
          <a:off x="755649" y="60286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保護者様説明会の開催</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コンテンツ プレースホルダ 1">
            <a:extLst>
              <a:ext uri="{FF2B5EF4-FFF2-40B4-BE49-F238E27FC236}">
                <a16:creationId xmlns:a16="http://schemas.microsoft.com/office/drawing/2014/main" id="{298863C9-FCC5-907C-5EDA-E01E6A2C73A5}"/>
              </a:ext>
            </a:extLst>
          </p:cNvPr>
          <p:cNvSpPr txBox="1">
            <a:spLocks/>
          </p:cNvSpPr>
          <p:nvPr/>
        </p:nvSpPr>
        <p:spPr>
          <a:xfrm>
            <a:off x="755650" y="268824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園長・担当エリアパートナーが参加し、保育園に伺い、現委託会社様がよろしければ、直接引継ぎを受けます。</a:t>
            </a:r>
            <a:r>
              <a:rPr lang="en-US" altLang="ja-JP" sz="1100" kern="0" spc="50" dirty="0">
                <a:effectLst/>
                <a:latin typeface="+mn-ea"/>
                <a:ea typeface="+mn-ea"/>
                <a:cs typeface="Meiryo UI" pitchFamily="50" charset="-128"/>
              </a:rPr>
              <a:t>  </a:t>
            </a:r>
            <a:r>
              <a:rPr lang="ja-JP" altLang="en-US" sz="1100" kern="0" spc="50" dirty="0">
                <a:effectLst/>
                <a:latin typeface="+mn-ea"/>
                <a:ea typeface="+mn-ea"/>
                <a:cs typeface="Meiryo UI" pitchFamily="50" charset="-128"/>
              </a:rPr>
              <a:t>園児に関しては指導計画や個別面談等により現状の把握をいたします。</a:t>
            </a:r>
          </a:p>
        </p:txBody>
      </p:sp>
      <p:graphicFrame>
        <p:nvGraphicFramePr>
          <p:cNvPr id="8" name="Group 55">
            <a:extLst>
              <a:ext uri="{FF2B5EF4-FFF2-40B4-BE49-F238E27FC236}">
                <a16:creationId xmlns:a16="http://schemas.microsoft.com/office/drawing/2014/main" id="{2B877389-D083-C3DB-26FC-7C519417880D}"/>
              </a:ext>
            </a:extLst>
          </p:cNvPr>
          <p:cNvGraphicFramePr>
            <a:graphicFrameLocks noGrp="1"/>
          </p:cNvGraphicFramePr>
          <p:nvPr>
            <p:extLst>
              <p:ext uri="{D42A27DB-BD31-4B8C-83A1-F6EECF244321}">
                <p14:modId xmlns:p14="http://schemas.microsoft.com/office/powerpoint/2010/main" val="1849228759"/>
              </p:ext>
            </p:extLst>
          </p:nvPr>
        </p:nvGraphicFramePr>
        <p:xfrm>
          <a:off x="755649" y="234594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保育内容、既存園長の引継ぎ</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3FB5E461-F756-03AD-2D29-5EDE620AAF98}"/>
              </a:ext>
            </a:extLst>
          </p:cNvPr>
          <p:cNvSpPr txBox="1">
            <a:spLocks/>
          </p:cNvSpPr>
          <p:nvPr/>
        </p:nvSpPr>
        <p:spPr>
          <a:xfrm>
            <a:off x="755650" y="3579789"/>
            <a:ext cx="6516688" cy="41312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en-US" altLang="ja-JP" sz="1100" kern="0" spc="50" dirty="0">
                <a:effectLst/>
                <a:highlight>
                  <a:srgbClr val="FFFF00"/>
                </a:highlight>
                <a:latin typeface="+mn-ea"/>
                <a:ea typeface="+mn-ea"/>
                <a:cs typeface="Meiryo UI" pitchFamily="50" charset="-128"/>
              </a:rPr>
              <a:t>2~3</a:t>
            </a:r>
            <a:r>
              <a:rPr lang="ja-JP" altLang="en-US" sz="1100" kern="0" spc="50" dirty="0">
                <a:effectLst/>
                <a:highlight>
                  <a:srgbClr val="FFFF00"/>
                </a:highlight>
                <a:latin typeface="+mn-ea"/>
                <a:ea typeface="+mn-ea"/>
                <a:cs typeface="Meiryo UI" pitchFamily="50" charset="-128"/>
              </a:rPr>
              <a:t>月頃の</a:t>
            </a:r>
            <a:r>
              <a:rPr lang="ja-JP" altLang="en-US" sz="1100" kern="0" spc="50" dirty="0">
                <a:effectLst/>
                <a:latin typeface="+mn-ea"/>
                <a:ea typeface="+mn-ea"/>
                <a:cs typeface="Meiryo UI" pitchFamily="50" charset="-128"/>
              </a:rPr>
              <a:t>開園までの間に、個別面談を実施し、お子さまの状況の把握と保護者様とのコミュニケーションを図ります。</a:t>
            </a:r>
          </a:p>
        </p:txBody>
      </p:sp>
      <p:graphicFrame>
        <p:nvGraphicFramePr>
          <p:cNvPr id="11" name="Group 55">
            <a:extLst>
              <a:ext uri="{FF2B5EF4-FFF2-40B4-BE49-F238E27FC236}">
                <a16:creationId xmlns:a16="http://schemas.microsoft.com/office/drawing/2014/main" id="{887162E5-6F33-3BA3-932F-4570785414E2}"/>
              </a:ext>
            </a:extLst>
          </p:cNvPr>
          <p:cNvGraphicFramePr>
            <a:graphicFrameLocks noGrp="1"/>
          </p:cNvGraphicFramePr>
          <p:nvPr>
            <p:extLst>
              <p:ext uri="{D42A27DB-BD31-4B8C-83A1-F6EECF244321}">
                <p14:modId xmlns:p14="http://schemas.microsoft.com/office/powerpoint/2010/main" val="1884122399"/>
              </p:ext>
            </p:extLst>
          </p:nvPr>
        </p:nvGraphicFramePr>
        <p:xfrm>
          <a:off x="755649" y="3237480"/>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n-ea"/>
                          <a:cs typeface="メイリオ" pitchFamily="50" charset="-128"/>
                        </a:rPr>
                        <a:t>お子さま、保護者様の引継ぎ（既存利用者様の対応）</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表 11">
            <a:extLst>
              <a:ext uri="{FF2B5EF4-FFF2-40B4-BE49-F238E27FC236}">
                <a16:creationId xmlns:a16="http://schemas.microsoft.com/office/drawing/2014/main" id="{2246DBBB-07E6-7D53-82CF-7D3EF901C5DF}"/>
              </a:ext>
            </a:extLst>
          </p:cNvPr>
          <p:cNvGraphicFramePr>
            <a:graphicFrameLocks noGrp="1"/>
          </p:cNvGraphicFramePr>
          <p:nvPr>
            <p:extLst>
              <p:ext uri="{D42A27DB-BD31-4B8C-83A1-F6EECF244321}">
                <p14:modId xmlns:p14="http://schemas.microsoft.com/office/powerpoint/2010/main" val="1332079975"/>
              </p:ext>
            </p:extLst>
          </p:nvPr>
        </p:nvGraphicFramePr>
        <p:xfrm>
          <a:off x="755649" y="4160502"/>
          <a:ext cx="6647789" cy="1941522"/>
        </p:xfrm>
        <a:graphic>
          <a:graphicData uri="http://schemas.openxmlformats.org/drawingml/2006/table">
            <a:tbl>
              <a:tblPr firstRow="1" firstCol="1" bandRow="1">
                <a:tableStyleId>{5C22544A-7EE6-4342-B048-85BDC9FD1C3A}</a:tableStyleId>
              </a:tblPr>
              <a:tblGrid>
                <a:gridCol w="1488837">
                  <a:extLst>
                    <a:ext uri="{9D8B030D-6E8A-4147-A177-3AD203B41FA5}">
                      <a16:colId xmlns:a16="http://schemas.microsoft.com/office/drawing/2014/main" val="1018532563"/>
                    </a:ext>
                  </a:extLst>
                </a:gridCol>
                <a:gridCol w="873897">
                  <a:extLst>
                    <a:ext uri="{9D8B030D-6E8A-4147-A177-3AD203B41FA5}">
                      <a16:colId xmlns:a16="http://schemas.microsoft.com/office/drawing/2014/main" val="2404475428"/>
                    </a:ext>
                  </a:extLst>
                </a:gridCol>
                <a:gridCol w="841074">
                  <a:extLst>
                    <a:ext uri="{9D8B030D-6E8A-4147-A177-3AD203B41FA5}">
                      <a16:colId xmlns:a16="http://schemas.microsoft.com/office/drawing/2014/main" val="1467871617"/>
                    </a:ext>
                  </a:extLst>
                </a:gridCol>
                <a:gridCol w="828139">
                  <a:extLst>
                    <a:ext uri="{9D8B030D-6E8A-4147-A177-3AD203B41FA5}">
                      <a16:colId xmlns:a16="http://schemas.microsoft.com/office/drawing/2014/main" val="2688590561"/>
                    </a:ext>
                  </a:extLst>
                </a:gridCol>
                <a:gridCol w="856638">
                  <a:extLst>
                    <a:ext uri="{9D8B030D-6E8A-4147-A177-3AD203B41FA5}">
                      <a16:colId xmlns:a16="http://schemas.microsoft.com/office/drawing/2014/main" val="2338845383"/>
                    </a:ext>
                  </a:extLst>
                </a:gridCol>
                <a:gridCol w="847030">
                  <a:extLst>
                    <a:ext uri="{9D8B030D-6E8A-4147-A177-3AD203B41FA5}">
                      <a16:colId xmlns:a16="http://schemas.microsoft.com/office/drawing/2014/main" val="3450456150"/>
                    </a:ext>
                  </a:extLst>
                </a:gridCol>
                <a:gridCol w="912174">
                  <a:extLst>
                    <a:ext uri="{9D8B030D-6E8A-4147-A177-3AD203B41FA5}">
                      <a16:colId xmlns:a16="http://schemas.microsoft.com/office/drawing/2014/main" val="3741340182"/>
                    </a:ext>
                  </a:extLst>
                </a:gridCol>
              </a:tblGrid>
              <a:tr h="330482">
                <a:tc>
                  <a:txBody>
                    <a:bodyPr/>
                    <a:lstStyle/>
                    <a:p>
                      <a:pPr algn="l"/>
                      <a:r>
                        <a:rPr lang="en-US" sz="1050" kern="100" dirty="0">
                          <a:solidFill>
                            <a:schemeClr val="bg1"/>
                          </a:solidFill>
                          <a:effectLst/>
                          <a:latin typeface="Meiryo UI" panose="020B0604030504040204" pitchFamily="34" charset="-128"/>
                          <a:ea typeface="Meiryo UI" panose="020B0604030504040204" pitchFamily="34" charset="-128"/>
                        </a:rPr>
                        <a:t> </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12</a:t>
                      </a:r>
                      <a:r>
                        <a:rPr lang="ja-JP" sz="1050" kern="100" dirty="0">
                          <a:solidFill>
                            <a:schemeClr val="bg1"/>
                          </a:solidFill>
                          <a:effectLst/>
                          <a:latin typeface="Meiryo UI" panose="020B0604030504040204" pitchFamily="34" charset="-128"/>
                          <a:ea typeface="Meiryo UI" panose="020B0604030504040204" pitchFamily="34" charset="-128"/>
                        </a:rPr>
                        <a:t>月</a:t>
                      </a:r>
                      <a:endParaRPr kumimoji="1" lang="ja-JP" altLang="en-US"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1</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2</a:t>
                      </a:r>
                      <a:r>
                        <a:rPr lang="ja-JP" sz="1050" kern="100">
                          <a:solidFill>
                            <a:schemeClr val="bg1"/>
                          </a:solidFill>
                          <a:effectLst/>
                          <a:latin typeface="Meiryo UI" panose="020B0604030504040204" pitchFamily="34" charset="-128"/>
                          <a:ea typeface="Meiryo UI" panose="020B0604030504040204" pitchFamily="34" charset="-128"/>
                        </a:rPr>
                        <a:t>月</a:t>
                      </a:r>
                      <a:endParaRPr lang="ja-JP" sz="1050" kern="10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3</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1050" kern="100" dirty="0">
                          <a:solidFill>
                            <a:schemeClr val="bg1"/>
                          </a:solidFill>
                          <a:effectLst/>
                          <a:latin typeface="Meiryo UI" panose="020B0604030504040204" pitchFamily="34" charset="-128"/>
                          <a:ea typeface="Meiryo UI" panose="020B0604030504040204" pitchFamily="34" charset="-128"/>
                        </a:rPr>
                        <a:t>4</a:t>
                      </a:r>
                      <a:r>
                        <a:rPr lang="ja-JP" sz="1050" kern="100" dirty="0">
                          <a:solidFill>
                            <a:schemeClr val="bg1"/>
                          </a:solidFill>
                          <a:effectLst/>
                          <a:latin typeface="Meiryo UI" panose="020B0604030504040204" pitchFamily="34" charset="-128"/>
                          <a:ea typeface="Meiryo UI" panose="020B0604030504040204" pitchFamily="34" charset="-128"/>
                        </a:rPr>
                        <a:t>月</a:t>
                      </a:r>
                      <a:endParaRPr lang="ja-JP" sz="1050" kern="1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245614088"/>
                  </a:ext>
                </a:extLst>
              </a:tr>
              <a:tr h="413208">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保護者</a:t>
                      </a:r>
                      <a:r>
                        <a:rPr lang="ja-JP" altLang="en-US" sz="1050" b="0" kern="100" dirty="0">
                          <a:solidFill>
                            <a:schemeClr val="tx1"/>
                          </a:solidFill>
                          <a:effectLst/>
                          <a:latin typeface="Meiryo UI" panose="020B0604030504040204" pitchFamily="34" charset="-128"/>
                          <a:ea typeface="Meiryo UI" panose="020B0604030504040204" pitchFamily="34" charset="-128"/>
                        </a:rPr>
                        <a:t>様</a:t>
                      </a:r>
                      <a:r>
                        <a:rPr lang="ja-JP" sz="1050" b="0" kern="100" dirty="0">
                          <a:solidFill>
                            <a:schemeClr val="tx1"/>
                          </a:solidFill>
                          <a:effectLst/>
                          <a:latin typeface="Meiryo UI" panose="020B0604030504040204" pitchFamily="34" charset="-128"/>
                          <a:ea typeface="Meiryo UI" panose="020B0604030504040204" pitchFamily="34" charset="-128"/>
                        </a:rPr>
                        <a:t>説明会の開催</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a:r>
                        <a:rPr lang="ja-JP" sz="1050" kern="100" dirty="0">
                          <a:effectLst/>
                          <a:latin typeface="Meiryo UI" panose="020B0604030504040204" pitchFamily="34" charset="-128"/>
                          <a:ea typeface="Meiryo UI" panose="020B0604030504040204" pitchFamily="34" charset="-128"/>
                        </a:rPr>
                        <a:t>保護者</a:t>
                      </a:r>
                      <a:r>
                        <a:rPr lang="ja-JP" altLang="en-US" sz="1050" kern="100" dirty="0">
                          <a:effectLst/>
                          <a:latin typeface="Meiryo UI" panose="020B0604030504040204" pitchFamily="34" charset="-128"/>
                          <a:ea typeface="Meiryo UI" panose="020B0604030504040204" pitchFamily="34" charset="-128"/>
                        </a:rPr>
                        <a:t>様</a:t>
                      </a:r>
                      <a:r>
                        <a:rPr lang="ja-JP" sz="1050" kern="100" dirty="0">
                          <a:effectLst/>
                          <a:latin typeface="Meiryo UI" panose="020B0604030504040204" pitchFamily="34" charset="-128"/>
                          <a:ea typeface="Meiryo UI" panose="020B0604030504040204" pitchFamily="34" charset="-128"/>
                        </a:rPr>
                        <a:t>説明会を開催</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72000"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384109"/>
                  </a:ext>
                </a:extLst>
              </a:tr>
              <a:tr h="559427">
                <a:tc>
                  <a:txBody>
                    <a:bodyPr/>
                    <a:lstStyle/>
                    <a:p>
                      <a:pPr algn="ctr"/>
                      <a:r>
                        <a:rPr lang="ja-JP" sz="1050" b="0" kern="100" dirty="0">
                          <a:solidFill>
                            <a:schemeClr val="tx1"/>
                          </a:solidFill>
                          <a:effectLst/>
                          <a:latin typeface="Meiryo UI" panose="020B0604030504040204" pitchFamily="34" charset="-128"/>
                          <a:ea typeface="Meiryo UI" panose="020B0604030504040204" pitchFamily="34" charset="-128"/>
                        </a:rPr>
                        <a:t>保育内容、</a:t>
                      </a:r>
                    </a:p>
                    <a:p>
                      <a:pPr algn="ctr"/>
                      <a:r>
                        <a:rPr lang="ja-JP" sz="1050" b="0" kern="100" dirty="0">
                          <a:solidFill>
                            <a:schemeClr val="tx1"/>
                          </a:solidFill>
                          <a:effectLst/>
                          <a:latin typeface="Meiryo UI" panose="020B0604030504040204" pitchFamily="34" charset="-128"/>
                          <a:ea typeface="Meiryo UI" panose="020B0604030504040204" pitchFamily="34" charset="-128"/>
                        </a:rPr>
                        <a:t>既存園長の引継ぎ</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3">
                  <a:txBody>
                    <a:bodyPr/>
                    <a:lstStyle/>
                    <a:p>
                      <a:pPr marL="0" marR="0" lvl="0" indent="0" algn="just" defTabSz="1007943" rtl="0" eaLnBrk="1" fontAlgn="auto" latinLnBrk="0" hangingPunct="1">
                        <a:lnSpc>
                          <a:spcPct val="100000"/>
                        </a:lnSpc>
                        <a:spcBef>
                          <a:spcPts val="0"/>
                        </a:spcBef>
                        <a:spcAft>
                          <a:spcPts val="0"/>
                        </a:spcAft>
                        <a:buClrTx/>
                        <a:buSzTx/>
                        <a:buFontTx/>
                        <a:buNone/>
                        <a:tabLst/>
                        <a:defRPr/>
                      </a:pPr>
                      <a:r>
                        <a:rPr lang="ja-JP" altLang="ja-JP" sz="1050" kern="100" dirty="0">
                          <a:effectLst/>
                          <a:latin typeface="Meiryo UI" panose="020B0604030504040204" pitchFamily="34" charset="-128"/>
                          <a:ea typeface="Meiryo UI" panose="020B0604030504040204" pitchFamily="34" charset="-128"/>
                        </a:rPr>
                        <a:t>保育内容、既存園長の引継ぎ</a:t>
                      </a:r>
                      <a:endParaRPr lang="ja-JP" alt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kumimoji="1" lang="ja-JP" altLang="en-US" dirty="0"/>
                    </a:p>
                  </a:txBody>
                  <a:tcPr>
                    <a:lnT w="6350" cap="flat" cmpd="sng" algn="ctr">
                      <a:solidFill>
                        <a:schemeClr val="tx1"/>
                      </a:solidFill>
                      <a:prstDash val="solid"/>
                      <a:round/>
                      <a:headEnd type="none" w="med" len="med"/>
                      <a:tailEnd type="none" w="med" len="med"/>
                    </a:lnT>
                  </a:tcPr>
                </a:tc>
                <a:tc hMerge="1">
                  <a:txBody>
                    <a:bodyPr/>
                    <a:lstStyle/>
                    <a:p>
                      <a:endParaRPr kumimoji="1" lang="ja-JP" altLang="en-US"/>
                    </a:p>
                  </a:txBody>
                  <a:tcPr>
                    <a:lnT w="6350" cap="flat" cmpd="sng" algn="ctr">
                      <a:solidFill>
                        <a:schemeClr val="tx1"/>
                      </a:solidFill>
                      <a:prstDash val="solid"/>
                      <a:round/>
                      <a:headEnd type="none" w="med" len="med"/>
                      <a:tailEnd type="none" w="med" len="med"/>
                    </a:lnT>
                  </a:tcPr>
                </a:tc>
                <a:tc>
                  <a:txBody>
                    <a:bodyPr/>
                    <a:lstStyle/>
                    <a:p>
                      <a:endParaRPr kumimoji="1" lang="ja-JP" altLang="en-US" dirty="0"/>
                    </a:p>
                  </a:txBody>
                  <a:tcPr marL="68056" marR="68056"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3144610"/>
                  </a:ext>
                </a:extLst>
              </a:tr>
              <a:tr h="638405">
                <a:tc>
                  <a:txBody>
                    <a:bodyPr/>
                    <a:lstStyle/>
                    <a:p>
                      <a:pPr algn="ctr"/>
                      <a:r>
                        <a:rPr lang="ja-JP" altLang="en-US" sz="1050" b="0" kern="100" dirty="0">
                          <a:solidFill>
                            <a:schemeClr val="tx1"/>
                          </a:solidFill>
                          <a:effectLst/>
                          <a:latin typeface="Meiryo UI" panose="020B0604030504040204" pitchFamily="34" charset="-128"/>
                          <a:ea typeface="Meiryo UI" panose="020B0604030504040204" pitchFamily="34" charset="-128"/>
                        </a:rPr>
                        <a:t>お子さま</a:t>
                      </a:r>
                      <a:r>
                        <a:rPr lang="ja-JP" sz="1050" b="0" kern="100" dirty="0">
                          <a:solidFill>
                            <a:schemeClr val="tx1"/>
                          </a:solidFill>
                          <a:effectLst/>
                          <a:latin typeface="Meiryo UI" panose="020B0604030504040204" pitchFamily="34" charset="-128"/>
                          <a:ea typeface="Meiryo UI" panose="020B0604030504040204" pitchFamily="34" charset="-128"/>
                        </a:rPr>
                        <a:t>、保護者様の</a:t>
                      </a:r>
                      <a:br>
                        <a:rPr lang="en-US" altLang="ja-JP" sz="1050" b="0" kern="100" dirty="0">
                          <a:solidFill>
                            <a:schemeClr val="tx1"/>
                          </a:solidFill>
                          <a:effectLst/>
                          <a:latin typeface="Meiryo UI" panose="020B0604030504040204" pitchFamily="34" charset="-128"/>
                          <a:ea typeface="Meiryo UI" panose="020B0604030504040204" pitchFamily="34" charset="-128"/>
                        </a:rPr>
                      </a:br>
                      <a:r>
                        <a:rPr lang="ja-JP" sz="1050" b="0" kern="100" dirty="0">
                          <a:solidFill>
                            <a:schemeClr val="tx1"/>
                          </a:solidFill>
                          <a:effectLst/>
                          <a:latin typeface="Meiryo UI" panose="020B0604030504040204" pitchFamily="34" charset="-128"/>
                          <a:ea typeface="Meiryo UI" panose="020B0604030504040204" pitchFamily="34" charset="-128"/>
                        </a:rPr>
                        <a:t>引継ぎ</a:t>
                      </a:r>
                    </a:p>
                    <a:p>
                      <a:pPr algn="ctr"/>
                      <a:r>
                        <a:rPr lang="en-US" sz="1050" b="0" kern="100" dirty="0">
                          <a:solidFill>
                            <a:schemeClr val="tx1"/>
                          </a:solidFill>
                          <a:effectLst/>
                          <a:latin typeface="Meiryo UI" panose="020B0604030504040204" pitchFamily="34" charset="-128"/>
                          <a:ea typeface="Meiryo UI" panose="020B0604030504040204" pitchFamily="34" charset="-128"/>
                        </a:rPr>
                        <a:t>(</a:t>
                      </a:r>
                      <a:r>
                        <a:rPr lang="ja-JP" sz="1050" b="0" kern="100" dirty="0">
                          <a:solidFill>
                            <a:schemeClr val="tx1"/>
                          </a:solidFill>
                          <a:effectLst/>
                          <a:latin typeface="Meiryo UI" panose="020B0604030504040204" pitchFamily="34" charset="-128"/>
                          <a:ea typeface="Meiryo UI" panose="020B0604030504040204" pitchFamily="34" charset="-128"/>
                        </a:rPr>
                        <a:t>既存利用者様の対応</a:t>
                      </a:r>
                      <a:r>
                        <a:rPr lang="en-US" sz="1050" b="0" kern="100" dirty="0">
                          <a:solidFill>
                            <a:schemeClr val="tx1"/>
                          </a:solidFill>
                          <a:effectLst/>
                          <a:latin typeface="Meiryo UI" panose="020B0604030504040204" pitchFamily="34" charset="-128"/>
                          <a:ea typeface="Meiryo UI" panose="020B0604030504040204" pitchFamily="34" charset="-128"/>
                        </a:rPr>
                        <a:t>)</a:t>
                      </a:r>
                      <a:endParaRPr lang="ja-JP" sz="1050" b="0" kern="100" dirty="0">
                        <a:solidFill>
                          <a:schemeClr val="tx1"/>
                        </a:solidFill>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050" kern="100" dirty="0">
                          <a:effectLst/>
                          <a:latin typeface="Meiryo UI" panose="020B0604030504040204" pitchFamily="34" charset="-128"/>
                          <a:ea typeface="Meiryo UI" panose="020B0604030504040204" pitchFamily="34" charset="-128"/>
                        </a:rPr>
                        <a:t> </a:t>
                      </a:r>
                      <a:endParaRPr lang="ja-JP" sz="1050" kern="100" dirty="0">
                        <a:effectLst/>
                        <a:latin typeface="Meiryo UI" panose="020B0604030504040204" pitchFamily="34" charset="-128"/>
                        <a:ea typeface="Meiryo UI" panose="020B0604030504040204" pitchFamily="34" charset="-128"/>
                        <a:cs typeface="Times New Roman" panose="02020603050405020304" pitchFamily="18" charset="0"/>
                      </a:endParaRP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r>
                        <a:rPr lang="ja-JP" altLang="en-US" sz="1050" kern="100" dirty="0">
                          <a:effectLst/>
                          <a:latin typeface="Meiryo UI" panose="020B0604030504040204" pitchFamily="34" charset="-128"/>
                          <a:ea typeface="Meiryo UI" panose="020B0604030504040204" pitchFamily="34" charset="-128"/>
                        </a:rPr>
                        <a:t>個別面談を実施し、園児状況の把握と保護者様とのコミュニケーションを図ります。</a:t>
                      </a:r>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noFill/>
                  </a:tcPr>
                </a:tc>
                <a:tc>
                  <a:txBody>
                    <a:bodyPr/>
                    <a:lstStyle/>
                    <a:p>
                      <a:r>
                        <a:rPr lang="en-US" sz="1050" kern="100" dirty="0">
                          <a:effectLst/>
                          <a:latin typeface="Meiryo UI" panose="020B0604030504040204" pitchFamily="34" charset="-128"/>
                          <a:ea typeface="Meiryo UI" panose="020B0604030504040204" pitchFamily="34" charset="-128"/>
                        </a:rPr>
                        <a:t> </a:t>
                      </a:r>
                      <a:endParaRPr kumimoji="1" lang="ja-JP" altLang="en-US" dirty="0"/>
                    </a:p>
                  </a:txBody>
                  <a:tcPr marL="68056" marR="68056"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3943126"/>
                  </a:ext>
                </a:extLst>
              </a:tr>
            </a:tbl>
          </a:graphicData>
        </a:graphic>
      </p:graphicFrame>
    </p:spTree>
    <p:extLst>
      <p:ext uri="{BB962C8B-B14F-4D97-AF65-F5344CB8AC3E}">
        <p14:creationId xmlns:p14="http://schemas.microsoft.com/office/powerpoint/2010/main" val="251572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1">
            <a:extLst>
              <a:ext uri="{FF2B5EF4-FFF2-40B4-BE49-F238E27FC236}">
                <a16:creationId xmlns:a16="http://schemas.microsoft.com/office/drawing/2014/main" id="{7E909A60-9DF2-47DC-5C1E-DB2A554769B7}"/>
              </a:ext>
            </a:extLst>
          </p:cNvPr>
          <p:cNvSpPr txBox="1">
            <a:spLocks/>
          </p:cNvSpPr>
          <p:nvPr/>
        </p:nvSpPr>
        <p:spPr>
          <a:xfrm>
            <a:off x="755650" y="1321654"/>
            <a:ext cx="6457654" cy="2481385"/>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法人様と保育園の総合窓口として、本部所属のエリアパートナー・営業担当を中心とした専門家チームで、　安全・安心・質の高い保育運営の業務委託サービスを提供いたします。</a:t>
            </a: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保育園の運営組織においては園長を現場責任者としておりますが、日頃の保育運営や監査対応等を園長　だけに任せるのはなく、</a:t>
            </a:r>
            <a:r>
              <a:rPr lang="ja-JP" altLang="en-US" sz="1100" b="1" kern="0" spc="50" dirty="0">
                <a:solidFill>
                  <a:schemeClr val="accent6"/>
                </a:solidFill>
                <a:effectLst/>
                <a:latin typeface="+mn-ea"/>
                <a:ea typeface="+mn-ea"/>
                <a:cs typeface="Meiryo UI" pitchFamily="50" charset="-128"/>
              </a:rPr>
              <a:t>スーパーバイザーとしてエリアパートナーを保育園の専任担当</a:t>
            </a:r>
            <a:r>
              <a:rPr lang="ja-JP" altLang="en-US" sz="1100" kern="0" spc="50" dirty="0">
                <a:effectLst/>
                <a:latin typeface="+mn-ea"/>
                <a:ea typeface="+mn-ea"/>
                <a:cs typeface="Meiryo UI" pitchFamily="50" charset="-128"/>
              </a:rPr>
              <a:t>とし、</a:t>
            </a:r>
            <a:r>
              <a:rPr lang="ja-JP" altLang="en-US" sz="1100" b="1" kern="0" spc="50" dirty="0">
                <a:solidFill>
                  <a:srgbClr val="002060"/>
                </a:solidFill>
                <a:effectLst/>
                <a:latin typeface="+mn-ea"/>
                <a:ea typeface="+mn-ea"/>
                <a:cs typeface="Meiryo UI" pitchFamily="50" charset="-128"/>
              </a:rPr>
              <a:t>営業担当との</a:t>
            </a:r>
            <a:r>
              <a:rPr lang="en-US" altLang="ja-JP" sz="1100" b="1" kern="0" spc="50" dirty="0">
                <a:solidFill>
                  <a:srgbClr val="002060"/>
                </a:solidFill>
                <a:effectLst/>
                <a:latin typeface="+mn-ea"/>
                <a:ea typeface="+mn-ea"/>
                <a:cs typeface="Meiryo UI" pitchFamily="50" charset="-128"/>
              </a:rPr>
              <a:t>2</a:t>
            </a:r>
            <a:r>
              <a:rPr lang="ja-JP" altLang="en-US" sz="1100" b="1" kern="0" spc="50" dirty="0">
                <a:solidFill>
                  <a:srgbClr val="002060"/>
                </a:solidFill>
                <a:effectLst/>
                <a:latin typeface="+mn-ea"/>
                <a:ea typeface="+mn-ea"/>
                <a:cs typeface="Meiryo UI" pitchFamily="50" charset="-128"/>
              </a:rPr>
              <a:t>名</a:t>
            </a:r>
            <a:r>
              <a:rPr lang="ja-JP" altLang="en-US" sz="1100" kern="0" spc="50" dirty="0">
                <a:effectLst/>
                <a:latin typeface="+mn-ea"/>
                <a:ea typeface="+mn-ea"/>
                <a:cs typeface="Meiryo UI" pitchFamily="50" charset="-128"/>
              </a:rPr>
              <a:t>で直接保育園、クライアント様との対応を行うため、</a:t>
            </a:r>
            <a:r>
              <a:rPr lang="ja-JP" altLang="en-US" sz="1100" b="1" kern="0" spc="50" dirty="0">
                <a:solidFill>
                  <a:srgbClr val="0B2F8E"/>
                </a:solidFill>
                <a:effectLst/>
                <a:latin typeface="+mn-ea"/>
                <a:ea typeface="+mn-ea"/>
                <a:cs typeface="Meiryo UI" pitchFamily="50" charset="-128"/>
              </a:rPr>
              <a:t>毎月保育園を訪問</a:t>
            </a:r>
            <a:r>
              <a:rPr lang="ja-JP" altLang="en-US" sz="1100" kern="0" spc="50" dirty="0">
                <a:effectLst/>
                <a:latin typeface="+mn-ea"/>
                <a:ea typeface="+mn-ea"/>
                <a:cs typeface="Meiryo UI" pitchFamily="50" charset="-128"/>
              </a:rPr>
              <a:t>し、状況確認、フォローを行います。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その</a:t>
            </a:r>
            <a:r>
              <a:rPr lang="en-US" altLang="ja-JP" sz="1100" kern="0" spc="50" dirty="0">
                <a:effectLst/>
                <a:latin typeface="+mn-ea"/>
                <a:ea typeface="+mn-ea"/>
                <a:cs typeface="Meiryo UI" pitchFamily="50" charset="-128"/>
              </a:rPr>
              <a:t>2</a:t>
            </a:r>
            <a:r>
              <a:rPr lang="ja-JP" altLang="en-US" sz="1100" kern="0" spc="50" dirty="0">
                <a:effectLst/>
                <a:latin typeface="+mn-ea"/>
                <a:ea typeface="+mn-ea"/>
                <a:cs typeface="Meiryo UI" pitchFamily="50" charset="-128"/>
              </a:rPr>
              <a:t>名とあわせ、緊急時や課題対応などにもエリアパートナーリーダー、エリアマネージャーも入った</a:t>
            </a:r>
            <a:r>
              <a:rPr lang="en-US" altLang="ja-JP" sz="1100" b="1" kern="0" spc="50" dirty="0">
                <a:solidFill>
                  <a:srgbClr val="0B2F8E"/>
                </a:solidFill>
                <a:effectLst/>
                <a:latin typeface="+mn-ea"/>
                <a:ea typeface="+mn-ea"/>
                <a:cs typeface="Meiryo UI" pitchFamily="50" charset="-128"/>
              </a:rPr>
              <a:t>4</a:t>
            </a:r>
            <a:r>
              <a:rPr lang="ja-JP" altLang="en-US" sz="1100" b="1" kern="0" spc="50" dirty="0">
                <a:solidFill>
                  <a:srgbClr val="0B2F8E"/>
                </a:solidFill>
                <a:effectLst/>
                <a:latin typeface="+mn-ea"/>
                <a:ea typeface="+mn-ea"/>
                <a:cs typeface="Meiryo UI" pitchFamily="50" charset="-128"/>
              </a:rPr>
              <a:t>名で保育園のフォローを行う体制</a:t>
            </a:r>
            <a:r>
              <a:rPr lang="ja-JP" altLang="en-US" sz="1100" kern="0" spc="50" dirty="0">
                <a:effectLst/>
                <a:latin typeface="+mn-ea"/>
                <a:ea typeface="+mn-ea"/>
                <a:cs typeface="Meiryo UI" pitchFamily="50" charset="-128"/>
              </a:rPr>
              <a:t>を構築しております。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保育、給食面の品質管理部門や職員採用、その他本部の管理部門の各担当者がしっかり対応・フォローすることで迅速な対応、問題解決ができる体制をとっております。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補助金に関わる事務的な対応も専門担当者がおりますので、ご安心ください。　　　　　　　　　　　　　　　　　　　　　　　　　　　　　　　　　　　　　　　　　　　　　　　　　　　　　</a:t>
            </a:r>
            <a:endParaRPr lang="en-US" altLang="ja-JP" sz="1100" kern="0" spc="50" dirty="0">
              <a:effectLst/>
              <a:latin typeface="+mn-ea"/>
              <a:ea typeface="+mn-ea"/>
              <a:cs typeface="Meiryo UI" pitchFamily="50" charset="-128"/>
            </a:endParaRPr>
          </a:p>
        </p:txBody>
      </p:sp>
      <p:sp>
        <p:nvSpPr>
          <p:cNvPr id="2" name="スライド番号プレースホルダー 1">
            <a:extLst>
              <a:ext uri="{FF2B5EF4-FFF2-40B4-BE49-F238E27FC236}">
                <a16:creationId xmlns:a16="http://schemas.microsoft.com/office/drawing/2014/main" id="{0AE4089A-FF9F-E5A0-0167-8C8E5CFC6B11}"/>
              </a:ext>
            </a:extLst>
          </p:cNvPr>
          <p:cNvSpPr>
            <a:spLocks noGrp="1"/>
          </p:cNvSpPr>
          <p:nvPr>
            <p:ph type="sldNum" sz="quarter" idx="10"/>
          </p:nvPr>
        </p:nvSpPr>
        <p:spPr>
          <a:xfrm>
            <a:off x="3522590" y="10142058"/>
            <a:ext cx="467780" cy="319440"/>
          </a:xfrm>
        </p:spPr>
        <p:txBody>
          <a:bodyPr/>
          <a:lstStyle/>
          <a:p>
            <a:pPr>
              <a:defRPr/>
            </a:pPr>
            <a:fld id="{241ED152-6EA1-4D9A-823A-1E4C1B586740}" type="slidenum">
              <a:rPr lang="en-US" altLang="ja-JP" smtClean="0"/>
              <a:pPr>
                <a:defRPr/>
              </a:pPr>
              <a:t>61</a:t>
            </a:fld>
            <a:endParaRPr lang="en-US" altLang="ja-JP" dirty="0"/>
          </a:p>
        </p:txBody>
      </p:sp>
      <p:sp>
        <p:nvSpPr>
          <p:cNvPr id="12" name="タイトル 202">
            <a:extLst>
              <a:ext uri="{FF2B5EF4-FFF2-40B4-BE49-F238E27FC236}">
                <a16:creationId xmlns:a16="http://schemas.microsoft.com/office/drawing/2014/main" id="{952C70B6-19C4-A1A0-238F-67A844B03CE6}"/>
              </a:ext>
            </a:extLst>
          </p:cNvPr>
          <p:cNvSpPr>
            <a:spLocks noGrp="1"/>
          </p:cNvSpPr>
          <p:nvPr>
            <p:ph type="title"/>
          </p:nvPr>
        </p:nvSpPr>
        <p:spPr>
          <a:xfrm>
            <a:off x="1134213" y="534886"/>
            <a:ext cx="6160770" cy="338554"/>
          </a:xfrm>
        </p:spPr>
        <p:txBody>
          <a:bodyPr/>
          <a:lstStyle/>
          <a:p>
            <a:r>
              <a:rPr lang="ja-JP" altLang="en-US" sz="1600" dirty="0"/>
              <a:t>そのほか、アピールポイントについて</a:t>
            </a:r>
          </a:p>
        </p:txBody>
      </p:sp>
      <mc:AlternateContent xmlns:mc="http://schemas.openxmlformats.org/markup-compatibility/2006" xmlns:a14="http://schemas.microsoft.com/office/drawing/2010/main">
        <mc:Choice Requires="a14">
          <p:sp>
            <p:nvSpPr>
              <p:cNvPr id="13" name="テキスト プレースホルダー 203">
                <a:extLst>
                  <a:ext uri="{FF2B5EF4-FFF2-40B4-BE49-F238E27FC236}">
                    <a16:creationId xmlns:a16="http://schemas.microsoft.com/office/drawing/2014/main" id="{3A18FD51-5005-8F80-DB4B-D5BC0FACD364}"/>
                  </a:ext>
                </a:extLst>
              </p:cNvPr>
              <p:cNvSpPr>
                <a:spLocks noGrp="1"/>
              </p:cNvSpPr>
              <p:nvPr>
                <p:ph type="body" sz="quarter" idx="11"/>
              </p:nvPr>
            </p:nvSpPr>
            <p:spPr>
              <a:xfrm>
                <a:off x="1111250" y="276599"/>
                <a:ext cx="5279276" cy="276999"/>
              </a:xfrm>
            </p:spPr>
            <p:txBody>
              <a:bodyPr/>
              <a:lstStyle/>
              <a:p>
                <a14:m>
                  <m:oMath xmlns:m="http://schemas.openxmlformats.org/officeDocument/2006/math">
                    <m:r>
                      <a:rPr lang="en-US" altLang="ja-JP" b="0" i="1" dirty="0" smtClean="0">
                        <a:latin typeface="Cambria Math" panose="02040503050406030204" pitchFamily="18" charset="0"/>
                      </a:rPr>
                      <m:t>⑫</m:t>
                    </m:r>
                  </m:oMath>
                </a14:m>
                <a:r>
                  <a:rPr lang="en-US" altLang="ja-JP" dirty="0"/>
                  <a:t> </a:t>
                </a:r>
                <a:r>
                  <a:rPr lang="ja-JP" altLang="en-US" dirty="0"/>
                  <a:t>そのほか、アピールポイントについて</a:t>
                </a:r>
              </a:p>
            </p:txBody>
          </p:sp>
        </mc:Choice>
        <mc:Fallback xmlns="">
          <p:sp>
            <p:nvSpPr>
              <p:cNvPr id="13" name="テキスト プレースホルダー 203">
                <a:extLst>
                  <a:ext uri="{FF2B5EF4-FFF2-40B4-BE49-F238E27FC236}">
                    <a16:creationId xmlns:a16="http://schemas.microsoft.com/office/drawing/2014/main" id="{3A18FD51-5005-8F80-DB4B-D5BC0FACD364}"/>
                  </a:ext>
                </a:extLst>
              </p:cNvPr>
              <p:cNvSpPr>
                <a:spLocks noGrp="1" noRot="1" noChangeAspect="1" noMove="1" noResize="1" noEditPoints="1" noAdjustHandles="1" noChangeArrowheads="1" noChangeShapeType="1" noTextEdit="1"/>
              </p:cNvSpPr>
              <p:nvPr>
                <p:ph type="body" sz="quarter" idx="11"/>
              </p:nvPr>
            </p:nvSpPr>
            <p:spPr>
              <a:xfrm>
                <a:off x="1111250" y="276599"/>
                <a:ext cx="5279276" cy="276999"/>
              </a:xfrm>
              <a:blipFill>
                <a:blip r:embed="rId12"/>
                <a:stretch>
                  <a:fillRect b="-15217"/>
                </a:stretch>
              </a:blipFill>
            </p:spPr>
            <p:txBody>
              <a:bodyPr/>
              <a:lstStyle/>
              <a:p>
                <a:r>
                  <a:rPr lang="ja-JP" altLang="en-US">
                    <a:noFill/>
                  </a:rPr>
                  <a:t> </a:t>
                </a:r>
              </a:p>
            </p:txBody>
          </p:sp>
        </mc:Fallback>
      </mc:AlternateContent>
      <p:graphicFrame>
        <p:nvGraphicFramePr>
          <p:cNvPr id="14" name="Group 55">
            <a:extLst>
              <a:ext uri="{FF2B5EF4-FFF2-40B4-BE49-F238E27FC236}">
                <a16:creationId xmlns:a16="http://schemas.microsoft.com/office/drawing/2014/main" id="{A71AE86B-7E59-86B5-59D6-B989BF0338E8}"/>
              </a:ext>
            </a:extLst>
          </p:cNvPr>
          <p:cNvGraphicFramePr>
            <a:graphicFrameLocks noGrp="1"/>
          </p:cNvGraphicFramePr>
          <p:nvPr/>
        </p:nvGraphicFramePr>
        <p:xfrm>
          <a:off x="696615" y="959374"/>
          <a:ext cx="6516689" cy="362280"/>
        </p:xfrm>
        <a:graphic>
          <a:graphicData uri="http://schemas.openxmlformats.org/drawingml/2006/table">
            <a:tbl>
              <a:tblPr/>
              <a:tblGrid>
                <a:gridCol w="6516689">
                  <a:extLst>
                    <a:ext uri="{9D8B030D-6E8A-4147-A177-3AD203B41FA5}">
                      <a16:colId xmlns:a16="http://schemas.microsoft.com/office/drawing/2014/main" val="20000"/>
                    </a:ext>
                  </a:extLst>
                </a:gridCol>
              </a:tblGrid>
              <a:tr h="362280">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保育園を孤独にさせない業界随一の運営体制（当社の最大の強み）</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grpSp>
        <p:nvGrpSpPr>
          <p:cNvPr id="10" name="グループ化 9">
            <a:extLst>
              <a:ext uri="{FF2B5EF4-FFF2-40B4-BE49-F238E27FC236}">
                <a16:creationId xmlns:a16="http://schemas.microsoft.com/office/drawing/2014/main" id="{B13AD726-B511-F7C9-9052-4A1B00FFA9A9}"/>
              </a:ext>
            </a:extLst>
          </p:cNvPr>
          <p:cNvGrpSpPr/>
          <p:nvPr/>
        </p:nvGrpSpPr>
        <p:grpSpPr>
          <a:xfrm>
            <a:off x="764739" y="4003883"/>
            <a:ext cx="6439475" cy="5937330"/>
            <a:chOff x="259658" y="1147569"/>
            <a:chExt cx="6439475" cy="5937330"/>
          </a:xfrm>
        </p:grpSpPr>
        <p:grpSp>
          <p:nvGrpSpPr>
            <p:cNvPr id="11" name="グループ化 10">
              <a:extLst>
                <a:ext uri="{FF2B5EF4-FFF2-40B4-BE49-F238E27FC236}">
                  <a16:creationId xmlns:a16="http://schemas.microsoft.com/office/drawing/2014/main" id="{DA5BA38B-AEE8-44C1-C5E4-5AE1D58B640F}"/>
                </a:ext>
              </a:extLst>
            </p:cNvPr>
            <p:cNvGrpSpPr/>
            <p:nvPr/>
          </p:nvGrpSpPr>
          <p:grpSpPr>
            <a:xfrm>
              <a:off x="259658" y="1147569"/>
              <a:ext cx="6439475" cy="5937330"/>
              <a:chOff x="2458368" y="1308124"/>
              <a:chExt cx="6439475" cy="5937330"/>
            </a:xfrm>
          </p:grpSpPr>
          <p:grpSp>
            <p:nvGrpSpPr>
              <p:cNvPr id="27" name="グループ化 26">
                <a:extLst>
                  <a:ext uri="{FF2B5EF4-FFF2-40B4-BE49-F238E27FC236}">
                    <a16:creationId xmlns:a16="http://schemas.microsoft.com/office/drawing/2014/main" id="{F4CB567D-494D-2526-19F1-55DA0B6A8E27}"/>
                  </a:ext>
                </a:extLst>
              </p:cNvPr>
              <p:cNvGrpSpPr/>
              <p:nvPr/>
            </p:nvGrpSpPr>
            <p:grpSpPr>
              <a:xfrm>
                <a:off x="2458368" y="1308124"/>
                <a:ext cx="6439475" cy="5937330"/>
                <a:chOff x="502920" y="1284790"/>
                <a:chExt cx="6439475" cy="5937330"/>
              </a:xfrm>
            </p:grpSpPr>
            <p:sp>
              <p:nvSpPr>
                <p:cNvPr id="29" name="正方形/長方形 28">
                  <a:extLst>
                    <a:ext uri="{FF2B5EF4-FFF2-40B4-BE49-F238E27FC236}">
                      <a16:creationId xmlns:a16="http://schemas.microsoft.com/office/drawing/2014/main" id="{58FACCF5-DD14-898B-5CD0-F90ED0CF6F26}"/>
                    </a:ext>
                  </a:extLst>
                </p:cNvPr>
                <p:cNvSpPr/>
                <p:nvPr/>
              </p:nvSpPr>
              <p:spPr bwMode="auto">
                <a:xfrm>
                  <a:off x="502920" y="2584036"/>
                  <a:ext cx="6439475" cy="4638084"/>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grpSp>
              <p:nvGrpSpPr>
                <p:cNvPr id="30" name="グループ化 29">
                  <a:extLst>
                    <a:ext uri="{FF2B5EF4-FFF2-40B4-BE49-F238E27FC236}">
                      <a16:creationId xmlns:a16="http://schemas.microsoft.com/office/drawing/2014/main" id="{5F63672E-C8FD-EB4A-C330-EF0AC1267C9E}"/>
                    </a:ext>
                  </a:extLst>
                </p:cNvPr>
                <p:cNvGrpSpPr/>
                <p:nvPr/>
              </p:nvGrpSpPr>
              <p:grpSpPr>
                <a:xfrm>
                  <a:off x="2425878" y="2158793"/>
                  <a:ext cx="2876803" cy="3519331"/>
                  <a:chOff x="2584541" y="4291038"/>
                  <a:chExt cx="2999232" cy="2983282"/>
                </a:xfrm>
              </p:grpSpPr>
              <p:cxnSp>
                <p:nvCxnSpPr>
                  <p:cNvPr id="218" name="直線コネクタ 217">
                    <a:extLst>
                      <a:ext uri="{FF2B5EF4-FFF2-40B4-BE49-F238E27FC236}">
                        <a16:creationId xmlns:a16="http://schemas.microsoft.com/office/drawing/2014/main" id="{ACE37751-1BBB-85D0-376A-0A7743ADDD8E}"/>
                      </a:ext>
                    </a:extLst>
                  </p:cNvPr>
                  <p:cNvCxnSpPr>
                    <a:cxnSpLocks/>
                  </p:cNvCxnSpPr>
                  <p:nvPr/>
                </p:nvCxnSpPr>
                <p:spPr bwMode="auto">
                  <a:xfrm>
                    <a:off x="2584541" y="4291038"/>
                    <a:ext cx="0" cy="2983282"/>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cxnSp>
                <p:nvCxnSpPr>
                  <p:cNvPr id="219" name="直線コネクタ 218">
                    <a:extLst>
                      <a:ext uri="{FF2B5EF4-FFF2-40B4-BE49-F238E27FC236}">
                        <a16:creationId xmlns:a16="http://schemas.microsoft.com/office/drawing/2014/main" id="{7FC584DC-0F66-B003-5E77-96D40E925C04}"/>
                      </a:ext>
                    </a:extLst>
                  </p:cNvPr>
                  <p:cNvCxnSpPr>
                    <a:cxnSpLocks/>
                  </p:cNvCxnSpPr>
                  <p:nvPr/>
                </p:nvCxnSpPr>
                <p:spPr bwMode="auto">
                  <a:xfrm>
                    <a:off x="5583773" y="4291038"/>
                    <a:ext cx="0" cy="2875586"/>
                  </a:xfrm>
                  <a:prstGeom prst="line">
                    <a:avLst/>
                  </a:prstGeom>
                  <a:solidFill>
                    <a:schemeClr val="accent1"/>
                  </a:solidFill>
                  <a:ln w="98425" cap="flat" cmpd="sng" algn="ctr">
                    <a:solidFill>
                      <a:schemeClr val="accent4"/>
                    </a:solidFill>
                    <a:prstDash val="solid"/>
                    <a:round/>
                    <a:headEnd type="none" w="med" len="med"/>
                    <a:tailEnd type="none" w="med" len="med"/>
                  </a:ln>
                  <a:effectLst/>
                </p:spPr>
              </p:cxnSp>
            </p:grpSp>
            <p:sp>
              <p:nvSpPr>
                <p:cNvPr id="31" name="コンテンツ プレースホルダ 1">
                  <a:extLst>
                    <a:ext uri="{FF2B5EF4-FFF2-40B4-BE49-F238E27FC236}">
                      <a16:creationId xmlns:a16="http://schemas.microsoft.com/office/drawing/2014/main" id="{19DDE86B-724F-A2B0-6F71-8653F5F32ED8}"/>
                    </a:ext>
                  </a:extLst>
                </p:cNvPr>
                <p:cNvSpPr txBox="1">
                  <a:spLocks/>
                </p:cNvSpPr>
                <p:nvPr/>
              </p:nvSpPr>
              <p:spPr>
                <a:xfrm>
                  <a:off x="2283185" y="2632135"/>
                  <a:ext cx="3033293" cy="222705"/>
                </a:xfrm>
                <a:prstGeom prst="rect">
                  <a:avLst/>
                </a:prstGeom>
              </p:spPr>
              <p:txBody>
                <a:bodyPr wrap="square" lIns="0" tIns="0" rIns="0" bIns="0">
                  <a:spAutoFit/>
                </a:bodyPr>
                <a:lstStyle/>
                <a:p>
                  <a:pPr eaLnBrk="0">
                    <a:spcAft>
                      <a:spcPts val="600"/>
                    </a:spcAft>
                    <a:defRPr/>
                  </a:pPr>
                  <a:r>
                    <a:rPr lang="ja-JP" altLang="en-US" sz="1400" b="1" kern="0">
                      <a:solidFill>
                        <a:schemeClr val="bg1"/>
                      </a:solidFill>
                      <a:effectLst/>
                      <a:latin typeface="+mn-ea"/>
                      <a:ea typeface="+mn-ea"/>
                      <a:cs typeface="Meiryo UI" pitchFamily="50" charset="-128"/>
                    </a:rPr>
                    <a:t>株式会社キッズコーポレーション</a:t>
                  </a:r>
                </a:p>
              </p:txBody>
            </p:sp>
            <p:sp>
              <p:nvSpPr>
                <p:cNvPr id="32" name="コンテンツ プレースホルダ 1">
                  <a:extLst>
                    <a:ext uri="{FF2B5EF4-FFF2-40B4-BE49-F238E27FC236}">
                      <a16:creationId xmlns:a16="http://schemas.microsoft.com/office/drawing/2014/main" id="{D105694B-4E3B-AC10-3CF4-810CEE4040CB}"/>
                    </a:ext>
                  </a:extLst>
                </p:cNvPr>
                <p:cNvSpPr txBox="1">
                  <a:spLocks/>
                </p:cNvSpPr>
                <p:nvPr/>
              </p:nvSpPr>
              <p:spPr>
                <a:xfrm>
                  <a:off x="1384139" y="2948887"/>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運営状況の報告・連絡・相談</a:t>
                  </a:r>
                </a:p>
              </p:txBody>
            </p:sp>
            <p:grpSp>
              <p:nvGrpSpPr>
                <p:cNvPr id="33" name="グループ化 32">
                  <a:extLst>
                    <a:ext uri="{FF2B5EF4-FFF2-40B4-BE49-F238E27FC236}">
                      <a16:creationId xmlns:a16="http://schemas.microsoft.com/office/drawing/2014/main" id="{115FACA0-97E5-8449-F837-1BC4285AA562}"/>
                    </a:ext>
                  </a:extLst>
                </p:cNvPr>
                <p:cNvGrpSpPr/>
                <p:nvPr/>
              </p:nvGrpSpPr>
              <p:grpSpPr>
                <a:xfrm>
                  <a:off x="1824576" y="1284790"/>
                  <a:ext cx="3950513" cy="1095662"/>
                  <a:chOff x="1824576" y="1284790"/>
                  <a:chExt cx="3950513" cy="1095662"/>
                </a:xfrm>
              </p:grpSpPr>
              <p:sp>
                <p:nvSpPr>
                  <p:cNvPr id="208" name="正方形/長方形 207">
                    <a:extLst>
                      <a:ext uri="{FF2B5EF4-FFF2-40B4-BE49-F238E27FC236}">
                        <a16:creationId xmlns:a16="http://schemas.microsoft.com/office/drawing/2014/main" id="{2A2E242D-E36A-E2EF-7668-605298E503FF}"/>
                      </a:ext>
                    </a:extLst>
                  </p:cNvPr>
                  <p:cNvSpPr/>
                  <p:nvPr/>
                </p:nvSpPr>
                <p:spPr bwMode="auto">
                  <a:xfrm>
                    <a:off x="1824576" y="1284790"/>
                    <a:ext cx="3950513" cy="1095662"/>
                  </a:xfrm>
                  <a:prstGeom prst="rect">
                    <a:avLst/>
                  </a:prstGeom>
                  <a:solidFill>
                    <a:schemeClr val="tx1">
                      <a:lumMod val="50000"/>
                      <a:lumOff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9" name="コンテンツ プレースホルダ 1">
                    <a:extLst>
                      <a:ext uri="{FF2B5EF4-FFF2-40B4-BE49-F238E27FC236}">
                        <a16:creationId xmlns:a16="http://schemas.microsoft.com/office/drawing/2014/main" id="{6AD631F9-D03F-9873-83A4-8D5A51787296}"/>
                      </a:ext>
                    </a:extLst>
                  </p:cNvPr>
                  <p:cNvSpPr txBox="1">
                    <a:spLocks/>
                  </p:cNvSpPr>
                  <p:nvPr/>
                </p:nvSpPr>
                <p:spPr>
                  <a:xfrm>
                    <a:off x="3034089" y="1704326"/>
                    <a:ext cx="1531488" cy="222705"/>
                  </a:xfrm>
                  <a:prstGeom prst="rect">
                    <a:avLst/>
                  </a:prstGeom>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法人様</a:t>
                    </a:r>
                    <a:endParaRPr lang="en-US" altLang="ja-JP" sz="1400" b="1" kern="0" dirty="0">
                      <a:solidFill>
                        <a:schemeClr val="bg1"/>
                      </a:solidFill>
                      <a:effectLst/>
                      <a:latin typeface="+mn-ea"/>
                      <a:ea typeface="+mn-ea"/>
                      <a:cs typeface="Meiryo UI" pitchFamily="50" charset="-128"/>
                    </a:endParaRPr>
                  </a:p>
                </p:txBody>
              </p:sp>
              <p:grpSp>
                <p:nvGrpSpPr>
                  <p:cNvPr id="210" name="グループ化 209">
                    <a:extLst>
                      <a:ext uri="{FF2B5EF4-FFF2-40B4-BE49-F238E27FC236}">
                        <a16:creationId xmlns:a16="http://schemas.microsoft.com/office/drawing/2014/main" id="{F9352A5D-9EAE-05BB-DA31-69A27EB2A0FD}"/>
                      </a:ext>
                    </a:extLst>
                  </p:cNvPr>
                  <p:cNvGrpSpPr/>
                  <p:nvPr/>
                </p:nvGrpSpPr>
                <p:grpSpPr>
                  <a:xfrm>
                    <a:off x="2425878" y="1407314"/>
                    <a:ext cx="888595" cy="901996"/>
                    <a:chOff x="1252656" y="5378155"/>
                    <a:chExt cx="924487" cy="872588"/>
                  </a:xfrm>
                </p:grpSpPr>
                <p:sp>
                  <p:nvSpPr>
                    <p:cNvPr id="216" name="正方形/長方形 215">
                      <a:extLst>
                        <a:ext uri="{FF2B5EF4-FFF2-40B4-BE49-F238E27FC236}">
                          <a16:creationId xmlns:a16="http://schemas.microsoft.com/office/drawing/2014/main" id="{EDD5F957-ADE8-BC7A-41D7-5CEE40B74977}"/>
                        </a:ext>
                      </a:extLst>
                    </p:cNvPr>
                    <p:cNvSpPr/>
                    <p:nvPr/>
                  </p:nvSpPr>
                  <p:spPr bwMode="auto">
                    <a:xfrm>
                      <a:off x="1252656" y="5378155"/>
                      <a:ext cx="924487"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17" name="正方形/長方形 216">
                      <a:extLst>
                        <a:ext uri="{FF2B5EF4-FFF2-40B4-BE49-F238E27FC236}">
                          <a16:creationId xmlns:a16="http://schemas.microsoft.com/office/drawing/2014/main" id="{046F112D-8582-03BA-7980-E602FE36BAA5}"/>
                        </a:ext>
                      </a:extLst>
                    </p:cNvPr>
                    <p:cNvSpPr/>
                    <p:nvPr/>
                  </p:nvSpPr>
                  <p:spPr bwMode="auto">
                    <a:xfrm>
                      <a:off x="1252656" y="5964242"/>
                      <a:ext cx="924487" cy="286501"/>
                    </a:xfrm>
                    <a:prstGeom prst="rect">
                      <a:avLst/>
                    </a:prstGeom>
                    <a:solidFill>
                      <a:schemeClr val="tx1"/>
                    </a:solidFill>
                    <a:ln w="9525">
                      <a:noFill/>
                      <a:miter lim="800000"/>
                      <a:headEnd/>
                      <a:tailEnd/>
                    </a:ln>
                  </p:spPr>
                  <p:txBody>
                    <a:bodyPr vert="horz" wrap="square" lIns="36000" tIns="45720" rIns="3600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ご担当者様</a:t>
                      </a:r>
                    </a:p>
                  </p:txBody>
                </p:sp>
              </p:grpSp>
              <p:grpSp>
                <p:nvGrpSpPr>
                  <p:cNvPr id="211" name="グループ化 210">
                    <a:extLst>
                      <a:ext uri="{FF2B5EF4-FFF2-40B4-BE49-F238E27FC236}">
                        <a16:creationId xmlns:a16="http://schemas.microsoft.com/office/drawing/2014/main" id="{AFBA1060-4620-6B7C-9166-89DB091FB124}"/>
                      </a:ext>
                    </a:extLst>
                  </p:cNvPr>
                  <p:cNvGrpSpPr/>
                  <p:nvPr/>
                </p:nvGrpSpPr>
                <p:grpSpPr>
                  <a:xfrm>
                    <a:off x="4282957" y="1407314"/>
                    <a:ext cx="804595" cy="901996"/>
                    <a:chOff x="1340049" y="5378155"/>
                    <a:chExt cx="837094" cy="872588"/>
                  </a:xfrm>
                </p:grpSpPr>
                <p:sp>
                  <p:nvSpPr>
                    <p:cNvPr id="214" name="正方形/長方形 213">
                      <a:extLst>
                        <a:ext uri="{FF2B5EF4-FFF2-40B4-BE49-F238E27FC236}">
                          <a16:creationId xmlns:a16="http://schemas.microsoft.com/office/drawing/2014/main" id="{16D080BD-EDCD-98E5-71E0-6E639CAAE925}"/>
                        </a:ext>
                      </a:extLst>
                    </p:cNvPr>
                    <p:cNvSpPr/>
                    <p:nvPr/>
                  </p:nvSpPr>
                  <p:spPr bwMode="auto">
                    <a:xfrm>
                      <a:off x="1340049" y="537815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15" name="正方形/長方形 214">
                      <a:extLst>
                        <a:ext uri="{FF2B5EF4-FFF2-40B4-BE49-F238E27FC236}">
                          <a16:creationId xmlns:a16="http://schemas.microsoft.com/office/drawing/2014/main" id="{9C3E935A-F2CD-8F8C-7223-5C849C522007}"/>
                        </a:ext>
                      </a:extLst>
                    </p:cNvPr>
                    <p:cNvSpPr/>
                    <p:nvPr/>
                  </p:nvSpPr>
                  <p:spPr bwMode="auto">
                    <a:xfrm>
                      <a:off x="1340049" y="5964242"/>
                      <a:ext cx="837094" cy="286501"/>
                    </a:xfrm>
                    <a:prstGeom prst="rect">
                      <a:avLst/>
                    </a:prstGeom>
                    <a:solidFill>
                      <a:schemeClr val="tx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保護者様</a:t>
                      </a:r>
                    </a:p>
                  </p:txBody>
                </p:sp>
              </p:grpSp>
              <p:pic>
                <p:nvPicPr>
                  <p:cNvPr id="212" name="グラフィックス 211" descr="オフィス ワーカー (男性) 単色塗りつぶし">
                    <a:extLst>
                      <a:ext uri="{FF2B5EF4-FFF2-40B4-BE49-F238E27FC236}">
                        <a16:creationId xmlns:a16="http://schemas.microsoft.com/office/drawing/2014/main" id="{2EDEC7DC-5175-C39A-6344-15EA61BA19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36483" y="1378483"/>
                    <a:ext cx="620424" cy="667238"/>
                  </a:xfrm>
                  <a:prstGeom prst="rect">
                    <a:avLst/>
                  </a:prstGeom>
                </p:spPr>
              </p:pic>
              <p:pic>
                <p:nvPicPr>
                  <p:cNvPr id="213" name="グラフィックス 212" descr="オフィス ワーカー (女性) 単色塗りつぶし">
                    <a:extLst>
                      <a:ext uri="{FF2B5EF4-FFF2-40B4-BE49-F238E27FC236}">
                        <a16:creationId xmlns:a16="http://schemas.microsoft.com/office/drawing/2014/main" id="{CA94E3A7-48D6-BB0E-E5D1-A33066E526B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80063" y="1388347"/>
                    <a:ext cx="620424" cy="667238"/>
                  </a:xfrm>
                  <a:prstGeom prst="rect">
                    <a:avLst/>
                  </a:prstGeom>
                </p:spPr>
              </p:pic>
            </p:grpSp>
            <p:grpSp>
              <p:nvGrpSpPr>
                <p:cNvPr id="34" name="グループ化 33">
                  <a:extLst>
                    <a:ext uri="{FF2B5EF4-FFF2-40B4-BE49-F238E27FC236}">
                      <a16:creationId xmlns:a16="http://schemas.microsoft.com/office/drawing/2014/main" id="{4454912D-2639-C74F-D475-E668DB7DAF9D}"/>
                    </a:ext>
                  </a:extLst>
                </p:cNvPr>
                <p:cNvGrpSpPr/>
                <p:nvPr/>
              </p:nvGrpSpPr>
              <p:grpSpPr>
                <a:xfrm>
                  <a:off x="830802" y="5678124"/>
                  <a:ext cx="5833958" cy="1439300"/>
                  <a:chOff x="830802" y="5678124"/>
                  <a:chExt cx="5833958" cy="1439300"/>
                </a:xfrm>
              </p:grpSpPr>
              <p:grpSp>
                <p:nvGrpSpPr>
                  <p:cNvPr id="60" name="グループ化 59">
                    <a:extLst>
                      <a:ext uri="{FF2B5EF4-FFF2-40B4-BE49-F238E27FC236}">
                        <a16:creationId xmlns:a16="http://schemas.microsoft.com/office/drawing/2014/main" id="{FE369D54-A1B8-A06C-FB63-483C91CBC269}"/>
                      </a:ext>
                    </a:extLst>
                  </p:cNvPr>
                  <p:cNvGrpSpPr/>
                  <p:nvPr/>
                </p:nvGrpSpPr>
                <p:grpSpPr>
                  <a:xfrm>
                    <a:off x="830802" y="5678124"/>
                    <a:ext cx="5833958" cy="1439300"/>
                    <a:chOff x="866902" y="3374969"/>
                    <a:chExt cx="5833958" cy="1439300"/>
                  </a:xfrm>
                </p:grpSpPr>
                <p:sp>
                  <p:nvSpPr>
                    <p:cNvPr id="62" name="正方形/長方形 61">
                      <a:extLst>
                        <a:ext uri="{FF2B5EF4-FFF2-40B4-BE49-F238E27FC236}">
                          <a16:creationId xmlns:a16="http://schemas.microsoft.com/office/drawing/2014/main" id="{2AB75105-139D-BEDF-2A4A-15F40D8382B7}"/>
                        </a:ext>
                      </a:extLst>
                    </p:cNvPr>
                    <p:cNvSpPr/>
                    <p:nvPr/>
                  </p:nvSpPr>
                  <p:spPr bwMode="auto">
                    <a:xfrm>
                      <a:off x="866902" y="3374969"/>
                      <a:ext cx="5833958" cy="1439300"/>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63" name="コンテンツ プレースホルダ 1">
                      <a:extLst>
                        <a:ext uri="{FF2B5EF4-FFF2-40B4-BE49-F238E27FC236}">
                          <a16:creationId xmlns:a16="http://schemas.microsoft.com/office/drawing/2014/main" id="{EF09C688-7DFA-1D99-BADB-1785A331BC7D}"/>
                        </a:ext>
                      </a:extLst>
                    </p:cNvPr>
                    <p:cNvSpPr txBox="1">
                      <a:spLocks/>
                    </p:cNvSpPr>
                    <p:nvPr/>
                  </p:nvSpPr>
                  <p:spPr>
                    <a:xfrm>
                      <a:off x="2262920" y="3427063"/>
                      <a:ext cx="3033293" cy="222705"/>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a:t>
                      </a:r>
                    </a:p>
                  </p:txBody>
                </p:sp>
                <p:cxnSp>
                  <p:nvCxnSpPr>
                    <p:cNvPr id="192" name="直線コネクタ 191">
                      <a:extLst>
                        <a:ext uri="{FF2B5EF4-FFF2-40B4-BE49-F238E27FC236}">
                          <a16:creationId xmlns:a16="http://schemas.microsoft.com/office/drawing/2014/main" id="{BC456210-989F-33CF-0040-34A1A2DE3C5E}"/>
                        </a:ext>
                      </a:extLst>
                    </p:cNvPr>
                    <p:cNvCxnSpPr>
                      <a:cxnSpLocks/>
                    </p:cNvCxnSpPr>
                    <p:nvPr/>
                  </p:nvCxnSpPr>
                  <p:spPr bwMode="auto">
                    <a:xfrm flipH="1">
                      <a:off x="958323" y="4184704"/>
                      <a:ext cx="5649448"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nvGrpSpPr>
                    <p:cNvPr id="193" name="グループ化 192">
                      <a:extLst>
                        <a:ext uri="{FF2B5EF4-FFF2-40B4-BE49-F238E27FC236}">
                          <a16:creationId xmlns:a16="http://schemas.microsoft.com/office/drawing/2014/main" id="{962EED11-5DE3-74A2-04E8-2D73E2559779}"/>
                        </a:ext>
                      </a:extLst>
                    </p:cNvPr>
                    <p:cNvGrpSpPr/>
                    <p:nvPr/>
                  </p:nvGrpSpPr>
                  <p:grpSpPr>
                    <a:xfrm>
                      <a:off x="1230490" y="3763387"/>
                      <a:ext cx="804596" cy="908295"/>
                      <a:chOff x="1318965" y="5723004"/>
                      <a:chExt cx="837095" cy="878681"/>
                    </a:xfrm>
                  </p:grpSpPr>
                  <p:sp>
                    <p:nvSpPr>
                      <p:cNvPr id="206" name="正方形/長方形 205">
                        <a:extLst>
                          <a:ext uri="{FF2B5EF4-FFF2-40B4-BE49-F238E27FC236}">
                            <a16:creationId xmlns:a16="http://schemas.microsoft.com/office/drawing/2014/main" id="{30F88F58-3899-9F52-54AF-6F324D704E1C}"/>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7" name="正方形/長方形 206">
                        <a:extLst>
                          <a:ext uri="{FF2B5EF4-FFF2-40B4-BE49-F238E27FC236}">
                            <a16:creationId xmlns:a16="http://schemas.microsoft.com/office/drawing/2014/main" id="{C0EB4AB1-4023-50D4-866B-C4EF9C68B7F9}"/>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園長</a:t>
                        </a:r>
                      </a:p>
                    </p:txBody>
                  </p:sp>
                </p:grpSp>
                <p:grpSp>
                  <p:nvGrpSpPr>
                    <p:cNvPr id="194" name="グループ化 193">
                      <a:extLst>
                        <a:ext uri="{FF2B5EF4-FFF2-40B4-BE49-F238E27FC236}">
                          <a16:creationId xmlns:a16="http://schemas.microsoft.com/office/drawing/2014/main" id="{39341460-E265-B066-2795-1438081B0598}"/>
                        </a:ext>
                      </a:extLst>
                    </p:cNvPr>
                    <p:cNvGrpSpPr/>
                    <p:nvPr/>
                  </p:nvGrpSpPr>
                  <p:grpSpPr>
                    <a:xfrm>
                      <a:off x="2298808" y="3763387"/>
                      <a:ext cx="804596" cy="908295"/>
                      <a:chOff x="1318965" y="5723004"/>
                      <a:chExt cx="837095" cy="878681"/>
                    </a:xfrm>
                  </p:grpSpPr>
                  <p:sp>
                    <p:nvSpPr>
                      <p:cNvPr id="204" name="正方形/長方形 203">
                        <a:extLst>
                          <a:ext uri="{FF2B5EF4-FFF2-40B4-BE49-F238E27FC236}">
                            <a16:creationId xmlns:a16="http://schemas.microsoft.com/office/drawing/2014/main" id="{8B09F339-825C-6618-7537-044E7A591068}"/>
                          </a:ext>
                        </a:extLst>
                      </p:cNvPr>
                      <p:cNvSpPr/>
                      <p:nvPr/>
                    </p:nvSpPr>
                    <p:spPr bwMode="auto">
                      <a:xfrm>
                        <a:off x="1318966" y="5723004"/>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5" name="正方形/長方形 204">
                        <a:extLst>
                          <a:ext uri="{FF2B5EF4-FFF2-40B4-BE49-F238E27FC236}">
                            <a16:creationId xmlns:a16="http://schemas.microsoft.com/office/drawing/2014/main" id="{C135B061-6A8D-A400-8221-ABDBD7B3C913}"/>
                          </a:ext>
                        </a:extLst>
                      </p:cNvPr>
                      <p:cNvSpPr/>
                      <p:nvPr/>
                    </p:nvSpPr>
                    <p:spPr bwMode="auto">
                      <a:xfrm>
                        <a:off x="1318965" y="6315184"/>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latin typeface="Meiryo UI" panose="020B0604030504040204" pitchFamily="34" charset="-128"/>
                            <a:ea typeface="Meiryo UI" panose="020B0604030504040204" pitchFamily="34" charset="-128"/>
                          </a:rPr>
                          <a:t>保育者</a:t>
                        </a:r>
                      </a:p>
                    </p:txBody>
                  </p:sp>
                </p:grpSp>
                <p:grpSp>
                  <p:nvGrpSpPr>
                    <p:cNvPr id="195" name="グループ化 194">
                      <a:extLst>
                        <a:ext uri="{FF2B5EF4-FFF2-40B4-BE49-F238E27FC236}">
                          <a16:creationId xmlns:a16="http://schemas.microsoft.com/office/drawing/2014/main" id="{ACE33048-4E8D-1AF2-FCD1-4EC4300B9C50}"/>
                        </a:ext>
                      </a:extLst>
                    </p:cNvPr>
                    <p:cNvGrpSpPr/>
                    <p:nvPr/>
                  </p:nvGrpSpPr>
                  <p:grpSpPr>
                    <a:xfrm>
                      <a:off x="4435442" y="3763388"/>
                      <a:ext cx="804596" cy="908295"/>
                      <a:chOff x="1318965" y="5723005"/>
                      <a:chExt cx="837095" cy="878681"/>
                    </a:xfrm>
                  </p:grpSpPr>
                  <p:sp>
                    <p:nvSpPr>
                      <p:cNvPr id="202" name="正方形/長方形 201">
                        <a:extLst>
                          <a:ext uri="{FF2B5EF4-FFF2-40B4-BE49-F238E27FC236}">
                            <a16:creationId xmlns:a16="http://schemas.microsoft.com/office/drawing/2014/main" id="{5FCB7B27-D547-048E-449D-1E549D12E700}"/>
                          </a:ext>
                        </a:extLst>
                      </p:cNvPr>
                      <p:cNvSpPr/>
                      <p:nvPr/>
                    </p:nvSpPr>
                    <p:spPr bwMode="auto">
                      <a:xfrm>
                        <a:off x="1318966"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203" name="正方形/長方形 202">
                        <a:extLst>
                          <a:ext uri="{FF2B5EF4-FFF2-40B4-BE49-F238E27FC236}">
                            <a16:creationId xmlns:a16="http://schemas.microsoft.com/office/drawing/2014/main" id="{B885CF33-A384-A2D6-60B0-483A5A5A8B1A}"/>
                          </a:ext>
                        </a:extLst>
                      </p:cNvPr>
                      <p:cNvSpPr/>
                      <p:nvPr/>
                    </p:nvSpPr>
                    <p:spPr bwMode="auto">
                      <a:xfrm>
                        <a:off x="1318965" y="6315185"/>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看護師</a:t>
                        </a:r>
                      </a:p>
                    </p:txBody>
                  </p:sp>
                </p:grpSp>
                <p:grpSp>
                  <p:nvGrpSpPr>
                    <p:cNvPr id="196" name="グループ化 195">
                      <a:extLst>
                        <a:ext uri="{FF2B5EF4-FFF2-40B4-BE49-F238E27FC236}">
                          <a16:creationId xmlns:a16="http://schemas.microsoft.com/office/drawing/2014/main" id="{6835A728-63A8-B9AB-68A2-57CD6A781FAD}"/>
                        </a:ext>
                      </a:extLst>
                    </p:cNvPr>
                    <p:cNvGrpSpPr/>
                    <p:nvPr/>
                  </p:nvGrpSpPr>
                  <p:grpSpPr>
                    <a:xfrm>
                      <a:off x="5503759" y="3763382"/>
                      <a:ext cx="804595" cy="908296"/>
                      <a:chOff x="1318965" y="5723005"/>
                      <a:chExt cx="837094" cy="878683"/>
                    </a:xfrm>
                  </p:grpSpPr>
                  <p:sp>
                    <p:nvSpPr>
                      <p:cNvPr id="200" name="正方形/長方形 199">
                        <a:extLst>
                          <a:ext uri="{FF2B5EF4-FFF2-40B4-BE49-F238E27FC236}">
                            <a16:creationId xmlns:a16="http://schemas.microsoft.com/office/drawing/2014/main" id="{91A4A261-19A5-B61D-B58C-7B94A28CFE7A}"/>
                          </a:ext>
                        </a:extLst>
                      </p:cNvPr>
                      <p:cNvSpPr/>
                      <p:nvPr/>
                    </p:nvSpPr>
                    <p:spPr bwMode="auto">
                      <a:xfrm>
                        <a:off x="1318965" y="5723005"/>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01" name="正方形/長方形 200">
                        <a:extLst>
                          <a:ext uri="{FF2B5EF4-FFF2-40B4-BE49-F238E27FC236}">
                            <a16:creationId xmlns:a16="http://schemas.microsoft.com/office/drawing/2014/main" id="{75E4A854-19F9-7653-1355-0A6B48FBDC46}"/>
                          </a:ext>
                        </a:extLst>
                      </p:cNvPr>
                      <p:cNvSpPr/>
                      <p:nvPr/>
                    </p:nvSpPr>
                    <p:spPr bwMode="auto">
                      <a:xfrm>
                        <a:off x="1318965" y="6315187"/>
                        <a:ext cx="837094" cy="286501"/>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調理員</a:t>
                        </a:r>
                      </a:p>
                    </p:txBody>
                  </p:sp>
                </p:grpSp>
                <p:pic>
                  <p:nvPicPr>
                    <p:cNvPr id="197" name="グラフィックス 196" descr="オフィス ワーカー (女性) 単色塗りつぶし">
                      <a:extLst>
                        <a:ext uri="{FF2B5EF4-FFF2-40B4-BE49-F238E27FC236}">
                          <a16:creationId xmlns:a16="http://schemas.microsoft.com/office/drawing/2014/main" id="{1D0039C2-0788-5570-7A98-3A46FD006B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87909" y="3744317"/>
                      <a:ext cx="620424" cy="667238"/>
                    </a:xfrm>
                    <a:prstGeom prst="rect">
                      <a:avLst/>
                    </a:prstGeom>
                  </p:spPr>
                </p:pic>
                <p:pic>
                  <p:nvPicPr>
                    <p:cNvPr id="198" name="グラフィックス 197" descr="オフィス ワーカー (女性) 単色塗りつぶし">
                      <a:extLst>
                        <a:ext uri="{FF2B5EF4-FFF2-40B4-BE49-F238E27FC236}">
                          <a16:creationId xmlns:a16="http://schemas.microsoft.com/office/drawing/2014/main" id="{1016FC49-B44A-402B-5965-5E524B09987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99476" y="3740511"/>
                      <a:ext cx="620424" cy="667238"/>
                    </a:xfrm>
                    <a:prstGeom prst="rect">
                      <a:avLst/>
                    </a:prstGeom>
                  </p:spPr>
                </p:pic>
                <p:pic>
                  <p:nvPicPr>
                    <p:cNvPr id="199" name="グラフィックス 198" descr="オフィス ワーカー (女性) 単色塗りつぶし">
                      <a:extLst>
                        <a:ext uri="{FF2B5EF4-FFF2-40B4-BE49-F238E27FC236}">
                          <a16:creationId xmlns:a16="http://schemas.microsoft.com/office/drawing/2014/main" id="{02C749FE-C926-C35A-80AF-622B3740F37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8393" y="3740511"/>
                      <a:ext cx="620424" cy="667238"/>
                    </a:xfrm>
                    <a:prstGeom prst="rect">
                      <a:avLst/>
                    </a:prstGeom>
                  </p:spPr>
                </p:pic>
              </p:grpSp>
              <p:pic>
                <p:nvPicPr>
                  <p:cNvPr id="61" name="グラフィックス 60" descr="男性のシェフ 単色塗りつぶし">
                    <a:extLst>
                      <a:ext uri="{FF2B5EF4-FFF2-40B4-BE49-F238E27FC236}">
                        <a16:creationId xmlns:a16="http://schemas.microsoft.com/office/drawing/2014/main" id="{D2BD7834-C484-2FF0-A9BA-B5E94F556E5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53946" y="6099834"/>
                    <a:ext cx="618345" cy="618345"/>
                  </a:xfrm>
                  <a:prstGeom prst="rect">
                    <a:avLst/>
                  </a:prstGeom>
                </p:spPr>
              </p:pic>
            </p:grpSp>
            <p:grpSp>
              <p:nvGrpSpPr>
                <p:cNvPr id="35" name="グループ化 34">
                  <a:extLst>
                    <a:ext uri="{FF2B5EF4-FFF2-40B4-BE49-F238E27FC236}">
                      <a16:creationId xmlns:a16="http://schemas.microsoft.com/office/drawing/2014/main" id="{607B7B9F-1DFD-32DD-F5B0-9CC30A9D6EBE}"/>
                    </a:ext>
                  </a:extLst>
                </p:cNvPr>
                <p:cNvGrpSpPr/>
                <p:nvPr/>
              </p:nvGrpSpPr>
              <p:grpSpPr>
                <a:xfrm>
                  <a:off x="694693" y="3471303"/>
                  <a:ext cx="6069604" cy="1588667"/>
                  <a:chOff x="982811" y="8105915"/>
                  <a:chExt cx="6069604" cy="1588667"/>
                </a:xfrm>
              </p:grpSpPr>
              <p:sp>
                <p:nvSpPr>
                  <p:cNvPr id="38" name="正方形/長方形 37">
                    <a:extLst>
                      <a:ext uri="{FF2B5EF4-FFF2-40B4-BE49-F238E27FC236}">
                        <a16:creationId xmlns:a16="http://schemas.microsoft.com/office/drawing/2014/main" id="{03618EE4-B3CC-5538-0EE1-58D29A79A7A9}"/>
                      </a:ext>
                    </a:extLst>
                  </p:cNvPr>
                  <p:cNvSpPr/>
                  <p:nvPr/>
                </p:nvSpPr>
                <p:spPr bwMode="auto">
                  <a:xfrm>
                    <a:off x="982811" y="8105915"/>
                    <a:ext cx="6069604" cy="1588667"/>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cxnSp>
                <p:nvCxnSpPr>
                  <p:cNvPr id="39" name="直線コネクタ 38">
                    <a:extLst>
                      <a:ext uri="{FF2B5EF4-FFF2-40B4-BE49-F238E27FC236}">
                        <a16:creationId xmlns:a16="http://schemas.microsoft.com/office/drawing/2014/main" id="{8AB5C65A-6895-AD98-CBC8-16AFEBA45287}"/>
                      </a:ext>
                    </a:extLst>
                  </p:cNvPr>
                  <p:cNvCxnSpPr>
                    <a:cxnSpLocks/>
                    <a:stCxn id="38" idx="3"/>
                    <a:endCxn id="38" idx="1"/>
                  </p:cNvCxnSpPr>
                  <p:nvPr/>
                </p:nvCxnSpPr>
                <p:spPr bwMode="auto">
                  <a:xfrm flipH="1">
                    <a:off x="982811" y="8900249"/>
                    <a:ext cx="6069604"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40" name="コンテンツ プレースホルダ 1">
                    <a:extLst>
                      <a:ext uri="{FF2B5EF4-FFF2-40B4-BE49-F238E27FC236}">
                        <a16:creationId xmlns:a16="http://schemas.microsoft.com/office/drawing/2014/main" id="{933C1389-B3A4-E92D-90F7-79BBC5EBC172}"/>
                      </a:ext>
                    </a:extLst>
                  </p:cNvPr>
                  <p:cNvSpPr txBox="1">
                    <a:spLocks/>
                  </p:cNvSpPr>
                  <p:nvPr/>
                </p:nvSpPr>
                <p:spPr>
                  <a:xfrm>
                    <a:off x="2436085" y="8205670"/>
                    <a:ext cx="3155814" cy="215444"/>
                  </a:xfrm>
                  <a:prstGeom prst="rect">
                    <a:avLst/>
                  </a:prstGeom>
                </p:spPr>
                <p:txBody>
                  <a:bodyPr wrap="square" lIns="0" tIns="0" rIns="0" bIns="0">
                    <a:spAutoFit/>
                  </a:bodyPr>
                  <a:lstStyle/>
                  <a:p>
                    <a:pPr eaLnBrk="0">
                      <a:spcAft>
                        <a:spcPts val="600"/>
                      </a:spcAft>
                      <a:defRPr/>
                    </a:pPr>
                    <a:r>
                      <a:rPr lang="ja-JP" altLang="en-US" sz="1400" b="1" kern="0" dirty="0">
                        <a:effectLst/>
                        <a:latin typeface="+mn-ea"/>
                        <a:ea typeface="+mn-ea"/>
                        <a:cs typeface="Meiryo UI" pitchFamily="50" charset="-128"/>
                      </a:rPr>
                      <a:t>保育園担当チーム</a:t>
                    </a:r>
                  </a:p>
                </p:txBody>
              </p:sp>
              <p:sp>
                <p:nvSpPr>
                  <p:cNvPr id="41" name="正方形/長方形 40">
                    <a:extLst>
                      <a:ext uri="{FF2B5EF4-FFF2-40B4-BE49-F238E27FC236}">
                        <a16:creationId xmlns:a16="http://schemas.microsoft.com/office/drawing/2014/main" id="{EA99F809-E138-32F2-D981-629B1712106B}"/>
                      </a:ext>
                    </a:extLst>
                  </p:cNvPr>
                  <p:cNvSpPr/>
                  <p:nvPr/>
                </p:nvSpPr>
                <p:spPr bwMode="auto">
                  <a:xfrm>
                    <a:off x="1227945"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2" name="正方形/長方形 41">
                    <a:extLst>
                      <a:ext uri="{FF2B5EF4-FFF2-40B4-BE49-F238E27FC236}">
                        <a16:creationId xmlns:a16="http://schemas.microsoft.com/office/drawing/2014/main" id="{3038C2BC-82D3-BD59-27DB-FA45F78D8A26}"/>
                      </a:ext>
                    </a:extLst>
                  </p:cNvPr>
                  <p:cNvSpPr/>
                  <p:nvPr/>
                </p:nvSpPr>
                <p:spPr bwMode="auto">
                  <a:xfrm>
                    <a:off x="2165994"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3" name="正方形/長方形 42">
                    <a:extLst>
                      <a:ext uri="{FF2B5EF4-FFF2-40B4-BE49-F238E27FC236}">
                        <a16:creationId xmlns:a16="http://schemas.microsoft.com/office/drawing/2014/main" id="{8F48D594-9F9E-0A5B-E38E-18F4BE752FBB}"/>
                      </a:ext>
                    </a:extLst>
                  </p:cNvPr>
                  <p:cNvSpPr/>
                  <p:nvPr/>
                </p:nvSpPr>
                <p:spPr bwMode="auto">
                  <a:xfrm>
                    <a:off x="2165994"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050" b="1" dirty="0">
                        <a:solidFill>
                          <a:schemeClr val="bg1"/>
                        </a:solidFill>
                        <a:effectLst/>
                        <a:latin typeface="Meiryo UI" panose="020B0604030504040204" pitchFamily="34" charset="-128"/>
                        <a:ea typeface="Meiryo UI" panose="020B0604030504040204" pitchFamily="34" charset="-128"/>
                      </a:rPr>
                      <a:t>エリアマネージャー</a:t>
                    </a:r>
                  </a:p>
                </p:txBody>
              </p:sp>
              <p:sp>
                <p:nvSpPr>
                  <p:cNvPr id="44" name="正方形/長方形 43">
                    <a:extLst>
                      <a:ext uri="{FF2B5EF4-FFF2-40B4-BE49-F238E27FC236}">
                        <a16:creationId xmlns:a16="http://schemas.microsoft.com/office/drawing/2014/main" id="{1A83905A-C615-90F7-FAE3-007D1F2240AE}"/>
                      </a:ext>
                    </a:extLst>
                  </p:cNvPr>
                  <p:cNvSpPr/>
                  <p:nvPr/>
                </p:nvSpPr>
                <p:spPr bwMode="auto">
                  <a:xfrm>
                    <a:off x="3104043"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5" name="正方形/長方形 44">
                    <a:extLst>
                      <a:ext uri="{FF2B5EF4-FFF2-40B4-BE49-F238E27FC236}">
                        <a16:creationId xmlns:a16="http://schemas.microsoft.com/office/drawing/2014/main" id="{3ABC87C3-B0C6-27AD-8EC1-6F53523194A9}"/>
                      </a:ext>
                    </a:extLst>
                  </p:cNvPr>
                  <p:cNvSpPr/>
                  <p:nvPr/>
                </p:nvSpPr>
                <p:spPr bwMode="auto">
                  <a:xfrm>
                    <a:off x="3104043"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200" b="1" dirty="0">
                        <a:solidFill>
                          <a:schemeClr val="bg1"/>
                        </a:solidFill>
                        <a:effectLst/>
                        <a:latin typeface="Meiryo UI" panose="020B0604030504040204" pitchFamily="34" charset="-128"/>
                        <a:ea typeface="Meiryo UI" panose="020B0604030504040204" pitchFamily="34" charset="-128"/>
                      </a:rPr>
                      <a:t>営業担当</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6" name="正方形/長方形 45">
                    <a:extLst>
                      <a:ext uri="{FF2B5EF4-FFF2-40B4-BE49-F238E27FC236}">
                        <a16:creationId xmlns:a16="http://schemas.microsoft.com/office/drawing/2014/main" id="{E3689A9E-F69C-0290-B1A0-8817279988A9}"/>
                      </a:ext>
                    </a:extLst>
                  </p:cNvPr>
                  <p:cNvSpPr/>
                  <p:nvPr/>
                </p:nvSpPr>
                <p:spPr bwMode="auto">
                  <a:xfrm>
                    <a:off x="4042092"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47" name="正方形/長方形 46">
                    <a:extLst>
                      <a:ext uri="{FF2B5EF4-FFF2-40B4-BE49-F238E27FC236}">
                        <a16:creationId xmlns:a16="http://schemas.microsoft.com/office/drawing/2014/main" id="{90EBC75E-59F3-8348-CFCB-3C37FD34DFDB}"/>
                      </a:ext>
                    </a:extLst>
                  </p:cNvPr>
                  <p:cNvSpPr/>
                  <p:nvPr/>
                </p:nvSpPr>
                <p:spPr bwMode="auto">
                  <a:xfrm>
                    <a:off x="4042092"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kumimoji="1" lang="ja-JP" altLang="en-US" sz="1200" b="1" dirty="0">
                        <a:solidFill>
                          <a:schemeClr val="bg1"/>
                        </a:solidFill>
                        <a:effectLst/>
                        <a:latin typeface="Meiryo UI" panose="020B0604030504040204" pitchFamily="34" charset="-128"/>
                        <a:ea typeface="Meiryo UI" panose="020B0604030504040204" pitchFamily="34" charset="-128"/>
                      </a:rPr>
                      <a:t>エリア</a:t>
                    </a:r>
                    <a:endParaRPr kumimoji="1" lang="en-US" altLang="ja-JP" sz="1200" b="1" dirty="0">
                      <a:solidFill>
                        <a:schemeClr val="bg1"/>
                      </a:solidFill>
                      <a:effectLst/>
                      <a:latin typeface="Meiryo UI" panose="020B0604030504040204" pitchFamily="34" charset="-128"/>
                      <a:ea typeface="Meiryo UI" panose="020B0604030504040204" pitchFamily="34" charset="-128"/>
                    </a:endParaRPr>
                  </a:p>
                  <a:p>
                    <a:pPr algn="ctr"/>
                    <a:r>
                      <a:rPr lang="ja-JP" altLang="en-US" sz="1200" b="1" dirty="0">
                        <a:solidFill>
                          <a:schemeClr val="bg1"/>
                        </a:solidFill>
                        <a:effectLst/>
                        <a:latin typeface="Meiryo UI" panose="020B0604030504040204" pitchFamily="34" charset="-128"/>
                        <a:ea typeface="Meiryo UI" panose="020B0604030504040204" pitchFamily="34" charset="-128"/>
                      </a:rPr>
                      <a:t>パートナー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48" name="正方形/長方形 47">
                    <a:extLst>
                      <a:ext uri="{FF2B5EF4-FFF2-40B4-BE49-F238E27FC236}">
                        <a16:creationId xmlns:a16="http://schemas.microsoft.com/office/drawing/2014/main" id="{07F57F38-85C5-E1BB-C81A-0374F67770E1}"/>
                      </a:ext>
                    </a:extLst>
                  </p:cNvPr>
                  <p:cNvSpPr/>
                  <p:nvPr/>
                </p:nvSpPr>
                <p:spPr bwMode="auto">
                  <a:xfrm>
                    <a:off x="4980141"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49" name="正方形/長方形 48">
                    <a:extLst>
                      <a:ext uri="{FF2B5EF4-FFF2-40B4-BE49-F238E27FC236}">
                        <a16:creationId xmlns:a16="http://schemas.microsoft.com/office/drawing/2014/main" id="{3D3FABDD-C982-76EC-FB62-04132F138128}"/>
                      </a:ext>
                    </a:extLst>
                  </p:cNvPr>
                  <p:cNvSpPr/>
                  <p:nvPr/>
                </p:nvSpPr>
                <p:spPr bwMode="auto">
                  <a:xfrm>
                    <a:off x="4980141" y="9123211"/>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エリアパートナーリーダー</a:t>
                    </a:r>
                    <a:endParaRPr kumimoji="1" lang="ja-JP" altLang="en-US" sz="1200" b="1" dirty="0">
                      <a:solidFill>
                        <a:schemeClr val="bg1"/>
                      </a:solidFill>
                      <a:effectLst/>
                      <a:latin typeface="Meiryo UI" panose="020B0604030504040204" pitchFamily="34" charset="-128"/>
                      <a:ea typeface="Meiryo UI" panose="020B0604030504040204" pitchFamily="34" charset="-128"/>
                    </a:endParaRPr>
                  </a:p>
                </p:txBody>
              </p:sp>
              <p:sp>
                <p:nvSpPr>
                  <p:cNvPr id="50" name="正方形/長方形 49">
                    <a:extLst>
                      <a:ext uri="{FF2B5EF4-FFF2-40B4-BE49-F238E27FC236}">
                        <a16:creationId xmlns:a16="http://schemas.microsoft.com/office/drawing/2014/main" id="{637EA15E-497B-2FFE-7E86-CF8507EFE245}"/>
                      </a:ext>
                    </a:extLst>
                  </p:cNvPr>
                  <p:cNvSpPr/>
                  <p:nvPr/>
                </p:nvSpPr>
                <p:spPr bwMode="auto">
                  <a:xfrm>
                    <a:off x="5918190" y="8531028"/>
                    <a:ext cx="837094" cy="589702"/>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51" name="正方形/長方形 50">
                    <a:extLst>
                      <a:ext uri="{FF2B5EF4-FFF2-40B4-BE49-F238E27FC236}">
                        <a16:creationId xmlns:a16="http://schemas.microsoft.com/office/drawing/2014/main" id="{90CFC810-4D27-CA8F-7CF9-FDD91E8A51CE}"/>
                      </a:ext>
                    </a:extLst>
                  </p:cNvPr>
                  <p:cNvSpPr/>
                  <p:nvPr/>
                </p:nvSpPr>
                <p:spPr bwMode="auto">
                  <a:xfrm>
                    <a:off x="5918190" y="9123211"/>
                    <a:ext cx="837094" cy="443499"/>
                  </a:xfrm>
                  <a:prstGeom prst="rect">
                    <a:avLst/>
                  </a:prstGeom>
                  <a:solidFill>
                    <a:schemeClr val="accent1">
                      <a:lumMod val="50000"/>
                    </a:schemeClr>
                  </a:solidFill>
                  <a:ln w="9525">
                    <a:noFill/>
                    <a:miter lim="800000"/>
                    <a:headEnd/>
                    <a:tailEnd/>
                  </a:ln>
                </p:spPr>
                <p:txBody>
                  <a:bodyPr vert="horz" wrap="square" lIns="0" tIns="45720" rIns="0" bIns="45720" numCol="1" rtlCol="0" anchor="t" anchorCtr="0" compatLnSpc="1">
                    <a:prstTxWarp prst="textNoShape">
                      <a:avLst/>
                    </a:prstTxWarp>
                  </a:bodyPr>
                  <a:lstStyle/>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本部</a:t>
                    </a:r>
                    <a:endParaRPr kumimoji="1" lang="en-US" altLang="ja-JP" sz="11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1100" b="1" dirty="0">
                        <a:solidFill>
                          <a:schemeClr val="bg1"/>
                        </a:solidFill>
                        <a:effectLst/>
                        <a:latin typeface="Meiryo UI" panose="020B0604030504040204" pitchFamily="34" charset="-128"/>
                        <a:ea typeface="Meiryo UI" panose="020B0604030504040204" pitchFamily="34" charset="-128"/>
                      </a:rPr>
                      <a:t>管理部門</a:t>
                    </a:r>
                  </a:p>
                </p:txBody>
              </p:sp>
              <p:pic>
                <p:nvPicPr>
                  <p:cNvPr id="52" name="グラフィックス 51" descr="オフィス ワーカー (男性) 単色塗りつぶし">
                    <a:extLst>
                      <a:ext uri="{FF2B5EF4-FFF2-40B4-BE49-F238E27FC236}">
                        <a16:creationId xmlns:a16="http://schemas.microsoft.com/office/drawing/2014/main" id="{9CC06DC9-29C6-4519-A786-24D114E5DDD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74838" y="8508926"/>
                    <a:ext cx="645484" cy="645484"/>
                  </a:xfrm>
                  <a:prstGeom prst="rect">
                    <a:avLst/>
                  </a:prstGeom>
                </p:spPr>
              </p:pic>
              <p:pic>
                <p:nvPicPr>
                  <p:cNvPr id="53" name="グラフィックス 52" descr="オフィス ワーカー (女性) 単色塗りつぶし">
                    <a:extLst>
                      <a:ext uri="{FF2B5EF4-FFF2-40B4-BE49-F238E27FC236}">
                        <a16:creationId xmlns:a16="http://schemas.microsoft.com/office/drawing/2014/main" id="{48CB37C9-6544-9AE8-CE9C-E418875160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23515" y="8506475"/>
                    <a:ext cx="645484" cy="645484"/>
                  </a:xfrm>
                  <a:prstGeom prst="rect">
                    <a:avLst/>
                  </a:prstGeom>
                </p:spPr>
              </p:pic>
              <p:pic>
                <p:nvPicPr>
                  <p:cNvPr id="54" name="グラフィックス 53" descr="オフィス ワーカー (男性) 単色塗りつぶし">
                    <a:extLst>
                      <a:ext uri="{FF2B5EF4-FFF2-40B4-BE49-F238E27FC236}">
                        <a16:creationId xmlns:a16="http://schemas.microsoft.com/office/drawing/2014/main" id="{54FD2924-B1A6-A708-D89A-68D08450ACE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10547" y="8502793"/>
                    <a:ext cx="645484" cy="645484"/>
                  </a:xfrm>
                  <a:prstGeom prst="rect">
                    <a:avLst/>
                  </a:prstGeom>
                </p:spPr>
              </p:pic>
              <p:pic>
                <p:nvPicPr>
                  <p:cNvPr id="55" name="グラフィックス 54" descr="オフィス ワーカー (女性) 単色塗りつぶし">
                    <a:extLst>
                      <a:ext uri="{FF2B5EF4-FFF2-40B4-BE49-F238E27FC236}">
                        <a16:creationId xmlns:a16="http://schemas.microsoft.com/office/drawing/2014/main" id="{D60D4562-1365-6A60-8AAC-33D781EC376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29434" y="8506475"/>
                    <a:ext cx="645484" cy="645484"/>
                  </a:xfrm>
                  <a:prstGeom prst="rect">
                    <a:avLst/>
                  </a:prstGeom>
                </p:spPr>
              </p:pic>
              <p:pic>
                <p:nvPicPr>
                  <p:cNvPr id="56" name="グラフィックス 55" descr="オフィス ワーカー (男性) 単色塗りつぶし">
                    <a:extLst>
                      <a:ext uri="{FF2B5EF4-FFF2-40B4-BE49-F238E27FC236}">
                        <a16:creationId xmlns:a16="http://schemas.microsoft.com/office/drawing/2014/main" id="{A83987C5-E986-3197-4C9C-0EE4756BDC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971683" y="8498932"/>
                    <a:ext cx="645484" cy="645484"/>
                  </a:xfrm>
                  <a:prstGeom prst="rect">
                    <a:avLst/>
                  </a:prstGeom>
                </p:spPr>
              </p:pic>
              <p:pic>
                <p:nvPicPr>
                  <p:cNvPr id="57" name="グラフィックス 56" descr="オフィス ワーカー (女性) 単色塗りつぶし">
                    <a:extLst>
                      <a:ext uri="{FF2B5EF4-FFF2-40B4-BE49-F238E27FC236}">
                        <a16:creationId xmlns:a16="http://schemas.microsoft.com/office/drawing/2014/main" id="{621C2A38-B957-93AD-EDE6-6AD38D84FEC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73923" y="8506475"/>
                    <a:ext cx="645484" cy="645484"/>
                  </a:xfrm>
                  <a:prstGeom prst="rect">
                    <a:avLst/>
                  </a:prstGeom>
                </p:spPr>
              </p:pic>
              <p:sp>
                <p:nvSpPr>
                  <p:cNvPr id="58" name="正方形/長方形 57">
                    <a:extLst>
                      <a:ext uri="{FF2B5EF4-FFF2-40B4-BE49-F238E27FC236}">
                        <a16:creationId xmlns:a16="http://schemas.microsoft.com/office/drawing/2014/main" id="{11D9211F-3A29-C384-97E0-693AB413DAC5}"/>
                      </a:ext>
                    </a:extLst>
                  </p:cNvPr>
                  <p:cNvSpPr/>
                  <p:nvPr/>
                </p:nvSpPr>
                <p:spPr bwMode="auto">
                  <a:xfrm>
                    <a:off x="1227811" y="9122564"/>
                    <a:ext cx="837094" cy="443499"/>
                  </a:xfrm>
                  <a:prstGeom prst="rect">
                    <a:avLst/>
                  </a:prstGeom>
                  <a:solidFill>
                    <a:schemeClr val="accent1">
                      <a:lumMod val="50000"/>
                    </a:schemeClr>
                  </a:solidFill>
                  <a:ln w="9525">
                    <a:noFill/>
                    <a:miter lim="800000"/>
                    <a:headEnd/>
                    <a:tailEnd/>
                  </a:ln>
                </p:spPr>
                <p:txBody>
                  <a:bodyPr vert="horz" wrap="square" lIns="91440" tIns="45720" rIns="91440" bIns="45720" numCol="1" rtlCol="0" anchor="ctr" anchorCtr="0" compatLnSpc="1">
                    <a:prstTxWarp prst="textNoShape">
                      <a:avLst/>
                    </a:prstTxWarp>
                  </a:bodyPr>
                  <a:lstStyle/>
                  <a:p>
                    <a:pPr algn="ctr"/>
                    <a:r>
                      <a:rPr lang="ja-JP" altLang="en-US" sz="900" b="1" dirty="0">
                        <a:solidFill>
                          <a:schemeClr val="bg1"/>
                        </a:solidFill>
                        <a:effectLst/>
                        <a:latin typeface="Meiryo UI" panose="020B0604030504040204" pitchFamily="34" charset="-128"/>
                        <a:ea typeface="Meiryo UI" panose="020B0604030504040204" pitchFamily="34" charset="-128"/>
                      </a:rPr>
                      <a:t>・事業企画課</a:t>
                    </a:r>
                    <a:endParaRPr lang="en-US" altLang="ja-JP" sz="900" b="1" dirty="0">
                      <a:solidFill>
                        <a:schemeClr val="bg1"/>
                      </a:solidFill>
                      <a:effectLst/>
                      <a:latin typeface="Meiryo UI" panose="020B0604030504040204" pitchFamily="34" charset="-128"/>
                      <a:ea typeface="Meiryo UI" panose="020B0604030504040204" pitchFamily="34" charset="-128"/>
                    </a:endParaRPr>
                  </a:p>
                  <a:p>
                    <a:pPr algn="ctr"/>
                    <a:r>
                      <a:rPr kumimoji="1" lang="ja-JP" altLang="en-US" sz="900" b="1" dirty="0">
                        <a:solidFill>
                          <a:schemeClr val="bg1"/>
                        </a:solidFill>
                        <a:effectLst/>
                        <a:latin typeface="Meiryo UI" panose="020B0604030504040204" pitchFamily="34" charset="-128"/>
                        <a:ea typeface="Meiryo UI" panose="020B0604030504040204" pitchFamily="34" charset="-128"/>
                      </a:rPr>
                      <a:t>・品質管理部</a:t>
                    </a:r>
                    <a:endParaRPr kumimoji="1" lang="en-US" altLang="ja-JP" sz="900" b="1" dirty="0">
                      <a:solidFill>
                        <a:schemeClr val="bg1"/>
                      </a:solidFill>
                      <a:effectLst/>
                      <a:latin typeface="Meiryo UI" panose="020B0604030504040204" pitchFamily="34" charset="-128"/>
                      <a:ea typeface="Meiryo UI" panose="020B0604030504040204" pitchFamily="34" charset="-128"/>
                    </a:endParaRPr>
                  </a:p>
                  <a:p>
                    <a:pPr algn="ctr"/>
                    <a:r>
                      <a:rPr lang="ja-JP" altLang="en-US" sz="900" b="1" dirty="0">
                        <a:solidFill>
                          <a:schemeClr val="bg1"/>
                        </a:solidFill>
                        <a:effectLst/>
                        <a:latin typeface="Meiryo UI" panose="020B0604030504040204" pitchFamily="34" charset="-128"/>
                        <a:ea typeface="Meiryo UI" panose="020B0604030504040204" pitchFamily="34" charset="-128"/>
                      </a:rPr>
                      <a:t>・保育採用課</a:t>
                    </a:r>
                    <a:endParaRPr kumimoji="1" lang="ja-JP" altLang="en-US" sz="1100" b="1" dirty="0">
                      <a:solidFill>
                        <a:schemeClr val="bg1"/>
                      </a:solidFill>
                      <a:effectLst/>
                      <a:latin typeface="Meiryo UI" panose="020B0604030504040204" pitchFamily="34" charset="-128"/>
                      <a:ea typeface="Meiryo UI" panose="020B0604030504040204" pitchFamily="34" charset="-128"/>
                    </a:endParaRPr>
                  </a:p>
                </p:txBody>
              </p:sp>
              <p:sp>
                <p:nvSpPr>
                  <p:cNvPr id="59" name="正方形/長方形 58">
                    <a:extLst>
                      <a:ext uri="{FF2B5EF4-FFF2-40B4-BE49-F238E27FC236}">
                        <a16:creationId xmlns:a16="http://schemas.microsoft.com/office/drawing/2014/main" id="{AF2FA1C0-6EFD-115B-C553-EB6B09C4A453}"/>
                      </a:ext>
                    </a:extLst>
                  </p:cNvPr>
                  <p:cNvSpPr/>
                  <p:nvPr/>
                </p:nvSpPr>
                <p:spPr bwMode="auto">
                  <a:xfrm>
                    <a:off x="2114326" y="8482074"/>
                    <a:ext cx="3719239" cy="1116000"/>
                  </a:xfrm>
                  <a:prstGeom prst="rect">
                    <a:avLst/>
                  </a:prstGeom>
                  <a:noFill/>
                  <a:ln w="41275">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cxnSp>
              <p:nvCxnSpPr>
                <p:cNvPr id="36" name="直線コネクタ 35">
                  <a:extLst>
                    <a:ext uri="{FF2B5EF4-FFF2-40B4-BE49-F238E27FC236}">
                      <a16:creationId xmlns:a16="http://schemas.microsoft.com/office/drawing/2014/main" id="{7AD7B615-1398-096F-BFCC-DBF9F77A3CFB}"/>
                    </a:ext>
                  </a:extLst>
                </p:cNvPr>
                <p:cNvCxnSpPr>
                  <a:cxnSpLocks/>
                </p:cNvCxnSpPr>
                <p:nvPr/>
              </p:nvCxnSpPr>
              <p:spPr bwMode="auto">
                <a:xfrm>
                  <a:off x="5302681" y="5232379"/>
                  <a:ext cx="0" cy="468605"/>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37" name="コンテンツ プレースホルダ 1">
                  <a:extLst>
                    <a:ext uri="{FF2B5EF4-FFF2-40B4-BE49-F238E27FC236}">
                      <a16:creationId xmlns:a16="http://schemas.microsoft.com/office/drawing/2014/main" id="{9A71825B-9485-3094-67E7-AB263B0E8A43}"/>
                    </a:ext>
                  </a:extLst>
                </p:cNvPr>
                <p:cNvSpPr txBox="1">
                  <a:spLocks/>
                </p:cNvSpPr>
                <p:nvPr/>
              </p:nvSpPr>
              <p:spPr>
                <a:xfrm>
                  <a:off x="4078926" y="5258366"/>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運営サポート・採用・シフト補完等</a:t>
                  </a:r>
                </a:p>
              </p:txBody>
            </p:sp>
          </p:grpSp>
          <p:cxnSp>
            <p:nvCxnSpPr>
              <p:cNvPr id="28" name="直線コネクタ 27">
                <a:extLst>
                  <a:ext uri="{FF2B5EF4-FFF2-40B4-BE49-F238E27FC236}">
                    <a16:creationId xmlns:a16="http://schemas.microsoft.com/office/drawing/2014/main" id="{3F19AD21-E160-3485-69E5-7E3067B541BC}"/>
                  </a:ext>
                </a:extLst>
              </p:cNvPr>
              <p:cNvCxnSpPr>
                <a:cxnSpLocks/>
              </p:cNvCxnSpPr>
              <p:nvPr/>
            </p:nvCxnSpPr>
            <p:spPr bwMode="auto">
              <a:xfrm flipV="1">
                <a:off x="4381326" y="233264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grpSp>
        <p:grpSp>
          <p:nvGrpSpPr>
            <p:cNvPr id="15" name="グループ化 14">
              <a:extLst>
                <a:ext uri="{FF2B5EF4-FFF2-40B4-BE49-F238E27FC236}">
                  <a16:creationId xmlns:a16="http://schemas.microsoft.com/office/drawing/2014/main" id="{70D8A49E-79E1-C7E2-2E82-07A5C9F5B31D}"/>
                </a:ext>
              </a:extLst>
            </p:cNvPr>
            <p:cNvGrpSpPr/>
            <p:nvPr/>
          </p:nvGrpSpPr>
          <p:grpSpPr>
            <a:xfrm>
              <a:off x="985165" y="2811666"/>
              <a:ext cx="5197164" cy="4034999"/>
              <a:chOff x="993566" y="2865915"/>
              <a:chExt cx="5197164" cy="4034999"/>
            </a:xfrm>
          </p:grpSpPr>
          <p:cxnSp>
            <p:nvCxnSpPr>
              <p:cNvPr id="18" name="直線コネクタ 17">
                <a:extLst>
                  <a:ext uri="{FF2B5EF4-FFF2-40B4-BE49-F238E27FC236}">
                    <a16:creationId xmlns:a16="http://schemas.microsoft.com/office/drawing/2014/main" id="{3F081C72-2F38-F7A7-6FD9-34DA9C05FC78}"/>
                  </a:ext>
                </a:extLst>
              </p:cNvPr>
              <p:cNvCxnSpPr>
                <a:cxnSpLocks/>
              </p:cNvCxnSpPr>
              <p:nvPr/>
            </p:nvCxnSpPr>
            <p:spPr bwMode="auto">
              <a:xfrm>
                <a:off x="5067820" y="3111480"/>
                <a:ext cx="0" cy="29971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1" name="コンテンツ プレースホルダ 1">
                <a:extLst>
                  <a:ext uri="{FF2B5EF4-FFF2-40B4-BE49-F238E27FC236}">
                    <a16:creationId xmlns:a16="http://schemas.microsoft.com/office/drawing/2014/main" id="{64B156B8-395F-C336-243A-6607B670163F}"/>
                  </a:ext>
                </a:extLst>
              </p:cNvPr>
              <p:cNvSpPr txBox="1">
                <a:spLocks/>
              </p:cNvSpPr>
              <p:nvPr/>
            </p:nvSpPr>
            <p:spPr>
              <a:xfrm>
                <a:off x="3886043" y="2865915"/>
                <a:ext cx="2304687"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連絡・相談</a:t>
                </a:r>
              </a:p>
            </p:txBody>
          </p:sp>
          <p:cxnSp>
            <p:nvCxnSpPr>
              <p:cNvPr id="22" name="直線コネクタ 21">
                <a:extLst>
                  <a:ext uri="{FF2B5EF4-FFF2-40B4-BE49-F238E27FC236}">
                    <a16:creationId xmlns:a16="http://schemas.microsoft.com/office/drawing/2014/main" id="{C5CFD4B5-E8C0-2D1E-DA39-8F42800849EC}"/>
                  </a:ext>
                </a:extLst>
              </p:cNvPr>
              <p:cNvCxnSpPr>
                <a:cxnSpLocks/>
              </p:cNvCxnSpPr>
              <p:nvPr/>
            </p:nvCxnSpPr>
            <p:spPr bwMode="auto">
              <a:xfrm flipV="1">
                <a:off x="2191484" y="4923854"/>
                <a:ext cx="0" cy="445421"/>
              </a:xfrm>
              <a:prstGeom prst="line">
                <a:avLst/>
              </a:prstGeom>
              <a:solidFill>
                <a:schemeClr val="accent1"/>
              </a:solidFill>
              <a:ln w="76200" cap="flat" cmpd="sng" algn="ctr">
                <a:solidFill>
                  <a:schemeClr val="accent4">
                    <a:lumMod val="60000"/>
                    <a:lumOff val="40000"/>
                  </a:schemeClr>
                </a:solidFill>
                <a:prstDash val="solid"/>
                <a:round/>
                <a:headEnd type="none" w="med" len="sm"/>
                <a:tailEnd type="arrow" w="med" len="sm"/>
              </a:ln>
              <a:effectLst/>
            </p:spPr>
          </p:cxnSp>
          <p:sp>
            <p:nvSpPr>
              <p:cNvPr id="23" name="コンテンツ プレースホルダ 1">
                <a:extLst>
                  <a:ext uri="{FF2B5EF4-FFF2-40B4-BE49-F238E27FC236}">
                    <a16:creationId xmlns:a16="http://schemas.microsoft.com/office/drawing/2014/main" id="{682EE4F1-9D80-0A98-85E7-DD73FA2EB684}"/>
                  </a:ext>
                </a:extLst>
              </p:cNvPr>
              <p:cNvSpPr txBox="1">
                <a:spLocks/>
              </p:cNvSpPr>
              <p:nvPr/>
            </p:nvSpPr>
            <p:spPr>
              <a:xfrm>
                <a:off x="993566" y="5180475"/>
                <a:ext cx="2457400" cy="222705"/>
              </a:xfrm>
              <a:prstGeom prst="rect">
                <a:avLst/>
              </a:prstGeom>
              <a:solidFill>
                <a:schemeClr val="accent6"/>
              </a:solidFill>
            </p:spPr>
            <p:txBody>
              <a:bodyPr wrap="square" lIns="0" tIns="0" rIns="0" bIns="0">
                <a:spAutoFit/>
              </a:bodyPr>
              <a:lstStyle/>
              <a:p>
                <a:pPr eaLnBrk="0">
                  <a:spcAft>
                    <a:spcPts val="600"/>
                  </a:spcAft>
                  <a:defRPr/>
                </a:pPr>
                <a:r>
                  <a:rPr lang="ja-JP" altLang="en-US" sz="1400" b="1" kern="0" dirty="0">
                    <a:solidFill>
                      <a:schemeClr val="bg1"/>
                    </a:solidFill>
                    <a:effectLst/>
                    <a:latin typeface="+mn-ea"/>
                    <a:ea typeface="+mn-ea"/>
                    <a:cs typeface="Meiryo UI" pitchFamily="50" charset="-128"/>
                  </a:rPr>
                  <a:t>報告・連絡・相談</a:t>
                </a:r>
              </a:p>
            </p:txBody>
          </p:sp>
          <p:sp>
            <p:nvSpPr>
              <p:cNvPr id="24" name="正方形/長方形 23">
                <a:extLst>
                  <a:ext uri="{FF2B5EF4-FFF2-40B4-BE49-F238E27FC236}">
                    <a16:creationId xmlns:a16="http://schemas.microsoft.com/office/drawing/2014/main" id="{D22B3641-D043-8B28-9332-594D32E99075}"/>
                  </a:ext>
                </a:extLst>
              </p:cNvPr>
              <p:cNvSpPr/>
              <p:nvPr/>
            </p:nvSpPr>
            <p:spPr bwMode="auto">
              <a:xfrm>
                <a:off x="3079612" y="5992619"/>
                <a:ext cx="804595" cy="609577"/>
              </a:xfrm>
              <a:prstGeom prst="rect">
                <a:avLst/>
              </a:prstGeom>
              <a:solidFill>
                <a:schemeClr val="accent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dirty="0">
                  <a:effectLst/>
                </a:endParaRPr>
              </a:p>
            </p:txBody>
          </p:sp>
          <p:sp>
            <p:nvSpPr>
              <p:cNvPr id="25" name="正方形/長方形 24">
                <a:extLst>
                  <a:ext uri="{FF2B5EF4-FFF2-40B4-BE49-F238E27FC236}">
                    <a16:creationId xmlns:a16="http://schemas.microsoft.com/office/drawing/2014/main" id="{2D1A9333-9C88-76D8-4FAE-7C37723C0EB9}"/>
                  </a:ext>
                </a:extLst>
              </p:cNvPr>
              <p:cNvSpPr/>
              <p:nvPr/>
            </p:nvSpPr>
            <p:spPr bwMode="auto">
              <a:xfrm>
                <a:off x="3079611" y="6604757"/>
                <a:ext cx="804595" cy="296157"/>
              </a:xfrm>
              <a:prstGeom prst="rect">
                <a:avLst/>
              </a:prstGeom>
              <a:solidFill>
                <a:schemeClr val="accent1">
                  <a:lumMod val="50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r>
                  <a:rPr lang="ja-JP" altLang="en-US" sz="1200" b="1" dirty="0">
                    <a:solidFill>
                      <a:schemeClr val="bg1"/>
                    </a:solidFill>
                    <a:effectLst/>
                    <a:highlight>
                      <a:srgbClr val="FFFF00"/>
                    </a:highlight>
                    <a:latin typeface="Meiryo UI" panose="020B0604030504040204" pitchFamily="34" charset="-128"/>
                    <a:ea typeface="Meiryo UI" panose="020B0604030504040204" pitchFamily="34" charset="-128"/>
                  </a:rPr>
                  <a:t>事務員</a:t>
                </a:r>
              </a:p>
            </p:txBody>
          </p:sp>
          <p:pic>
            <p:nvPicPr>
              <p:cNvPr id="26" name="グラフィックス 25" descr="オフィス ワーカー (女性) 単色塗りつぶし">
                <a:extLst>
                  <a:ext uri="{FF2B5EF4-FFF2-40B4-BE49-F238E27FC236}">
                    <a16:creationId xmlns:a16="http://schemas.microsoft.com/office/drawing/2014/main" id="{42F13D2F-9401-AB9F-C23E-A79C1D6A09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68712" y="5973549"/>
                <a:ext cx="620424" cy="667238"/>
              </a:xfrm>
              <a:prstGeom prst="rect">
                <a:avLst/>
              </a:prstGeom>
            </p:spPr>
          </p:pic>
        </p:grpSp>
      </p:grpSp>
    </p:spTree>
    <p:extLst>
      <p:ext uri="{BB962C8B-B14F-4D97-AF65-F5344CB8AC3E}">
        <p14:creationId xmlns:p14="http://schemas.microsoft.com/office/powerpoint/2010/main" val="3450258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3">
            <a:extLst>
              <a:ext uri="{FF2B5EF4-FFF2-40B4-BE49-F238E27FC236}">
                <a16:creationId xmlns:a16="http://schemas.microsoft.com/office/drawing/2014/main" id="{095080F1-CD50-39F1-A35F-09D56BBA0200}"/>
              </a:ext>
            </a:extLst>
          </p:cNvPr>
          <p:cNvSpPr txBox="1">
            <a:spLocks/>
          </p:cNvSpPr>
          <p:nvPr/>
        </p:nvSpPr>
        <p:spPr bwMode="auto">
          <a:xfrm>
            <a:off x="3546214" y="10177247"/>
            <a:ext cx="467780" cy="2345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100" kern="1200">
                <a:solidFill>
                  <a:schemeClr val="tx1">
                    <a:lumMod val="75000"/>
                    <a:lumOff val="25000"/>
                  </a:schemeClr>
                </a:solidFill>
                <a:effectLst/>
                <a:latin typeface="HGPｺﾞｼｯｸE" pitchFamily="50" charset="-128"/>
                <a:ea typeface="HGPｺﾞｼｯｸE" pitchFamily="50" charset="-128"/>
                <a:cs typeface="+mn-cs"/>
              </a:defRPr>
            </a:lvl1pPr>
            <a:lvl2pPr marL="521437"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2pPr>
            <a:lvl3pPr marL="1042873"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3pPr>
            <a:lvl4pPr marL="1564310"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4pPr>
            <a:lvl5pPr marL="2085746" algn="ctr" rtl="0" fontAlgn="base">
              <a:spcBef>
                <a:spcPct val="0"/>
              </a:spcBef>
              <a:spcAft>
                <a:spcPct val="0"/>
              </a:spcAft>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5pPr>
            <a:lvl6pPr marL="260718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6pPr>
            <a:lvl7pPr marL="3128620"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7pPr>
            <a:lvl8pPr marL="3650056"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8pPr>
            <a:lvl9pPr marL="4171493" algn="l" defTabSz="1042873" rtl="0" eaLnBrk="1" latinLnBrk="0" hangingPunct="1">
              <a:defRPr kumimoji="1" kern="1200">
                <a:solidFill>
                  <a:schemeClr val="tx1"/>
                </a:solidFill>
                <a:effectLst>
                  <a:outerShdw blurRad="38100" dist="38100" dir="2700000" algn="tl">
                    <a:srgbClr val="000000">
                      <a:alpha val="43137"/>
                    </a:srgbClr>
                  </a:outerShdw>
                </a:effectLst>
                <a:latin typeface="Arial" charset="0"/>
                <a:ea typeface="ＭＳ Ｐゴシック" pitchFamily="50" charset="-128"/>
                <a:cs typeface="+mn-cs"/>
              </a:defRPr>
            </a:lvl9pPr>
          </a:lstStyle>
          <a:p>
            <a:pPr>
              <a:defRPr/>
            </a:pPr>
            <a:fld id="{241ED152-6EA1-4D9A-823A-1E4C1B586740}" type="slidenum">
              <a:rPr lang="en-US" altLang="ja-JP" smtClean="0"/>
              <a:pPr>
                <a:defRPr/>
              </a:pPr>
              <a:t>62</a:t>
            </a:fld>
            <a:endParaRPr lang="en-US" altLang="ja-JP" dirty="0"/>
          </a:p>
        </p:txBody>
      </p:sp>
      <p:graphicFrame>
        <p:nvGraphicFramePr>
          <p:cNvPr id="5" name="表 4">
            <a:extLst>
              <a:ext uri="{FF2B5EF4-FFF2-40B4-BE49-F238E27FC236}">
                <a16:creationId xmlns:a16="http://schemas.microsoft.com/office/drawing/2014/main" id="{127C44EE-3903-00AF-7BDF-BCB714DD2F84}"/>
              </a:ext>
            </a:extLst>
          </p:cNvPr>
          <p:cNvGraphicFramePr>
            <a:graphicFrameLocks noGrp="1"/>
          </p:cNvGraphicFramePr>
          <p:nvPr>
            <p:extLst>
              <p:ext uri="{D42A27DB-BD31-4B8C-83A1-F6EECF244321}">
                <p14:modId xmlns:p14="http://schemas.microsoft.com/office/powerpoint/2010/main" val="4040149496"/>
              </p:ext>
            </p:extLst>
          </p:nvPr>
        </p:nvGraphicFramePr>
        <p:xfrm>
          <a:off x="407511" y="267653"/>
          <a:ext cx="6744652" cy="7088185"/>
        </p:xfrm>
        <a:graphic>
          <a:graphicData uri="http://schemas.openxmlformats.org/drawingml/2006/table">
            <a:tbl>
              <a:tblPr/>
              <a:tblGrid>
                <a:gridCol w="508952">
                  <a:extLst>
                    <a:ext uri="{9D8B030D-6E8A-4147-A177-3AD203B41FA5}">
                      <a16:colId xmlns:a16="http://schemas.microsoft.com/office/drawing/2014/main" val="20000"/>
                    </a:ext>
                  </a:extLst>
                </a:gridCol>
                <a:gridCol w="1836420">
                  <a:extLst>
                    <a:ext uri="{9D8B030D-6E8A-4147-A177-3AD203B41FA5}">
                      <a16:colId xmlns:a16="http://schemas.microsoft.com/office/drawing/2014/main" val="20003"/>
                    </a:ext>
                  </a:extLst>
                </a:gridCol>
                <a:gridCol w="4399280">
                  <a:extLst>
                    <a:ext uri="{9D8B030D-6E8A-4147-A177-3AD203B41FA5}">
                      <a16:colId xmlns:a16="http://schemas.microsoft.com/office/drawing/2014/main" val="102185268"/>
                    </a:ext>
                  </a:extLst>
                </a:gridCol>
              </a:tblGrid>
              <a:tr h="446488">
                <a:tc gridSpan="2">
                  <a:txBody>
                    <a:bodyPr/>
                    <a:lstStyle/>
                    <a:p>
                      <a:pPr algn="ctr" rtl="0" fontAlgn="ctr">
                        <a:lnSpc>
                          <a:spcPct val="100000"/>
                        </a:lnSpc>
                      </a:pPr>
                      <a:r>
                        <a:rPr lang="ja-JP" altLang="en-US" sz="1100" b="1" i="0" u="none" strike="noStrike" dirty="0">
                          <a:solidFill>
                            <a:schemeClr val="bg1"/>
                          </a:solidFill>
                          <a:latin typeface="+mn-ea"/>
                          <a:ea typeface="+mn-ea"/>
                        </a:rPr>
                        <a:t>担当者</a:t>
                      </a:r>
                    </a:p>
                  </a:txBody>
                  <a:tcPr marL="36000" marR="36000" marT="0" marB="36000"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endParaRPr dirty="0"/>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solidFill>
                  </a:tcPr>
                </a:tc>
                <a:tc>
                  <a:txBody>
                    <a:bodyPr/>
                    <a:lstStyle/>
                    <a:p>
                      <a:pPr algn="ctr" rtl="0" fontAlgn="ctr">
                        <a:lnSpc>
                          <a:spcPct val="100000"/>
                        </a:lnSpc>
                      </a:pPr>
                      <a:r>
                        <a:rPr lang="ja-JP" altLang="en-US" sz="1100" b="1" i="0" u="none" strike="noStrike" dirty="0">
                          <a:solidFill>
                            <a:schemeClr val="bg1"/>
                          </a:solidFill>
                          <a:latin typeface="+mn-ea"/>
                          <a:ea typeface="+mn-ea"/>
                        </a:rPr>
                        <a:t>業務内容</a:t>
                      </a:r>
                    </a:p>
                  </a:txBody>
                  <a:tcPr marL="36000" marR="36000" marT="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898462">
                <a:tc rowSpan="5">
                  <a:txBody>
                    <a:bodyPr/>
                    <a:lstStyle/>
                    <a:p>
                      <a:pPr algn="ctr" rtl="0" fontAlgn="ctr">
                        <a:lnSpc>
                          <a:spcPct val="100000"/>
                        </a:lnSpc>
                      </a:pPr>
                      <a:r>
                        <a:rPr lang="ja-JP" altLang="en-US" sz="1050" b="1" i="0" u="none" strike="noStrike" dirty="0">
                          <a:solidFill>
                            <a:schemeClr val="tx1"/>
                          </a:solidFill>
                          <a:latin typeface="+mn-ea"/>
                          <a:ea typeface="+mn-ea"/>
                        </a:rPr>
                        <a:t>保育園運営管理チーム</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accent6"/>
                          </a:solidFill>
                          <a:latin typeface="+mn-ea"/>
                          <a:ea typeface="+mn-ea"/>
                        </a:rPr>
                        <a:t>エリアパートナー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42</a:t>
                      </a:r>
                      <a:r>
                        <a:rPr lang="ja-JP" altLang="en-US" sz="1100" b="1" i="0" u="none" strike="noStrike" dirty="0">
                          <a:solidFill>
                            <a:schemeClr val="tx1"/>
                          </a:solidFill>
                          <a:latin typeface="+mn-ea"/>
                          <a:ea typeface="+mn-ea"/>
                        </a:rPr>
                        <a:t>名）</a:t>
                      </a:r>
                    </a:p>
                    <a:p>
                      <a:pPr algn="ctr" rtl="0" fontAlgn="ctr">
                        <a:lnSpc>
                          <a:spcPct val="100000"/>
                        </a:lnSpc>
                      </a:pPr>
                      <a:r>
                        <a:rPr lang="en-US" altLang="ja-JP" sz="1100" b="0" i="0" u="none" strike="noStrike" dirty="0">
                          <a:solidFill>
                            <a:schemeClr val="tx1"/>
                          </a:solidFill>
                          <a:latin typeface="+mn-ea"/>
                          <a:ea typeface="+mn-ea"/>
                        </a:rPr>
                        <a:t>※</a:t>
                      </a:r>
                      <a:r>
                        <a:rPr lang="ja-JP" altLang="en-US" sz="1100" b="0" i="0" u="none" strike="noStrike" dirty="0">
                          <a:solidFill>
                            <a:schemeClr val="tx1"/>
                          </a:solidFill>
                          <a:latin typeface="+mn-ea"/>
                          <a:ea typeface="+mn-ea"/>
                        </a:rPr>
                        <a:t>原則、保育士資格保持者</a:t>
                      </a:r>
                      <a:endParaRPr lang="en-US" altLang="ja-JP"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・園長・職員への教育、本社発信情報の共有</a:t>
                      </a:r>
                    </a:p>
                    <a:p>
                      <a:pPr algn="l" rtl="0" fontAlgn="ctr">
                        <a:lnSpc>
                          <a:spcPct val="100000"/>
                        </a:lnSpc>
                      </a:pPr>
                      <a:r>
                        <a:rPr lang="ja-JP" altLang="en-US" sz="1050" b="0" i="0" u="none" strike="noStrike" dirty="0">
                          <a:solidFill>
                            <a:schemeClr val="tx1"/>
                          </a:solidFill>
                          <a:latin typeface="+mn-ea"/>
                          <a:ea typeface="+mn-ea"/>
                        </a:rPr>
                        <a:t>・保育の実務、園長のサポート</a:t>
                      </a:r>
                    </a:p>
                    <a:p>
                      <a:pPr algn="l" rtl="0" fontAlgn="ctr">
                        <a:lnSpc>
                          <a:spcPct val="100000"/>
                        </a:lnSpc>
                      </a:pPr>
                      <a:r>
                        <a:rPr lang="ja-JP" altLang="en-US" sz="1050" b="0" i="0" u="none" strike="noStrike" dirty="0">
                          <a:solidFill>
                            <a:schemeClr val="tx1"/>
                          </a:solidFill>
                          <a:latin typeface="+mn-ea"/>
                          <a:ea typeface="+mn-ea"/>
                        </a:rPr>
                        <a:t>・適正配置の確認</a:t>
                      </a:r>
                    </a:p>
                    <a:p>
                      <a:pPr algn="l" rtl="0" fontAlgn="ctr">
                        <a:lnSpc>
                          <a:spcPct val="100000"/>
                        </a:lnSpc>
                      </a:pPr>
                      <a:r>
                        <a:rPr lang="ja-JP" altLang="en-US" sz="1050" b="0" i="0" u="none" strike="noStrike" dirty="0">
                          <a:solidFill>
                            <a:schemeClr val="tx1"/>
                          </a:solidFill>
                          <a:latin typeface="+mn-ea"/>
                          <a:ea typeface="+mn-ea"/>
                        </a:rPr>
                        <a:t>・保育園職員の離職率低下のための対応　　　　　　　　　</a:t>
                      </a:r>
                      <a:endParaRPr lang="en-US" altLang="ja-JP" sz="105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37714">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ラウンダー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accent6"/>
                          </a:solidFill>
                          <a:latin typeface="+mn-ea"/>
                          <a:ea typeface="+mn-ea"/>
                        </a:rPr>
                        <a:t>エリアサポーター</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45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「ラウンダー」は全国対象、「エリアサポーター」は特定エリアを対象</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（例：自宅　近隣の</a:t>
                      </a:r>
                      <a:r>
                        <a:rPr lang="en-US" altLang="ja-JP" sz="1050" b="0" i="0" u="none" strike="noStrike" dirty="0">
                          <a:solidFill>
                            <a:schemeClr val="tx1"/>
                          </a:solidFill>
                          <a:latin typeface="+mn-ea"/>
                          <a:ea typeface="+mn-ea"/>
                        </a:rPr>
                        <a:t>2</a:t>
                      </a:r>
                      <a:r>
                        <a:rPr lang="ja-JP" altLang="en-US" sz="1050" b="0" i="0" u="none" strike="noStrike" dirty="0">
                          <a:solidFill>
                            <a:schemeClr val="tx1"/>
                          </a:solidFill>
                          <a:latin typeface="+mn-ea"/>
                          <a:ea typeface="+mn-ea"/>
                        </a:rPr>
                        <a:t>～</a:t>
                      </a:r>
                      <a:r>
                        <a:rPr lang="en-US" altLang="ja-JP" sz="1050" b="0" i="0" u="none" strike="noStrike" dirty="0">
                          <a:solidFill>
                            <a:schemeClr val="tx1"/>
                          </a:solidFill>
                          <a:latin typeface="+mn-ea"/>
                          <a:ea typeface="+mn-ea"/>
                        </a:rPr>
                        <a:t>3</a:t>
                      </a:r>
                      <a:r>
                        <a:rPr lang="ja-JP" altLang="en-US" sz="1050" b="0" i="0" u="none" strike="noStrike" dirty="0">
                          <a:solidFill>
                            <a:schemeClr val="tx1"/>
                          </a:solidFill>
                          <a:latin typeface="+mn-ea"/>
                          <a:ea typeface="+mn-ea"/>
                        </a:rPr>
                        <a:t>県など）とした保育の実務</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68748">
                <a:tc vMerge="1">
                  <a:txBody>
                    <a:bodyPr/>
                    <a:lstStyle/>
                    <a:p>
                      <a:endParaRPr/>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accent6"/>
                          </a:solidFill>
                          <a:latin typeface="+mn-ea"/>
                          <a:ea typeface="+mn-ea"/>
                        </a:rPr>
                        <a:t>営業担当</a:t>
                      </a:r>
                      <a:endParaRPr lang="en-US" altLang="ja-JP" sz="1100" b="1" i="0" u="none" strike="noStrike" dirty="0">
                        <a:solidFill>
                          <a:schemeClr val="accent6"/>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13</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・契約管理、契約に関わるクライアント様との協議、調整</a:t>
                      </a:r>
                    </a:p>
                    <a:p>
                      <a:pPr algn="l" rtl="0" fontAlgn="ctr">
                        <a:lnSpc>
                          <a:spcPct val="100000"/>
                        </a:lnSpc>
                      </a:pPr>
                      <a:r>
                        <a:rPr lang="ja-JP" altLang="en-US" sz="1050" b="0" i="0" u="none" strike="noStrike" dirty="0">
                          <a:solidFill>
                            <a:schemeClr val="tx1"/>
                          </a:solidFill>
                          <a:latin typeface="+mn-ea"/>
                          <a:ea typeface="+mn-ea"/>
                        </a:rPr>
                        <a:t>・業務委託範囲の追加、拡張等のご提案</a:t>
                      </a:r>
                    </a:p>
                    <a:p>
                      <a:pPr algn="l" rtl="0" fontAlgn="ctr">
                        <a:lnSpc>
                          <a:spcPct val="100000"/>
                        </a:lnSpc>
                      </a:pPr>
                      <a:r>
                        <a:rPr lang="ja-JP" altLang="en-US" sz="1050" b="0" i="0" u="none" strike="noStrike" dirty="0">
                          <a:solidFill>
                            <a:schemeClr val="tx1"/>
                          </a:solidFill>
                          <a:latin typeface="+mn-ea"/>
                          <a:ea typeface="+mn-ea"/>
                        </a:rPr>
                        <a:t>・課題に対する効率化施策、改善等の企画・ご提案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226050"/>
                  </a:ext>
                </a:extLst>
              </a:tr>
              <a:tr h="733605">
                <a:tc vMerge="1">
                  <a:txBody>
                    <a:bodyPr/>
                    <a:lstStyle/>
                    <a:p>
                      <a:endParaRPr dirty="0"/>
                    </a:p>
                  </a:txBody>
                  <a:tcPr marL="36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エリアパートナーリーダー</a:t>
                      </a:r>
                      <a:endParaRPr lang="en-US" altLang="ja-JP" sz="1100" b="1" i="0" u="none" strike="noStrike" dirty="0">
                        <a:solidFill>
                          <a:schemeClr val="tx1"/>
                        </a:solidFill>
                        <a:latin typeface="+mn-ea"/>
                        <a:ea typeface="+mn-ea"/>
                      </a:endParaRP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・管轄エリアにおけるスーパーバイザーの取りまとめ役として、</a:t>
                      </a:r>
                      <a:r>
                        <a:rPr lang="ja-JP" altLang="en-US" sz="1050" b="1" i="0" u="none" strike="noStrike" dirty="0">
                          <a:solidFill>
                            <a:schemeClr val="accent6"/>
                          </a:solidFill>
                          <a:latin typeface="+mn-ea"/>
                          <a:ea typeface="+mn-ea"/>
                        </a:rPr>
                        <a:t>保育園運営の統括者</a:t>
                      </a:r>
                    </a:p>
                    <a:p>
                      <a:pPr algn="l" rtl="0" fontAlgn="ctr">
                        <a:lnSpc>
                          <a:spcPct val="100000"/>
                        </a:lnSpc>
                      </a:pPr>
                      <a:r>
                        <a:rPr lang="ja-JP" altLang="en-US" sz="1050" b="0" i="0" u="none" strike="noStrike" dirty="0">
                          <a:solidFill>
                            <a:schemeClr val="tx1"/>
                          </a:solidFill>
                          <a:latin typeface="+mn-ea"/>
                          <a:ea typeface="+mn-ea"/>
                        </a:rPr>
                        <a:t>・管轄エリアの全園における適正配置、課題対応、計画的生産的業務の管理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エリアパートナーの業務フォロー、保育園の緊急対応</a:t>
                      </a:r>
                    </a:p>
                    <a:p>
                      <a:pPr algn="l" rtl="0" fontAlgn="ctr">
                        <a:lnSpc>
                          <a:spcPct val="100000"/>
                        </a:lnSpc>
                      </a:pPr>
                      <a:r>
                        <a:rPr lang="ja-JP" altLang="en-US" sz="1050" b="0" i="0" u="none" strike="noStrike" dirty="0">
                          <a:solidFill>
                            <a:schemeClr val="tx1"/>
                          </a:solidFill>
                          <a:latin typeface="+mn-ea"/>
                          <a:ea typeface="+mn-ea"/>
                        </a:rPr>
                        <a:t>　＊エリアパートナーと共に園長、職員との面談や保育の指導実施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875856"/>
                  </a:ext>
                </a:extLst>
              </a:tr>
              <a:tr h="898462">
                <a:tc vMerge="1">
                  <a:txBody>
                    <a:bodyPr/>
                    <a:lstStyle/>
                    <a:p>
                      <a:pPr algn="ctr" rtl="0" fontAlgn="ctr">
                        <a:lnSpc>
                          <a:spcPct val="100000"/>
                        </a:lnSpc>
                      </a:pPr>
                      <a:endParaRPr lang="ja-JP" altLang="en-US" sz="105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1" i="0" u="none" strike="noStrike" dirty="0">
                          <a:solidFill>
                            <a:schemeClr val="tx1"/>
                          </a:solidFill>
                          <a:latin typeface="+mn-ea"/>
                          <a:ea typeface="+mn-ea"/>
                        </a:rPr>
                        <a:t>エリアマネージャー</a:t>
                      </a:r>
                    </a:p>
                    <a:p>
                      <a:pPr algn="ctr" rtl="0" fontAlgn="ctr">
                        <a:lnSpc>
                          <a:spcPct val="100000"/>
                        </a:lnSpc>
                      </a:pPr>
                      <a:r>
                        <a:rPr lang="ja-JP" altLang="en-US" sz="1100" b="1" i="0" u="none" strike="noStrike" dirty="0">
                          <a:solidFill>
                            <a:schemeClr val="tx1"/>
                          </a:solidFill>
                          <a:latin typeface="+mn-ea"/>
                          <a:ea typeface="+mn-ea"/>
                        </a:rPr>
                        <a:t>（全国で</a:t>
                      </a:r>
                      <a:r>
                        <a:rPr lang="en-US" altLang="ja-JP" sz="1100" b="1" i="0" u="none" strike="noStrike" dirty="0">
                          <a:solidFill>
                            <a:schemeClr val="tx1"/>
                          </a:solidFill>
                          <a:latin typeface="+mn-ea"/>
                          <a:ea typeface="+mn-ea"/>
                        </a:rPr>
                        <a:t>5</a:t>
                      </a:r>
                      <a:r>
                        <a:rPr lang="ja-JP" altLang="en-US" sz="1100" b="1" i="0" u="none" strike="noStrike" dirty="0">
                          <a:solidFill>
                            <a:schemeClr val="tx1"/>
                          </a:solidFill>
                          <a:latin typeface="+mn-ea"/>
                          <a:ea typeface="+mn-ea"/>
                        </a:rPr>
                        <a:t>名）</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・管轄エリアにおける保育運営、営業の統括責任者</a:t>
                      </a:r>
                    </a:p>
                    <a:p>
                      <a:pPr algn="l" rtl="0" fontAlgn="ctr">
                        <a:lnSpc>
                          <a:spcPct val="100000"/>
                        </a:lnSpc>
                      </a:pPr>
                      <a:r>
                        <a:rPr lang="ja-JP" altLang="en-US" sz="1050" b="0" i="0" u="none" strike="noStrike" dirty="0">
                          <a:solidFill>
                            <a:schemeClr val="tx1"/>
                          </a:solidFill>
                          <a:latin typeface="+mn-ea"/>
                          <a:ea typeface="+mn-ea"/>
                        </a:rPr>
                        <a:t>・管轄エリアの全園における適正な保育運営、契約の適正化等の業務管理</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エリアパートナー、エリアパートナーリーダー、営業の業務フォロー、保育園の</a:t>
                      </a:r>
                    </a:p>
                    <a:p>
                      <a:pPr algn="l" rtl="0" fontAlgn="ctr">
                        <a:lnSpc>
                          <a:spcPct val="100000"/>
                        </a:lnSpc>
                      </a:pPr>
                      <a:r>
                        <a:rPr lang="ja-JP" altLang="en-US" sz="1050" b="1" i="0" u="none" strike="noStrike" dirty="0">
                          <a:solidFill>
                            <a:schemeClr val="accent6"/>
                          </a:solidFill>
                          <a:latin typeface="+mn-ea"/>
                          <a:ea typeface="+mn-ea"/>
                        </a:rPr>
                        <a:t>　緊急対応。</a:t>
                      </a:r>
                      <a:endParaRPr lang="en-US" altLang="ja-JP" sz="1050" b="1" i="0" u="none" strike="noStrike" dirty="0">
                        <a:solidFill>
                          <a:schemeClr val="accent6"/>
                        </a:solidFill>
                        <a:latin typeface="+mn-ea"/>
                        <a:ea typeface="+mn-ea"/>
                      </a:endParaRPr>
                    </a:p>
                    <a:p>
                      <a:pPr algn="l" rtl="0" fontAlgn="ctr">
                        <a:lnSpc>
                          <a:spcPct val="100000"/>
                        </a:lnSpc>
                      </a:pPr>
                      <a:r>
                        <a:rPr lang="ja-JP" altLang="en-US" sz="1050" b="0" i="0" u="none" strike="noStrike" dirty="0">
                          <a:solidFill>
                            <a:schemeClr val="tx1"/>
                          </a:solidFill>
                          <a:latin typeface="+mn-ea"/>
                          <a:ea typeface="+mn-ea"/>
                        </a:rPr>
                        <a:t>　＊園長、職員との面談や保育の指導実施</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0752890"/>
                  </a:ext>
                </a:extLst>
              </a:tr>
              <a:tr h="568748">
                <a:tc rowSpan="4">
                  <a:txBody>
                    <a:bodyPr/>
                    <a:lstStyle/>
                    <a:p>
                      <a:pPr algn="ctr" rtl="0" fontAlgn="ctr">
                        <a:lnSpc>
                          <a:spcPct val="100000"/>
                        </a:lnSpc>
                      </a:pPr>
                      <a:r>
                        <a:rPr lang="ja-JP" altLang="en-US" sz="1050" b="1" i="0" u="none" strike="noStrike" dirty="0">
                          <a:solidFill>
                            <a:schemeClr val="tx1"/>
                          </a:solidFill>
                          <a:latin typeface="+mn-ea"/>
                          <a:ea typeface="+mn-ea"/>
                        </a:rPr>
                        <a:t>本部管理部門</a:t>
                      </a: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事業企画課</a:t>
                      </a:r>
                      <a:endParaRPr lang="zh-TW" altLang="en-US" sz="1100" b="0" i="0" u="none" strike="noStrike" dirty="0">
                        <a:solidFill>
                          <a:schemeClr val="tx1"/>
                        </a:solidFill>
                        <a:latin typeface="+mn-ea"/>
                        <a:ea typeface="+mn-ea"/>
                      </a:endParaRP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・保育、安全管理等のマニュアルや書類作成、更新</a:t>
                      </a:r>
                    </a:p>
                    <a:p>
                      <a:pPr algn="l" rtl="0" fontAlgn="ctr">
                        <a:lnSpc>
                          <a:spcPct val="100000"/>
                        </a:lnSpc>
                      </a:pPr>
                      <a:r>
                        <a:rPr lang="ja-JP" altLang="en-US" sz="1050" b="0" i="0" u="none" strike="noStrike" dirty="0">
                          <a:solidFill>
                            <a:schemeClr val="tx1"/>
                          </a:solidFill>
                          <a:latin typeface="+mn-ea"/>
                          <a:ea typeface="+mn-ea"/>
                        </a:rPr>
                        <a:t>・保育に係るシステムの導入、運用、改修</a:t>
                      </a:r>
                    </a:p>
                    <a:p>
                      <a:pPr marL="0" marR="0" lvl="0" indent="0" algn="l" defTabSz="1007943"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エリアパートナーの教育、研修の実施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3807904"/>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ja-JP" altLang="en-US" sz="1100" b="0" i="0" u="none" strike="noStrike" dirty="0">
                          <a:solidFill>
                            <a:schemeClr val="tx1"/>
                          </a:solidFill>
                          <a:latin typeface="+mn-ea"/>
                          <a:ea typeface="+mn-ea"/>
                        </a:rPr>
                        <a:t>品質管理部</a:t>
                      </a:r>
                    </a:p>
                    <a:p>
                      <a:pPr algn="ctr" rtl="0" fontAlgn="ctr">
                        <a:lnSpc>
                          <a:spcPct val="100000"/>
                        </a:lnSpc>
                      </a:pPr>
                      <a:r>
                        <a:rPr lang="ja-JP" altLang="en-US" sz="1100" b="0" i="0" u="none" strike="noStrike" dirty="0">
                          <a:solidFill>
                            <a:schemeClr val="tx1"/>
                          </a:solidFill>
                          <a:latin typeface="+mn-ea"/>
                          <a:ea typeface="+mn-ea"/>
                        </a:rPr>
                        <a:t>（保育・給食スペシャリスト）</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給食スペシャリスト（管理栄養士）</a:t>
                      </a:r>
                      <a:r>
                        <a:rPr lang="ja-JP" altLang="en-US" sz="1050" b="0" i="0" u="none" strike="noStrike" dirty="0">
                          <a:solidFill>
                            <a:schemeClr val="tx1"/>
                          </a:solidFill>
                          <a:latin typeface="+mn-ea"/>
                          <a:ea typeface="+mn-ea"/>
                        </a:rPr>
                        <a:t>による安全衛生点検、調理環境の整備、</a:t>
                      </a:r>
                    </a:p>
                    <a:p>
                      <a:pPr algn="l" rtl="0" fontAlgn="ctr">
                        <a:lnSpc>
                          <a:spcPct val="100000"/>
                        </a:lnSpc>
                      </a:pPr>
                      <a:r>
                        <a:rPr lang="ja-JP" altLang="en-US" sz="1050" b="0" i="0" u="none" strike="noStrike" dirty="0">
                          <a:solidFill>
                            <a:schemeClr val="tx1"/>
                          </a:solidFill>
                          <a:latin typeface="+mn-ea"/>
                          <a:ea typeface="+mn-ea"/>
                        </a:rPr>
                        <a:t>　給食だよりの作成・作成支援</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保育品質スペシャリスト</a:t>
                      </a:r>
                      <a:r>
                        <a:rPr lang="ja-JP" altLang="en-US" sz="1050" b="0" i="0" u="none" strike="noStrike" dirty="0">
                          <a:solidFill>
                            <a:schemeClr val="tx1"/>
                          </a:solidFill>
                          <a:latin typeface="+mn-ea"/>
                          <a:ea typeface="+mn-ea"/>
                        </a:rPr>
                        <a:t>による保育品質（キッズアプローチ浸透）チェック</a:t>
                      </a:r>
                    </a:p>
                    <a:p>
                      <a:pPr algn="l" rtl="0" fontAlgn="ctr">
                        <a:lnSpc>
                          <a:spcPct val="100000"/>
                        </a:lnSpc>
                      </a:pPr>
                      <a:r>
                        <a:rPr lang="ja-JP" altLang="en-US" sz="1050" b="0" i="0" u="none" strike="noStrike" dirty="0">
                          <a:solidFill>
                            <a:schemeClr val="tx1"/>
                          </a:solidFill>
                          <a:latin typeface="+mn-ea"/>
                          <a:ea typeface="+mn-ea"/>
                        </a:rPr>
                        <a:t>・保育研修・キッズフォーラム</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7190387"/>
                  </a:ext>
                </a:extLst>
              </a:tr>
              <a:tr h="568748">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lnSpc>
                          <a:spcPct val="100000"/>
                        </a:lnSpc>
                      </a:pPr>
                      <a:r>
                        <a:rPr lang="zh-TW" altLang="en-US" sz="1100" b="0" i="0" u="none" strike="noStrike" dirty="0">
                          <a:solidFill>
                            <a:schemeClr val="tx1"/>
                          </a:solidFill>
                          <a:latin typeface="+mn-ea"/>
                          <a:ea typeface="+mn-ea"/>
                        </a:rPr>
                        <a:t>保育採用課</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保育園職員の採用に特化した部署</a:t>
                      </a:r>
                      <a:r>
                        <a:rPr lang="ja-JP" altLang="en-US" sz="1050" b="0" i="0" u="none" strike="noStrike" dirty="0">
                          <a:solidFill>
                            <a:schemeClr val="tx1"/>
                          </a:solidFill>
                          <a:latin typeface="+mn-ea"/>
                          <a:ea typeface="+mn-ea"/>
                        </a:rPr>
                        <a:t>による強力なバックアップ</a:t>
                      </a:r>
                    </a:p>
                    <a:p>
                      <a:pPr algn="l" rtl="0" fontAlgn="ctr">
                        <a:lnSpc>
                          <a:spcPct val="100000"/>
                        </a:lnSpc>
                      </a:pPr>
                      <a:r>
                        <a:rPr lang="ja-JP" altLang="en-US" sz="1050" b="0" i="0" u="none" strike="noStrike" dirty="0">
                          <a:solidFill>
                            <a:schemeClr val="tx1"/>
                          </a:solidFill>
                          <a:latin typeface="+mn-ea"/>
                          <a:ea typeface="+mn-ea"/>
                        </a:rPr>
                        <a:t>・地域特性に合わせた採用活動</a:t>
                      </a:r>
                    </a:p>
                    <a:p>
                      <a:pPr algn="l" rtl="0" fontAlgn="ctr">
                        <a:lnSpc>
                          <a:spcPct val="100000"/>
                        </a:lnSpc>
                      </a:pPr>
                      <a:r>
                        <a:rPr lang="ja-JP" altLang="en-US" sz="1050" b="0" i="0" u="none" strike="noStrike" dirty="0">
                          <a:solidFill>
                            <a:schemeClr val="tx1"/>
                          </a:solidFill>
                          <a:latin typeface="+mn-ea"/>
                          <a:ea typeface="+mn-ea"/>
                        </a:rPr>
                        <a:t>・保育者の市場動向、分析競合分析、</a:t>
                      </a:r>
                      <a:r>
                        <a:rPr lang="en-US" altLang="ja-JP" sz="1050" b="0" i="0" u="none" strike="noStrike" dirty="0">
                          <a:solidFill>
                            <a:schemeClr val="tx1"/>
                          </a:solidFill>
                          <a:latin typeface="+mn-ea"/>
                          <a:ea typeface="+mn-ea"/>
                        </a:rPr>
                        <a:t>SEO</a:t>
                      </a:r>
                      <a:r>
                        <a:rPr lang="ja-JP" altLang="en-US" sz="1050" b="0" i="0" u="none" strike="noStrike" dirty="0">
                          <a:solidFill>
                            <a:schemeClr val="tx1"/>
                          </a:solidFill>
                          <a:latin typeface="+mn-ea"/>
                          <a:ea typeface="+mn-ea"/>
                        </a:rPr>
                        <a:t>対策　　</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156113"/>
                  </a:ext>
                </a:extLst>
              </a:tr>
              <a:tr h="733605">
                <a:tc vMerge="1">
                  <a:txBody>
                    <a:bodyPr/>
                    <a:lstStyle/>
                    <a:p>
                      <a:pPr algn="ctr" rtl="0" fontAlgn="ctr">
                        <a:lnSpc>
                          <a:spcPct val="100000"/>
                        </a:lnSpc>
                      </a:pPr>
                      <a:endParaRPr lang="ja-JP" altLang="en-US" sz="900" b="1" i="0" u="none" strike="noStrike" dirty="0">
                        <a:solidFill>
                          <a:schemeClr val="tx1"/>
                        </a:solidFill>
                        <a:latin typeface="+mn-ea"/>
                        <a:ea typeface="+mn-ea"/>
                      </a:endParaRPr>
                    </a:p>
                  </a:txBody>
                  <a:tcPr marL="36000" marR="36000" marT="36000" marB="36000" vert="eaVert"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rtl="0" fontAlgn="ctr">
                        <a:lnSpc>
                          <a:spcPct val="100000"/>
                        </a:lnSpc>
                      </a:pPr>
                      <a:r>
                        <a:rPr lang="ja-JP" altLang="en-US" sz="1100" b="0" i="0" u="none" strike="noStrike" dirty="0">
                          <a:solidFill>
                            <a:schemeClr val="tx1"/>
                          </a:solidFill>
                          <a:latin typeface="+mn-ea"/>
                          <a:ea typeface="+mn-ea"/>
                        </a:rPr>
                        <a:t>労務課・総務課・法務担当</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ctr">
                        <a:lnSpc>
                          <a:spcPct val="100000"/>
                        </a:lnSpc>
                      </a:pPr>
                      <a:r>
                        <a:rPr lang="ja-JP" altLang="en-US" sz="1050" b="0" i="0" u="none" strike="noStrike" dirty="0">
                          <a:solidFill>
                            <a:schemeClr val="tx1"/>
                          </a:solidFill>
                          <a:latin typeface="+mn-ea"/>
                          <a:ea typeface="+mn-ea"/>
                        </a:rPr>
                        <a:t>・保育職員の給料決定、雇用契約書作成、締結</a:t>
                      </a:r>
                    </a:p>
                    <a:p>
                      <a:pPr algn="l" rtl="0" fontAlgn="ctr">
                        <a:lnSpc>
                          <a:spcPct val="100000"/>
                        </a:lnSpc>
                      </a:pPr>
                      <a:r>
                        <a:rPr lang="ja-JP" altLang="en-US" sz="1050" b="0" i="0" u="none" strike="noStrike" dirty="0">
                          <a:solidFill>
                            <a:schemeClr val="tx1"/>
                          </a:solidFill>
                          <a:latin typeface="+mn-ea"/>
                          <a:ea typeface="+mn-ea"/>
                        </a:rPr>
                        <a:t>・</a:t>
                      </a:r>
                      <a:r>
                        <a:rPr lang="ja-JP" altLang="en-US" sz="1050" b="1" i="0" u="none" strike="noStrike" dirty="0">
                          <a:solidFill>
                            <a:schemeClr val="accent6"/>
                          </a:solidFill>
                          <a:latin typeface="+mn-ea"/>
                          <a:ea typeface="+mn-ea"/>
                        </a:rPr>
                        <a:t>助成金申請の必要書類作成（クライアント様の事務負担が大幅軽減）</a:t>
                      </a:r>
                    </a:p>
                    <a:p>
                      <a:pPr algn="l" rtl="0" fontAlgn="ctr">
                        <a:lnSpc>
                          <a:spcPct val="100000"/>
                        </a:lnSpc>
                      </a:pPr>
                      <a:r>
                        <a:rPr lang="ja-JP" altLang="en-US" sz="1050" b="0" i="0" u="none" strike="noStrike" dirty="0">
                          <a:solidFill>
                            <a:schemeClr val="tx1"/>
                          </a:solidFill>
                          <a:latin typeface="+mn-ea"/>
                          <a:ea typeface="+mn-ea"/>
                        </a:rPr>
                        <a:t>・契約書、覚書のリーガルチェック</a:t>
                      </a:r>
                    </a:p>
                  </a:txBody>
                  <a:tcPr marL="108000" marR="36000" marT="36000" marB="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080160"/>
                  </a:ext>
                </a:extLst>
              </a:tr>
            </a:tbl>
          </a:graphicData>
        </a:graphic>
      </p:graphicFrame>
    </p:spTree>
    <p:extLst>
      <p:ext uri="{BB962C8B-B14F-4D97-AF65-F5344CB8AC3E}">
        <p14:creationId xmlns:p14="http://schemas.microsoft.com/office/powerpoint/2010/main" val="2152682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525971" y="10186470"/>
            <a:ext cx="467780" cy="319440"/>
          </a:xfrm>
        </p:spPr>
        <p:txBody>
          <a:bodyPr/>
          <a:lstStyle/>
          <a:p>
            <a:pPr>
              <a:defRPr/>
            </a:pPr>
            <a:fld id="{241ED152-6EA1-4D9A-823A-1E4C1B586740}" type="slidenum">
              <a:rPr lang="en-US" altLang="ja-JP" smtClean="0"/>
              <a:pPr>
                <a:defRPr/>
              </a:pPr>
              <a:t>63</a:t>
            </a:fld>
            <a:endParaRPr lang="en-US" altLang="ja-JP" dirty="0"/>
          </a:p>
        </p:txBody>
      </p:sp>
      <p:sp>
        <p:nvSpPr>
          <p:cNvPr id="11" name="コンテンツ プレースホルダ 1">
            <a:extLst>
              <a:ext uri="{FF2B5EF4-FFF2-40B4-BE49-F238E27FC236}">
                <a16:creationId xmlns:a16="http://schemas.microsoft.com/office/drawing/2014/main" id="{20460905-2F41-3F5C-CBB8-D7B612583EEB}"/>
              </a:ext>
            </a:extLst>
          </p:cNvPr>
          <p:cNvSpPr txBox="1">
            <a:spLocks/>
          </p:cNvSpPr>
          <p:nvPr/>
        </p:nvSpPr>
        <p:spPr>
          <a:xfrm>
            <a:off x="512295" y="482712"/>
            <a:ext cx="6516688"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当社本部で定めた運営ルールを保育園に浸透させるため、園長はエリアパートナーや本部担当者との日々の　　　　連携が重要になります。だからこそ</a:t>
            </a:r>
            <a:r>
              <a:rPr lang="ja-JP" altLang="en-US" sz="1100" b="1" kern="0" spc="50" dirty="0">
                <a:solidFill>
                  <a:schemeClr val="accent6"/>
                </a:solidFill>
                <a:effectLst/>
                <a:latin typeface="+mn-ea"/>
                <a:ea typeface="+mn-ea"/>
                <a:cs typeface="Meiryo UI" pitchFamily="50" charset="-128"/>
              </a:rPr>
              <a:t>エリアパートナー</a:t>
            </a:r>
            <a:r>
              <a:rPr lang="ja-JP" altLang="en-US" sz="1100" kern="0" spc="50" dirty="0">
                <a:effectLst/>
                <a:latin typeface="+mn-ea"/>
                <a:ea typeface="+mn-ea"/>
                <a:cs typeface="Meiryo UI" pitchFamily="50" charset="-128"/>
              </a:rPr>
              <a:t>は、</a:t>
            </a:r>
          </a:p>
        </p:txBody>
      </p:sp>
      <p:sp>
        <p:nvSpPr>
          <p:cNvPr id="12" name="コンテンツ プレースホルダ 1">
            <a:extLst>
              <a:ext uri="{FF2B5EF4-FFF2-40B4-BE49-F238E27FC236}">
                <a16:creationId xmlns:a16="http://schemas.microsoft.com/office/drawing/2014/main" id="{C599A0C6-D4A1-7421-8141-1337F9D70FDD}"/>
              </a:ext>
            </a:extLst>
          </p:cNvPr>
          <p:cNvSpPr txBox="1">
            <a:spLocks/>
          </p:cNvSpPr>
          <p:nvPr/>
        </p:nvSpPr>
        <p:spPr>
          <a:xfrm>
            <a:off x="546126" y="932190"/>
            <a:ext cx="6427470" cy="1764714"/>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実務経験のある有資格者</a:t>
            </a:r>
            <a:r>
              <a:rPr lang="ja-JP" altLang="en-US" sz="1100" kern="0" spc="50" dirty="0">
                <a:effectLst/>
                <a:latin typeface="+mn-ea"/>
                <a:ea typeface="+mn-ea"/>
                <a:cs typeface="Meiryo UI" pitchFamily="50" charset="-128"/>
              </a:rPr>
              <a:t>であること。</a:t>
            </a:r>
          </a:p>
          <a:p>
            <a:pPr marL="171450" indent="-171450" algn="l">
              <a:lnSpc>
                <a:spcPct val="130000"/>
              </a:lnSpc>
              <a:spcAft>
                <a:spcPts val="0"/>
              </a:spcAft>
              <a:buClr>
                <a:schemeClr val="accent5"/>
              </a:buClr>
              <a:buFont typeface="Wingdings" pitchFamily="2" charset="2"/>
              <a:buChar char="l"/>
              <a:defRPr/>
            </a:pPr>
            <a:r>
              <a:rPr lang="ja-JP" altLang="en-US" sz="1200" b="1" kern="0" spc="50" dirty="0">
                <a:solidFill>
                  <a:schemeClr val="accent6"/>
                </a:solidFill>
                <a:effectLst/>
                <a:latin typeface="+mn-ea"/>
                <a:ea typeface="+mn-ea"/>
                <a:cs typeface="Meiryo UI" pitchFamily="50" charset="-128"/>
              </a:rPr>
              <a:t>毎月の訪問</a:t>
            </a:r>
            <a:r>
              <a:rPr lang="ja-JP" altLang="en-US" sz="1100" kern="0" spc="50" dirty="0">
                <a:effectLst/>
                <a:latin typeface="+mn-ea"/>
                <a:ea typeface="+mn-ea"/>
                <a:cs typeface="Meiryo UI" pitchFamily="50" charset="-128"/>
              </a:rPr>
              <a:t>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保育園訪問時は保育、管理体制をチェックをし、開園～閉園までの流れを確認する。</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保育園の先生方のコンディション管理、日ごろからコミュニケーションをとりながら、職員の状況把握を行う。</a:t>
            </a: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入社</a:t>
            </a:r>
            <a:r>
              <a:rPr lang="en-US" altLang="ja-JP" sz="1100" dirty="0">
                <a:effectLst/>
                <a:latin typeface="Meiryo UI" pitchFamily="50" charset="-128"/>
                <a:ea typeface="Meiryo UI" pitchFamily="50" charset="-128"/>
                <a:cs typeface="Meiryo UI" pitchFamily="50" charset="-128"/>
              </a:rPr>
              <a:t>1</a:t>
            </a:r>
            <a:r>
              <a:rPr lang="ja-JP" altLang="en-US" sz="1100" dirty="0">
                <a:effectLst/>
                <a:latin typeface="Meiryo UI" pitchFamily="50" charset="-128"/>
                <a:ea typeface="Meiryo UI" pitchFamily="50" charset="-128"/>
                <a:cs typeface="Meiryo UI" pitchFamily="50" charset="-128"/>
              </a:rPr>
              <a:t>年未満の職員～ベテラン職員まで、定期面談、指導など直接話す機会を設け、密に</a:t>
            </a:r>
            <a:r>
              <a:rPr kumimoji="1" lang="ja-JP" altLang="en-US" sz="1100" dirty="0">
                <a:effectLst/>
                <a:latin typeface="Meiryo UI" pitchFamily="50" charset="-128"/>
                <a:ea typeface="Meiryo UI" pitchFamily="50" charset="-128"/>
                <a:cs typeface="Meiryo UI" pitchFamily="50" charset="-128"/>
              </a:rPr>
              <a:t>フォロー</a:t>
            </a:r>
            <a:r>
              <a:rPr lang="ja-JP" altLang="en-US" sz="1100" dirty="0">
                <a:effectLst/>
                <a:latin typeface="Meiryo UI" pitchFamily="50" charset="-128"/>
                <a:ea typeface="Meiryo UI" pitchFamily="50" charset="-128"/>
                <a:cs typeface="Meiryo UI" pitchFamily="50" charset="-128"/>
              </a:rPr>
              <a:t>を行うことで　　</a:t>
            </a:r>
            <a:r>
              <a:rPr lang="ja-JP" altLang="en-US" sz="1100" b="1" kern="0" spc="50" dirty="0">
                <a:solidFill>
                  <a:schemeClr val="accent6"/>
                </a:solidFill>
                <a:effectLst/>
                <a:latin typeface="+mn-ea"/>
                <a:ea typeface="+mn-ea"/>
                <a:cs typeface="Meiryo UI" pitchFamily="50" charset="-128"/>
              </a:rPr>
              <a:t>離職防止につなげる施策</a:t>
            </a:r>
            <a:r>
              <a:rPr kumimoji="1" lang="ja-JP" altLang="en-US" sz="1100" dirty="0">
                <a:effectLst/>
                <a:latin typeface="Meiryo UI" pitchFamily="50" charset="-128"/>
                <a:ea typeface="Meiryo UI" pitchFamily="50" charset="-128"/>
                <a:cs typeface="Meiryo UI" pitchFamily="50" charset="-128"/>
              </a:rPr>
              <a:t>を講じる。</a:t>
            </a:r>
          </a:p>
          <a:p>
            <a:pPr marL="171450" indent="-171450" algn="l">
              <a:lnSpc>
                <a:spcPct val="130000"/>
              </a:lnSpc>
              <a:spcAft>
                <a:spcPts val="0"/>
              </a:spcAft>
              <a:buClr>
                <a:schemeClr val="accent5"/>
              </a:buClr>
              <a:buFont typeface="Wingdings" pitchFamily="2" charset="2"/>
              <a:buChar char="l"/>
              <a:defRPr/>
            </a:pPr>
            <a:endParaRPr lang="en-US" altLang="ja-JP" sz="1100" kern="0" spc="50" dirty="0">
              <a:effectLst/>
              <a:latin typeface="+mn-ea"/>
              <a:ea typeface="+mn-ea"/>
              <a:cs typeface="Meiryo UI" pitchFamily="50" charset="-128"/>
            </a:endParaRPr>
          </a:p>
          <a:p>
            <a:pPr marL="171450" indent="-171450" algn="l">
              <a:lnSpc>
                <a:spcPct val="130000"/>
              </a:lnSpc>
              <a:spcAft>
                <a:spcPts val="0"/>
              </a:spcAft>
              <a:buClr>
                <a:schemeClr val="accent5"/>
              </a:buClr>
              <a:buFont typeface="Wingdings" pitchFamily="2" charset="2"/>
              <a:buChar char="l"/>
              <a:defRPr/>
            </a:pPr>
            <a:endParaRPr lang="ja-JP" altLang="en-US" sz="1050" b="1" kern="0" spc="50" dirty="0">
              <a:solidFill>
                <a:schemeClr val="accent6"/>
              </a:solidFill>
              <a:effectLst/>
              <a:latin typeface="+mn-ea"/>
              <a:ea typeface="+mn-ea"/>
              <a:cs typeface="Meiryo UI" pitchFamily="50" charset="-128"/>
            </a:endParaRPr>
          </a:p>
        </p:txBody>
      </p:sp>
      <p:graphicFrame>
        <p:nvGraphicFramePr>
          <p:cNvPr id="13" name="オブジェクト 12">
            <a:extLst>
              <a:ext uri="{FF2B5EF4-FFF2-40B4-BE49-F238E27FC236}">
                <a16:creationId xmlns:a16="http://schemas.microsoft.com/office/drawing/2014/main" id="{F43C4B51-7D11-DBAA-A1CF-ED268A41E8BD}"/>
              </a:ext>
            </a:extLst>
          </p:cNvPr>
          <p:cNvGraphicFramePr>
            <a:graphicFrameLocks noChangeAspect="1"/>
          </p:cNvGraphicFramePr>
          <p:nvPr>
            <p:extLst>
              <p:ext uri="{D42A27DB-BD31-4B8C-83A1-F6EECF244321}">
                <p14:modId xmlns:p14="http://schemas.microsoft.com/office/powerpoint/2010/main" val="1817638907"/>
              </p:ext>
            </p:extLst>
          </p:nvPr>
        </p:nvGraphicFramePr>
        <p:xfrm>
          <a:off x="742486" y="2314610"/>
          <a:ext cx="6103552" cy="1409529"/>
        </p:xfrm>
        <a:graphic>
          <a:graphicData uri="http://schemas.openxmlformats.org/presentationml/2006/ole">
            <mc:AlternateContent xmlns:mc="http://schemas.openxmlformats.org/markup-compatibility/2006">
              <mc:Choice xmlns:v="urn:schemas-microsoft-com:vml" Requires="v">
                <p:oleObj name="Worksheet" r:id="rId2" imgW="5837197" imgH="1379312" progId="Excel.Sheet.12">
                  <p:embed/>
                </p:oleObj>
              </mc:Choice>
              <mc:Fallback>
                <p:oleObj name="Worksheet" r:id="rId2" imgW="5837197" imgH="1379312" progId="Excel.Sheet.12">
                  <p:embed/>
                  <p:pic>
                    <p:nvPicPr>
                      <p:cNvPr id="4" name="オブジェクト 3">
                        <a:extLst>
                          <a:ext uri="{FF2B5EF4-FFF2-40B4-BE49-F238E27FC236}">
                            <a16:creationId xmlns:a16="http://schemas.microsoft.com/office/drawing/2014/main" id="{F43C4B51-7D11-DBAA-A1CF-ED268A41E8BD}"/>
                          </a:ext>
                        </a:extLst>
                      </p:cNvPr>
                      <p:cNvPicPr/>
                      <p:nvPr/>
                    </p:nvPicPr>
                    <p:blipFill>
                      <a:blip r:embed="rId3"/>
                      <a:stretch>
                        <a:fillRect/>
                      </a:stretch>
                    </p:blipFill>
                    <p:spPr>
                      <a:xfrm>
                        <a:off x="742486" y="2314610"/>
                        <a:ext cx="6103552" cy="1409529"/>
                      </a:xfrm>
                      <a:prstGeom prst="rect">
                        <a:avLst/>
                      </a:prstGeom>
                    </p:spPr>
                  </p:pic>
                </p:oleObj>
              </mc:Fallback>
            </mc:AlternateContent>
          </a:graphicData>
        </a:graphic>
      </p:graphicFrame>
      <p:graphicFrame>
        <p:nvGraphicFramePr>
          <p:cNvPr id="14" name="Group 55">
            <a:extLst>
              <a:ext uri="{FF2B5EF4-FFF2-40B4-BE49-F238E27FC236}">
                <a16:creationId xmlns:a16="http://schemas.microsoft.com/office/drawing/2014/main" id="{47C2C5CC-AECF-4D6F-B15B-1D4B198F991B}"/>
              </a:ext>
            </a:extLst>
          </p:cNvPr>
          <p:cNvGraphicFramePr>
            <a:graphicFrameLocks noGrp="1"/>
          </p:cNvGraphicFramePr>
          <p:nvPr>
            <p:extLst>
              <p:ext uri="{D42A27DB-BD31-4B8C-83A1-F6EECF244321}">
                <p14:modId xmlns:p14="http://schemas.microsoft.com/office/powerpoint/2010/main" val="56935604"/>
              </p:ext>
            </p:extLst>
          </p:nvPr>
        </p:nvGraphicFramePr>
        <p:xfrm>
          <a:off x="557198" y="185903"/>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同業他社との運営管理体制の相違点　</a:t>
                      </a:r>
                      <a:r>
                        <a:rPr kumimoji="1" lang="en-US" altLang="ja-JP" sz="1400" b="1" i="0" u="none" strike="noStrike" kern="1200" cap="none" spc="0" normalizeH="0" baseline="0" noProof="0" dirty="0">
                          <a:ln>
                            <a:noFill/>
                          </a:ln>
                          <a:solidFill>
                            <a:schemeClr val="bg1"/>
                          </a:solidFill>
                          <a:effectLst/>
                          <a:uLnTx/>
                          <a:uFillTx/>
                          <a:latin typeface="+mj-ea"/>
                          <a:ea typeface="+mj-ea"/>
                          <a:cs typeface="メイリオ" pitchFamily="50" charset="-128"/>
                        </a:rPr>
                        <a:t>-</a:t>
                      </a: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　</a:t>
                      </a:r>
                      <a:r>
                        <a:rPr kumimoji="1" lang="ja-JP" altLang="en-US" sz="1400" b="1" i="0" u="none" strike="noStrike" kern="1200" cap="none" spc="0" normalizeH="0" baseline="0" noProof="0" dirty="0">
                          <a:ln>
                            <a:noFill/>
                          </a:ln>
                          <a:solidFill>
                            <a:schemeClr val="bg1"/>
                          </a:solidFill>
                          <a:effectLst/>
                          <a:uLnTx/>
                          <a:uFillTx/>
                          <a:latin typeface="+mj-ea"/>
                          <a:ea typeface="+mn-ea"/>
                          <a:cs typeface="メイリオ" pitchFamily="50" charset="-128"/>
                        </a:rPr>
                        <a:t>クライアント様、保育園と運営部門との連携</a:t>
                      </a:r>
                      <a:endPar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endParaRP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6017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1">
            <a:extLst>
              <a:ext uri="{FF2B5EF4-FFF2-40B4-BE49-F238E27FC236}">
                <a16:creationId xmlns:a16="http://schemas.microsoft.com/office/drawing/2014/main" id="{96CAA518-AA90-952F-7F68-73E9FAC1B34D}"/>
              </a:ext>
            </a:extLst>
          </p:cNvPr>
          <p:cNvSpPr>
            <a:spLocks noGrp="1"/>
          </p:cNvSpPr>
          <p:nvPr>
            <p:ph type="sldNum" sz="quarter" idx="10"/>
          </p:nvPr>
        </p:nvSpPr>
        <p:spPr>
          <a:xfrm>
            <a:off x="3489697" y="10143739"/>
            <a:ext cx="467780" cy="319440"/>
          </a:xfrm>
        </p:spPr>
        <p:txBody>
          <a:bodyPr/>
          <a:lstStyle/>
          <a:p>
            <a:pPr>
              <a:defRPr/>
            </a:pPr>
            <a:fld id="{241ED152-6EA1-4D9A-823A-1E4C1B586740}" type="slidenum">
              <a:rPr lang="en-US" altLang="ja-JP" smtClean="0"/>
              <a:pPr>
                <a:defRPr/>
              </a:pPr>
              <a:t>64</a:t>
            </a:fld>
            <a:endParaRPr lang="en-US" altLang="ja-JP" dirty="0"/>
          </a:p>
        </p:txBody>
      </p:sp>
      <p:grpSp>
        <p:nvGrpSpPr>
          <p:cNvPr id="8" name="グループ化 7">
            <a:extLst>
              <a:ext uri="{FF2B5EF4-FFF2-40B4-BE49-F238E27FC236}">
                <a16:creationId xmlns:a16="http://schemas.microsoft.com/office/drawing/2014/main" id="{40A717F4-302B-B7F3-77B1-D0172E0D53F7}"/>
              </a:ext>
            </a:extLst>
          </p:cNvPr>
          <p:cNvGrpSpPr/>
          <p:nvPr/>
        </p:nvGrpSpPr>
        <p:grpSpPr>
          <a:xfrm>
            <a:off x="1398965" y="7440599"/>
            <a:ext cx="1296090" cy="1030966"/>
            <a:chOff x="981922" y="1935906"/>
            <a:chExt cx="1152527" cy="916768"/>
          </a:xfrm>
        </p:grpSpPr>
        <p:pic>
          <p:nvPicPr>
            <p:cNvPr id="36" name="グラフィックス 35" descr="オフィス ワーカー (女性) 単色塗りつぶし">
              <a:extLst>
                <a:ext uri="{FF2B5EF4-FFF2-40B4-BE49-F238E27FC236}">
                  <a16:creationId xmlns:a16="http://schemas.microsoft.com/office/drawing/2014/main" id="{FB1AC873-4676-F3E5-428A-B9760F03ED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638" y="2207190"/>
              <a:ext cx="645484" cy="645484"/>
            </a:xfrm>
            <a:prstGeom prst="rect">
              <a:avLst/>
            </a:prstGeom>
          </p:spPr>
        </p:pic>
        <p:sp>
          <p:nvSpPr>
            <p:cNvPr id="39" name="コンテンツ プレースホルダ 1">
              <a:extLst>
                <a:ext uri="{FF2B5EF4-FFF2-40B4-BE49-F238E27FC236}">
                  <a16:creationId xmlns:a16="http://schemas.microsoft.com/office/drawing/2014/main" id="{7EFFF97C-CED9-AA03-19A3-106DAD6FA87A}"/>
                </a:ext>
              </a:extLst>
            </p:cNvPr>
            <p:cNvSpPr txBox="1">
              <a:spLocks/>
            </p:cNvSpPr>
            <p:nvPr/>
          </p:nvSpPr>
          <p:spPr>
            <a:xfrm>
              <a:off x="981922" y="1935906"/>
              <a:ext cx="1152527"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①エリアパートナー</a:t>
              </a:r>
            </a:p>
          </p:txBody>
        </p:sp>
      </p:grpSp>
      <p:grpSp>
        <p:nvGrpSpPr>
          <p:cNvPr id="9" name="グループ化 8">
            <a:extLst>
              <a:ext uri="{FF2B5EF4-FFF2-40B4-BE49-F238E27FC236}">
                <a16:creationId xmlns:a16="http://schemas.microsoft.com/office/drawing/2014/main" id="{2BD80303-F3E5-CCA5-5382-66F2867B1789}"/>
              </a:ext>
            </a:extLst>
          </p:cNvPr>
          <p:cNvGrpSpPr/>
          <p:nvPr/>
        </p:nvGrpSpPr>
        <p:grpSpPr>
          <a:xfrm>
            <a:off x="2506024" y="7447000"/>
            <a:ext cx="915220" cy="1038023"/>
            <a:chOff x="969434" y="3010142"/>
            <a:chExt cx="813845" cy="923044"/>
          </a:xfrm>
        </p:grpSpPr>
        <p:pic>
          <p:nvPicPr>
            <p:cNvPr id="34" name="グラフィックス 33" descr="オフィス ワーカー (男性) 単色塗りつぶし">
              <a:extLst>
                <a:ext uri="{FF2B5EF4-FFF2-40B4-BE49-F238E27FC236}">
                  <a16:creationId xmlns:a16="http://schemas.microsoft.com/office/drawing/2014/main" id="{ED08D49C-8710-92F2-EA4F-9670762E1B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7795" y="3287702"/>
              <a:ext cx="645484" cy="645484"/>
            </a:xfrm>
            <a:prstGeom prst="rect">
              <a:avLst/>
            </a:prstGeom>
          </p:spPr>
        </p:pic>
        <p:sp>
          <p:nvSpPr>
            <p:cNvPr id="41" name="コンテンツ プレースホルダ 1">
              <a:extLst>
                <a:ext uri="{FF2B5EF4-FFF2-40B4-BE49-F238E27FC236}">
                  <a16:creationId xmlns:a16="http://schemas.microsoft.com/office/drawing/2014/main" id="{D71CB35B-40D4-2ADD-47A9-3E2CAC65B282}"/>
                </a:ext>
              </a:extLst>
            </p:cNvPr>
            <p:cNvSpPr txBox="1">
              <a:spLocks/>
            </p:cNvSpPr>
            <p:nvPr/>
          </p:nvSpPr>
          <p:spPr>
            <a:xfrm>
              <a:off x="969434" y="3010142"/>
              <a:ext cx="79865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②営　　業</a:t>
              </a:r>
            </a:p>
          </p:txBody>
        </p:sp>
      </p:grpSp>
      <p:grpSp>
        <p:nvGrpSpPr>
          <p:cNvPr id="33" name="グループ化 32">
            <a:extLst>
              <a:ext uri="{FF2B5EF4-FFF2-40B4-BE49-F238E27FC236}">
                <a16:creationId xmlns:a16="http://schemas.microsoft.com/office/drawing/2014/main" id="{1D6C7AD4-07B3-97E2-0784-7439E45DB6EF}"/>
              </a:ext>
            </a:extLst>
          </p:cNvPr>
          <p:cNvGrpSpPr/>
          <p:nvPr/>
        </p:nvGrpSpPr>
        <p:grpSpPr>
          <a:xfrm>
            <a:off x="3505095" y="7446999"/>
            <a:ext cx="1716223" cy="1035161"/>
            <a:chOff x="695613" y="3983735"/>
            <a:chExt cx="1526124" cy="920499"/>
          </a:xfrm>
        </p:grpSpPr>
        <p:pic>
          <p:nvPicPr>
            <p:cNvPr id="44" name="グラフィックス 43" descr="オフィス ワーカー (女性) 単色塗りつぶし">
              <a:extLst>
                <a:ext uri="{FF2B5EF4-FFF2-40B4-BE49-F238E27FC236}">
                  <a16:creationId xmlns:a16="http://schemas.microsoft.com/office/drawing/2014/main" id="{3F6A638C-7F24-887C-1A2D-37042651C1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355" y="4258750"/>
              <a:ext cx="645484" cy="645484"/>
            </a:xfrm>
            <a:prstGeom prst="rect">
              <a:avLst/>
            </a:prstGeom>
          </p:spPr>
        </p:pic>
        <p:sp>
          <p:nvSpPr>
            <p:cNvPr id="45" name="コンテンツ プレースホルダ 1">
              <a:extLst>
                <a:ext uri="{FF2B5EF4-FFF2-40B4-BE49-F238E27FC236}">
                  <a16:creationId xmlns:a16="http://schemas.microsoft.com/office/drawing/2014/main" id="{8A08CB15-55E0-338A-E541-B683E1D6D04B}"/>
                </a:ext>
              </a:extLst>
            </p:cNvPr>
            <p:cNvSpPr txBox="1">
              <a:spLocks/>
            </p:cNvSpPr>
            <p:nvPr/>
          </p:nvSpPr>
          <p:spPr>
            <a:xfrm>
              <a:off x="695613" y="3983735"/>
              <a:ext cx="1526124"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③エリアパートナーリーダー</a:t>
              </a:r>
              <a:endParaRPr lang="en-US" altLang="ja-JP" sz="1100" kern="0" spc="50" dirty="0">
                <a:effectLst/>
                <a:latin typeface="+mn-ea"/>
                <a:ea typeface="+mn-ea"/>
                <a:cs typeface="Meiryo UI" pitchFamily="50" charset="-128"/>
              </a:endParaRPr>
            </a:p>
          </p:txBody>
        </p:sp>
      </p:grpSp>
      <p:pic>
        <p:nvPicPr>
          <p:cNvPr id="3" name="図 2">
            <a:extLst>
              <a:ext uri="{FF2B5EF4-FFF2-40B4-BE49-F238E27FC236}">
                <a16:creationId xmlns:a16="http://schemas.microsoft.com/office/drawing/2014/main" id="{15B448DB-E8E2-E7FD-A67B-C6992E33F0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2855" y="8837681"/>
            <a:ext cx="1133560" cy="282871"/>
          </a:xfrm>
          <a:prstGeom prst="rect">
            <a:avLst/>
          </a:prstGeom>
        </p:spPr>
      </p:pic>
      <p:pic>
        <p:nvPicPr>
          <p:cNvPr id="10" name="図 9">
            <a:extLst>
              <a:ext uri="{FF2B5EF4-FFF2-40B4-BE49-F238E27FC236}">
                <a16:creationId xmlns:a16="http://schemas.microsoft.com/office/drawing/2014/main" id="{998F2B89-50F9-5A40-4BD4-99B9E3F70B2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9859" t="3014" r="16903" b="51979"/>
          <a:stretch/>
        </p:blipFill>
        <p:spPr bwMode="auto">
          <a:xfrm>
            <a:off x="3205594" y="5843899"/>
            <a:ext cx="950428" cy="903702"/>
          </a:xfrm>
          <a:prstGeom prst="rect">
            <a:avLst/>
          </a:prstGeom>
          <a:noFill/>
          <a:ln>
            <a:noFill/>
          </a:ln>
          <a:extLst>
            <a:ext uri="{53640926-AAD7-44D8-BBD7-CCE9431645EC}">
              <a14:shadowObscured xmlns:a14="http://schemas.microsoft.com/office/drawing/2010/main"/>
            </a:ext>
          </a:extLst>
        </p:spPr>
      </p:pic>
      <p:sp>
        <p:nvSpPr>
          <p:cNvPr id="11" name="正方形/長方形 10">
            <a:extLst>
              <a:ext uri="{FF2B5EF4-FFF2-40B4-BE49-F238E27FC236}">
                <a16:creationId xmlns:a16="http://schemas.microsoft.com/office/drawing/2014/main" id="{0282629D-01D1-541F-261D-EC0A5E3D9CC3}"/>
              </a:ext>
            </a:extLst>
          </p:cNvPr>
          <p:cNvSpPr/>
          <p:nvPr/>
        </p:nvSpPr>
        <p:spPr bwMode="auto">
          <a:xfrm>
            <a:off x="3096101" y="5597653"/>
            <a:ext cx="1169412" cy="253188"/>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cxnSp>
        <p:nvCxnSpPr>
          <p:cNvPr id="17" name="直線コネクタ 16">
            <a:extLst>
              <a:ext uri="{FF2B5EF4-FFF2-40B4-BE49-F238E27FC236}">
                <a16:creationId xmlns:a16="http://schemas.microsoft.com/office/drawing/2014/main" id="{E87A6744-C454-27EA-5990-AF1EC436E823}"/>
              </a:ext>
            </a:extLst>
          </p:cNvPr>
          <p:cNvCxnSpPr>
            <a:cxnSpLocks/>
          </p:cNvCxnSpPr>
          <p:nvPr/>
        </p:nvCxnSpPr>
        <p:spPr bwMode="auto">
          <a:xfrm rot="5400000">
            <a:off x="3843765" y="5159754"/>
            <a:ext cx="0" cy="3825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直線矢印コネクタ 20">
            <a:extLst>
              <a:ext uri="{FF2B5EF4-FFF2-40B4-BE49-F238E27FC236}">
                <a16:creationId xmlns:a16="http://schemas.microsoft.com/office/drawing/2014/main" id="{40D63FD2-8AC5-A97E-B187-90A7F5201BE6}"/>
              </a:ext>
            </a:extLst>
          </p:cNvPr>
          <p:cNvCxnSpPr>
            <a:cxnSpLocks/>
          </p:cNvCxnSpPr>
          <p:nvPr/>
        </p:nvCxnSpPr>
        <p:spPr bwMode="auto">
          <a:xfrm rot="16200000" flipH="1">
            <a:off x="1764274" y="7231742"/>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8" name="グループ化 37">
            <a:extLst>
              <a:ext uri="{FF2B5EF4-FFF2-40B4-BE49-F238E27FC236}">
                <a16:creationId xmlns:a16="http://schemas.microsoft.com/office/drawing/2014/main" id="{A5DDABA6-E1BB-EAF8-1C25-135739DE59F9}"/>
              </a:ext>
            </a:extLst>
          </p:cNvPr>
          <p:cNvGrpSpPr/>
          <p:nvPr/>
        </p:nvGrpSpPr>
        <p:grpSpPr>
          <a:xfrm>
            <a:off x="5052278" y="7450192"/>
            <a:ext cx="1520848" cy="1043845"/>
            <a:chOff x="5244978" y="3011321"/>
            <a:chExt cx="1352390" cy="928221"/>
          </a:xfrm>
        </p:grpSpPr>
        <p:sp>
          <p:nvSpPr>
            <p:cNvPr id="47" name="コンテンツ プレースホルダ 1">
              <a:extLst>
                <a:ext uri="{FF2B5EF4-FFF2-40B4-BE49-F238E27FC236}">
                  <a16:creationId xmlns:a16="http://schemas.microsoft.com/office/drawing/2014/main" id="{42698A78-A232-12C3-2B46-21DA5C1FED00}"/>
                </a:ext>
              </a:extLst>
            </p:cNvPr>
            <p:cNvSpPr txBox="1">
              <a:spLocks/>
            </p:cNvSpPr>
            <p:nvPr/>
          </p:nvSpPr>
          <p:spPr>
            <a:xfrm>
              <a:off x="5244978" y="3011321"/>
              <a:ext cx="1352390" cy="171681"/>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　　④エリアマネージャー</a:t>
              </a:r>
            </a:p>
          </p:txBody>
        </p:sp>
        <p:pic>
          <p:nvPicPr>
            <p:cNvPr id="37" name="グラフィックス 36" descr="オフィス ワーカー (男性) 単色塗りつぶし">
              <a:extLst>
                <a:ext uri="{FF2B5EF4-FFF2-40B4-BE49-F238E27FC236}">
                  <a16:creationId xmlns:a16="http://schemas.microsoft.com/office/drawing/2014/main" id="{108E57E5-14FC-6018-66C9-E55F8A8B80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1429" y="3294058"/>
              <a:ext cx="645484" cy="645484"/>
            </a:xfrm>
            <a:prstGeom prst="rect">
              <a:avLst/>
            </a:prstGeom>
          </p:spPr>
        </p:pic>
      </p:grpSp>
      <p:cxnSp>
        <p:nvCxnSpPr>
          <p:cNvPr id="49" name="直線矢印コネクタ 48">
            <a:extLst>
              <a:ext uri="{FF2B5EF4-FFF2-40B4-BE49-F238E27FC236}">
                <a16:creationId xmlns:a16="http://schemas.microsoft.com/office/drawing/2014/main" id="{BFD9A6F5-7633-A03F-6C0E-D359DE3573E7}"/>
              </a:ext>
            </a:extLst>
          </p:cNvPr>
          <p:cNvCxnSpPr>
            <a:cxnSpLocks/>
          </p:cNvCxnSpPr>
          <p:nvPr/>
        </p:nvCxnSpPr>
        <p:spPr bwMode="auto">
          <a:xfrm rot="16200000" flipH="1">
            <a:off x="2910400"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線矢印コネクタ 50">
            <a:extLst>
              <a:ext uri="{FF2B5EF4-FFF2-40B4-BE49-F238E27FC236}">
                <a16:creationId xmlns:a16="http://schemas.microsoft.com/office/drawing/2014/main" id="{BD9DE76A-8EF6-9806-714A-DBC409DC65BE}"/>
              </a:ext>
            </a:extLst>
          </p:cNvPr>
          <p:cNvCxnSpPr>
            <a:cxnSpLocks/>
          </p:cNvCxnSpPr>
          <p:nvPr/>
        </p:nvCxnSpPr>
        <p:spPr bwMode="auto">
          <a:xfrm rot="16200000" flipH="1">
            <a:off x="4177629"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線矢印コネクタ 51">
            <a:extLst>
              <a:ext uri="{FF2B5EF4-FFF2-40B4-BE49-F238E27FC236}">
                <a16:creationId xmlns:a16="http://schemas.microsoft.com/office/drawing/2014/main" id="{7A3258D7-52FB-DF98-DB23-4BDB4A119439}"/>
              </a:ext>
            </a:extLst>
          </p:cNvPr>
          <p:cNvCxnSpPr>
            <a:cxnSpLocks/>
          </p:cNvCxnSpPr>
          <p:nvPr/>
        </p:nvCxnSpPr>
        <p:spPr bwMode="auto">
          <a:xfrm rot="16200000" flipH="1">
            <a:off x="5592257" y="7238169"/>
            <a:ext cx="3238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線コネクタ 55">
            <a:extLst>
              <a:ext uri="{FF2B5EF4-FFF2-40B4-BE49-F238E27FC236}">
                <a16:creationId xmlns:a16="http://schemas.microsoft.com/office/drawing/2014/main" id="{B0D339B6-C217-C78E-6CE1-60307D1107A6}"/>
              </a:ext>
            </a:extLst>
          </p:cNvPr>
          <p:cNvCxnSpPr/>
          <p:nvPr/>
        </p:nvCxnSpPr>
        <p:spPr bwMode="auto">
          <a:xfrm>
            <a:off x="3679447" y="6792268"/>
            <a:ext cx="0" cy="28169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4" name="コンテンツ プレースホルダ 1">
            <a:extLst>
              <a:ext uri="{FF2B5EF4-FFF2-40B4-BE49-F238E27FC236}">
                <a16:creationId xmlns:a16="http://schemas.microsoft.com/office/drawing/2014/main" id="{B107579B-8941-D7A2-81DE-BC07F39D0DFE}"/>
              </a:ext>
            </a:extLst>
          </p:cNvPr>
          <p:cNvSpPr txBox="1">
            <a:spLocks/>
          </p:cNvSpPr>
          <p:nvPr/>
        </p:nvSpPr>
        <p:spPr>
          <a:xfrm>
            <a:off x="1401204" y="8509220"/>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95" name="コンテンツ プレースホルダ 1">
            <a:extLst>
              <a:ext uri="{FF2B5EF4-FFF2-40B4-BE49-F238E27FC236}">
                <a16:creationId xmlns:a16="http://schemas.microsoft.com/office/drawing/2014/main" id="{C72FBD5E-CD80-2157-FF18-0252AE6DF426}"/>
              </a:ext>
            </a:extLst>
          </p:cNvPr>
          <p:cNvSpPr txBox="1">
            <a:spLocks/>
          </p:cNvSpPr>
          <p:nvPr/>
        </p:nvSpPr>
        <p:spPr>
          <a:xfrm>
            <a:off x="580139" y="305550"/>
            <a:ext cx="6511436" cy="188737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法人ご担当者様、施設長（園長）、本部専任担当者の</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者間で</a:t>
            </a:r>
            <a:r>
              <a:rPr lang="ja-JP" altLang="en-US" sz="1100" b="1" kern="0" spc="50" dirty="0">
                <a:solidFill>
                  <a:srgbClr val="0B2E8E"/>
                </a:solidFill>
                <a:effectLst/>
                <a:latin typeface="+mn-ea"/>
                <a:ea typeface="+mn-ea"/>
                <a:cs typeface="Meiryo UI" pitchFamily="50" charset="-128"/>
              </a:rPr>
              <a:t>運営状況報告会</a:t>
            </a:r>
            <a:r>
              <a:rPr lang="ja-JP" altLang="en-US" sz="1100" kern="0" spc="50" dirty="0">
                <a:effectLst/>
                <a:latin typeface="+mn-ea"/>
                <a:ea typeface="+mn-ea"/>
                <a:cs typeface="Meiryo UI" pitchFamily="50" charset="-128"/>
              </a:rPr>
              <a:t>を定例的に行います。開催頻度は、毎月、</a:t>
            </a:r>
            <a:r>
              <a:rPr lang="en-US" altLang="ja-JP" sz="1100" kern="0" spc="50" dirty="0">
                <a:effectLst/>
                <a:latin typeface="+mn-ea"/>
                <a:ea typeface="+mn-ea"/>
                <a:cs typeface="Meiryo UI" pitchFamily="50" charset="-128"/>
              </a:rPr>
              <a:t>3</a:t>
            </a:r>
            <a:r>
              <a:rPr lang="ja-JP" altLang="en-US" sz="1100" kern="0" spc="50" dirty="0">
                <a:effectLst/>
                <a:latin typeface="+mn-ea"/>
                <a:ea typeface="+mn-ea"/>
                <a:cs typeface="Meiryo UI" pitchFamily="50" charset="-128"/>
              </a:rPr>
              <a:t>か月に一度、半年に一度などクライアント様と相談の上決定いたします。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主な報告内容として、園児募集の提案、保育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の利用状況のフィードバック</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先月実施した行事および次月行事予定のご報告とご相談</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今後の利用増加見込みを織り込んだ</a:t>
            </a:r>
            <a:r>
              <a:rPr lang="ja-JP" altLang="en-US" sz="1100" b="1" kern="0" spc="50" dirty="0">
                <a:solidFill>
                  <a:srgbClr val="0B2E8E"/>
                </a:solidFill>
                <a:effectLst/>
                <a:latin typeface="+mn-ea"/>
                <a:ea typeface="+mn-ea"/>
                <a:cs typeface="Meiryo UI" pitchFamily="50" charset="-128"/>
              </a:rPr>
              <a:t>職員採用計画の共有</a:t>
            </a:r>
            <a:r>
              <a:rPr lang="en-US" altLang="ja-JP" sz="1100" kern="0" spc="50" dirty="0">
                <a:effectLst/>
                <a:latin typeface="+mn-ea"/>
                <a:ea typeface="+mn-ea"/>
                <a:cs typeface="Meiryo UI" pitchFamily="50" charset="-128"/>
              </a:rPr>
              <a:t>/</a:t>
            </a:r>
            <a:r>
              <a:rPr lang="ja-JP" altLang="en-US" sz="1100" b="1" kern="0" spc="50" dirty="0">
                <a:solidFill>
                  <a:srgbClr val="0B2E8E"/>
                </a:solidFill>
                <a:effectLst/>
                <a:latin typeface="+mn-ea"/>
                <a:ea typeface="+mn-ea"/>
                <a:cs typeface="Meiryo UI" pitchFamily="50" charset="-128"/>
              </a:rPr>
              <a:t>ケガや事故報告</a:t>
            </a:r>
            <a:r>
              <a:rPr lang="en-US" altLang="ja-JP" sz="1100" kern="0" spc="50" dirty="0">
                <a:effectLst/>
                <a:latin typeface="+mn-ea"/>
                <a:ea typeface="+mn-ea"/>
                <a:cs typeface="Meiryo UI" pitchFamily="50" charset="-128"/>
              </a:rPr>
              <a:t>/</a:t>
            </a:r>
            <a:r>
              <a:rPr lang="ja-JP" altLang="en-US" sz="1100" kern="0" spc="50" dirty="0">
                <a:effectLst/>
                <a:latin typeface="+mn-ea"/>
                <a:ea typeface="+mn-ea"/>
                <a:cs typeface="Meiryo UI" pitchFamily="50" charset="-128"/>
              </a:rPr>
              <a:t>感染症の罹患状況と対策などを行います。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b="1" kern="0" spc="50" dirty="0">
                <a:solidFill>
                  <a:schemeClr val="accent6"/>
                </a:solidFill>
                <a:effectLst/>
                <a:latin typeface="+mn-ea"/>
                <a:ea typeface="+mn-ea"/>
                <a:cs typeface="Meiryo UI" pitchFamily="50" charset="-128"/>
              </a:rPr>
              <a:t>専任担当は必ず</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名体制</a:t>
            </a:r>
            <a:r>
              <a:rPr lang="ja-JP" altLang="en-US" sz="1100" kern="0" spc="50" dirty="0">
                <a:effectLst/>
                <a:latin typeface="+mn-ea"/>
                <a:ea typeface="+mn-ea"/>
                <a:cs typeface="Meiryo UI" pitchFamily="50" charset="-128"/>
              </a:rPr>
              <a:t>にて運営管理を行いますので、有事の際には即対応いたします。専任担当者の上長である、エリアパートナーリーダー、エリアマネージャーもフォローに入る等、</a:t>
            </a:r>
            <a:r>
              <a:rPr lang="ja-JP" altLang="en-US" sz="1100" b="1" kern="0" spc="50" dirty="0">
                <a:solidFill>
                  <a:srgbClr val="0B2E8E"/>
                </a:solidFill>
                <a:effectLst/>
                <a:latin typeface="+mn-ea"/>
                <a:ea typeface="+mn-ea"/>
                <a:cs typeface="Meiryo UI" pitchFamily="50" charset="-128"/>
              </a:rPr>
              <a:t>保育園運営管理チームとして</a:t>
            </a:r>
            <a:r>
              <a:rPr lang="en-US" altLang="ja-JP" sz="1100" b="1" kern="0" spc="50" dirty="0">
                <a:solidFill>
                  <a:srgbClr val="0B2E8E"/>
                </a:solidFill>
                <a:effectLst/>
                <a:latin typeface="+mn-ea"/>
                <a:ea typeface="+mn-ea"/>
                <a:cs typeface="Meiryo UI" pitchFamily="50" charset="-128"/>
              </a:rPr>
              <a:t>4</a:t>
            </a:r>
            <a:r>
              <a:rPr lang="ja-JP" altLang="en-US" sz="1100" b="1" kern="0" spc="50" dirty="0">
                <a:solidFill>
                  <a:srgbClr val="0B2E8E"/>
                </a:solidFill>
                <a:effectLst/>
                <a:latin typeface="+mn-ea"/>
                <a:ea typeface="+mn-ea"/>
                <a:cs typeface="Meiryo UI" pitchFamily="50" charset="-128"/>
              </a:rPr>
              <a:t>名の体制</a:t>
            </a:r>
            <a:r>
              <a:rPr lang="ja-JP" altLang="en-US" sz="1100" kern="0" spc="50" dirty="0">
                <a:effectLst/>
                <a:latin typeface="+mn-ea"/>
                <a:ea typeface="+mn-ea"/>
                <a:cs typeface="Meiryo UI" pitchFamily="50" charset="-128"/>
              </a:rPr>
              <a:t>で管理運営にあたります。</a:t>
            </a:r>
            <a:endParaRPr lang="en-US" altLang="ja-JP" sz="1100" kern="0" spc="50" dirty="0">
              <a:effectLst/>
              <a:latin typeface="+mn-ea"/>
              <a:ea typeface="+mn-ea"/>
              <a:cs typeface="Meiryo UI" pitchFamily="50" charset="-128"/>
            </a:endParaRPr>
          </a:p>
        </p:txBody>
      </p:sp>
      <p:grpSp>
        <p:nvGrpSpPr>
          <p:cNvPr id="96" name="グループ化 95">
            <a:extLst>
              <a:ext uri="{FF2B5EF4-FFF2-40B4-BE49-F238E27FC236}">
                <a16:creationId xmlns:a16="http://schemas.microsoft.com/office/drawing/2014/main" id="{296D31D2-EFA4-CC23-91B4-5A6032683960}"/>
              </a:ext>
            </a:extLst>
          </p:cNvPr>
          <p:cNvGrpSpPr/>
          <p:nvPr/>
        </p:nvGrpSpPr>
        <p:grpSpPr>
          <a:xfrm>
            <a:off x="1098591" y="2440246"/>
            <a:ext cx="5474535" cy="2503851"/>
            <a:chOff x="1274101" y="7382316"/>
            <a:chExt cx="5474535" cy="2503851"/>
          </a:xfrm>
        </p:grpSpPr>
        <p:sp>
          <p:nvSpPr>
            <p:cNvPr id="97" name="円/楕円 5130">
              <a:extLst>
                <a:ext uri="{FF2B5EF4-FFF2-40B4-BE49-F238E27FC236}">
                  <a16:creationId xmlns:a16="http://schemas.microsoft.com/office/drawing/2014/main" id="{AC336733-79F4-BF9A-A2F1-FE1FDB962AC2}"/>
                </a:ext>
              </a:extLst>
            </p:cNvPr>
            <p:cNvSpPr/>
            <p:nvPr/>
          </p:nvSpPr>
          <p:spPr bwMode="auto">
            <a:xfrm>
              <a:off x="3155925" y="7933914"/>
              <a:ext cx="1706477" cy="1597580"/>
            </a:xfrm>
            <a:prstGeom prst="ellipse">
              <a:avLst/>
            </a:prstGeom>
            <a:solidFill>
              <a:schemeClr val="accent6">
                <a:alpha val="13616"/>
              </a:schemeClr>
            </a:solidFill>
            <a:ln w="9525">
              <a:noFill/>
              <a:miter lim="800000"/>
              <a:headEnd/>
              <a:tailEnd/>
            </a:ln>
            <a:effectLst>
              <a:softEdge rad="228506"/>
            </a:effectLst>
          </p:spPr>
          <p:txBody>
            <a:bodyPr vert="horz" wrap="square" lIns="91440" tIns="45720" rIns="91440" bIns="45720" numCol="1" rtlCol="0" anchor="t" anchorCtr="0" compatLnSpc="1">
              <a:prstTxWarp prst="textNoShape">
                <a:avLst/>
              </a:prstTxWarp>
            </a:bodyPr>
            <a:lstStyle/>
            <a:p>
              <a:pPr algn="ctr"/>
              <a:endParaRPr kumimoji="1" lang="ja-JP" altLang="en-US" sz="1200">
                <a:effectLst/>
              </a:endParaRPr>
            </a:p>
          </p:txBody>
        </p:sp>
        <p:pic>
          <p:nvPicPr>
            <p:cNvPr id="98" name="グラフィックス 677163620">
              <a:extLst>
                <a:ext uri="{FF2B5EF4-FFF2-40B4-BE49-F238E27FC236}">
                  <a16:creationId xmlns:a16="http://schemas.microsoft.com/office/drawing/2014/main" id="{42CF68F3-8C58-C04E-686C-0C914893D99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55356"/>
            <a:stretch/>
          </p:blipFill>
          <p:spPr>
            <a:xfrm>
              <a:off x="1449836" y="7382316"/>
              <a:ext cx="888707" cy="1223024"/>
            </a:xfrm>
            <a:prstGeom prst="rect">
              <a:avLst/>
            </a:prstGeom>
          </p:spPr>
        </p:pic>
        <p:pic>
          <p:nvPicPr>
            <p:cNvPr id="99" name="図 98">
              <a:extLst>
                <a:ext uri="{FF2B5EF4-FFF2-40B4-BE49-F238E27FC236}">
                  <a16:creationId xmlns:a16="http://schemas.microsoft.com/office/drawing/2014/main" id="{B2C1BAFD-D0B2-FA34-451B-59AB3F371F1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9859" t="3014" r="16903" b="51979"/>
            <a:stretch/>
          </p:blipFill>
          <p:spPr bwMode="auto">
            <a:xfrm>
              <a:off x="5447300" y="7459392"/>
              <a:ext cx="1124141" cy="1068872"/>
            </a:xfrm>
            <a:prstGeom prst="rect">
              <a:avLst/>
            </a:prstGeom>
            <a:noFill/>
            <a:ln>
              <a:noFill/>
            </a:ln>
            <a:extLst>
              <a:ext uri="{53640926-AAD7-44D8-BBD7-CCE9431645EC}">
                <a14:shadowObscured xmlns:a14="http://schemas.microsoft.com/office/drawing/2010/main"/>
              </a:ext>
            </a:extLst>
          </p:spPr>
        </p:pic>
        <p:pic>
          <p:nvPicPr>
            <p:cNvPr id="100" name="グラフィックス 132677707">
              <a:extLst>
                <a:ext uri="{FF2B5EF4-FFF2-40B4-BE49-F238E27FC236}">
                  <a16:creationId xmlns:a16="http://schemas.microsoft.com/office/drawing/2014/main" id="{E46EA188-74D6-C608-6BA7-9B2D68796F7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02955" y="8920570"/>
              <a:ext cx="1545681" cy="864059"/>
            </a:xfrm>
            <a:prstGeom prst="rect">
              <a:avLst/>
            </a:prstGeom>
          </p:spPr>
        </p:pic>
        <p:pic>
          <p:nvPicPr>
            <p:cNvPr id="101" name="グラフィックス 465713019">
              <a:extLst>
                <a:ext uri="{FF2B5EF4-FFF2-40B4-BE49-F238E27FC236}">
                  <a16:creationId xmlns:a16="http://schemas.microsoft.com/office/drawing/2014/main" id="{10B4916E-DF08-EFDF-CBF2-C862F41F1CF3}"/>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253"/>
            <a:stretch/>
          </p:blipFill>
          <p:spPr>
            <a:xfrm>
              <a:off x="1274101" y="9022108"/>
              <a:ext cx="1218815" cy="864059"/>
            </a:xfrm>
            <a:prstGeom prst="rect">
              <a:avLst/>
            </a:prstGeom>
          </p:spPr>
        </p:pic>
        <p:grpSp>
          <p:nvGrpSpPr>
            <p:cNvPr id="102" name="グループ化 101">
              <a:extLst>
                <a:ext uri="{FF2B5EF4-FFF2-40B4-BE49-F238E27FC236}">
                  <a16:creationId xmlns:a16="http://schemas.microsoft.com/office/drawing/2014/main" id="{345A86AA-9538-168A-43EA-6FD9B9524788}"/>
                </a:ext>
              </a:extLst>
            </p:cNvPr>
            <p:cNvGrpSpPr/>
            <p:nvPr/>
          </p:nvGrpSpPr>
          <p:grpSpPr>
            <a:xfrm>
              <a:off x="2232608" y="8204141"/>
              <a:ext cx="3559902" cy="229557"/>
              <a:chOff x="1837649" y="5771958"/>
              <a:chExt cx="4240994" cy="292118"/>
            </a:xfrm>
            <a:solidFill>
              <a:schemeClr val="accent6"/>
            </a:solidFill>
          </p:grpSpPr>
          <p:sp>
            <p:nvSpPr>
              <p:cNvPr id="117" name="正方形/長方形 116">
                <a:extLst>
                  <a:ext uri="{FF2B5EF4-FFF2-40B4-BE49-F238E27FC236}">
                    <a16:creationId xmlns:a16="http://schemas.microsoft.com/office/drawing/2014/main" id="{597182BF-69FB-7F3A-1590-DF2DAE9D4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a:t>
                </a:r>
              </a:p>
            </p:txBody>
          </p:sp>
          <p:sp>
            <p:nvSpPr>
              <p:cNvPr id="118" name="正方形/長方形 117">
                <a:extLst>
                  <a:ext uri="{FF2B5EF4-FFF2-40B4-BE49-F238E27FC236}">
                    <a16:creationId xmlns:a16="http://schemas.microsoft.com/office/drawing/2014/main" id="{49E72EFF-1BEF-820E-8011-92949EBF0AF0}"/>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lang="ja-JP" altLang="en-US" sz="1000" b="1" dirty="0">
                    <a:solidFill>
                      <a:schemeClr val="bg1"/>
                    </a:solidFill>
                    <a:effectLst/>
                    <a:latin typeface="Meiryo UI" panose="020B0604030504040204" pitchFamily="34" charset="-128"/>
                    <a:ea typeface="Meiryo UI" panose="020B0604030504040204" pitchFamily="34" charset="-128"/>
                  </a:rPr>
                  <a:t>法人</a:t>
                </a:r>
                <a:r>
                  <a:rPr kumimoji="1" lang="ja-JP" altLang="en-US" sz="1000" b="1" dirty="0">
                    <a:solidFill>
                      <a:schemeClr val="bg1"/>
                    </a:solidFill>
                    <a:effectLst/>
                    <a:latin typeface="Meiryo UI" panose="020B0604030504040204" pitchFamily="34" charset="-128"/>
                    <a:ea typeface="Meiryo UI" panose="020B0604030504040204" pitchFamily="34" charset="-128"/>
                  </a:rPr>
                  <a:t>様</a:t>
                </a:r>
              </a:p>
            </p:txBody>
          </p:sp>
        </p:grpSp>
        <p:grpSp>
          <p:nvGrpSpPr>
            <p:cNvPr id="103" name="グループ化 102">
              <a:extLst>
                <a:ext uri="{FF2B5EF4-FFF2-40B4-BE49-F238E27FC236}">
                  <a16:creationId xmlns:a16="http://schemas.microsoft.com/office/drawing/2014/main" id="{8DFC5A7A-EC8D-372F-CCC3-8B3C94FE88D9}"/>
                </a:ext>
              </a:extLst>
            </p:cNvPr>
            <p:cNvGrpSpPr/>
            <p:nvPr/>
          </p:nvGrpSpPr>
          <p:grpSpPr>
            <a:xfrm>
              <a:off x="2232608" y="9516902"/>
              <a:ext cx="3559902" cy="229557"/>
              <a:chOff x="1837649" y="5771958"/>
              <a:chExt cx="4240994" cy="292118"/>
            </a:xfrm>
            <a:solidFill>
              <a:schemeClr val="accent6"/>
            </a:solidFill>
          </p:grpSpPr>
          <p:sp>
            <p:nvSpPr>
              <p:cNvPr id="115" name="正方形/長方形 114">
                <a:extLst>
                  <a:ext uri="{FF2B5EF4-FFF2-40B4-BE49-F238E27FC236}">
                    <a16:creationId xmlns:a16="http://schemas.microsoft.com/office/drawing/2014/main" id="{6051DFB8-0397-2CFD-8D69-A4185815C747}"/>
                  </a:ext>
                </a:extLst>
              </p:cNvPr>
              <p:cNvSpPr/>
              <p:nvPr/>
            </p:nvSpPr>
            <p:spPr bwMode="auto">
              <a:xfrm>
                <a:off x="1837649" y="5777575"/>
                <a:ext cx="1160438"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a:solidFill>
                      <a:schemeClr val="bg1"/>
                    </a:solidFill>
                    <a:effectLst/>
                    <a:latin typeface="Meiryo UI" panose="020B0604030504040204" pitchFamily="34" charset="-128"/>
                    <a:ea typeface="Meiryo UI" panose="020B0604030504040204" pitchFamily="34" charset="-128"/>
                  </a:rPr>
                  <a:t>保育園</a:t>
                </a:r>
              </a:p>
            </p:txBody>
          </p:sp>
          <p:sp>
            <p:nvSpPr>
              <p:cNvPr id="116" name="正方形/長方形 115">
                <a:extLst>
                  <a:ext uri="{FF2B5EF4-FFF2-40B4-BE49-F238E27FC236}">
                    <a16:creationId xmlns:a16="http://schemas.microsoft.com/office/drawing/2014/main" id="{B4576354-4CF9-3D7D-98D7-A20EE0ECF252}"/>
                  </a:ext>
                </a:extLst>
              </p:cNvPr>
              <p:cNvSpPr/>
              <p:nvPr/>
            </p:nvSpPr>
            <p:spPr bwMode="auto">
              <a:xfrm>
                <a:off x="4839807" y="5771958"/>
                <a:ext cx="1238836" cy="286501"/>
              </a:xfrm>
              <a:prstGeom prst="rect">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grpSp>
        <p:cxnSp>
          <p:nvCxnSpPr>
            <p:cNvPr id="104" name="直線コネクタ 103">
              <a:extLst>
                <a:ext uri="{FF2B5EF4-FFF2-40B4-BE49-F238E27FC236}">
                  <a16:creationId xmlns:a16="http://schemas.microsoft.com/office/drawing/2014/main" id="{B2445811-FA24-0117-99A7-DF3AD68544EA}"/>
                </a:ext>
              </a:extLst>
            </p:cNvPr>
            <p:cNvCxnSpPr>
              <a:cxnSpLocks/>
            </p:cNvCxnSpPr>
            <p:nvPr/>
          </p:nvCxnSpPr>
          <p:spPr bwMode="auto">
            <a:xfrm flipH="1">
              <a:off x="3229942" y="831111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5" name="コンテンツ プレースホルダ 1">
              <a:extLst>
                <a:ext uri="{FF2B5EF4-FFF2-40B4-BE49-F238E27FC236}">
                  <a16:creationId xmlns:a16="http://schemas.microsoft.com/office/drawing/2014/main" id="{D9BCE497-37E8-50CC-A35C-F460B8B8BCBA}"/>
                </a:ext>
              </a:extLst>
            </p:cNvPr>
            <p:cNvSpPr txBox="1">
              <a:spLocks/>
            </p:cNvSpPr>
            <p:nvPr/>
          </p:nvSpPr>
          <p:spPr>
            <a:xfrm>
              <a:off x="3579672" y="8043071"/>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cxnSp>
          <p:nvCxnSpPr>
            <p:cNvPr id="106" name="直線コネクタ 105">
              <a:extLst>
                <a:ext uri="{FF2B5EF4-FFF2-40B4-BE49-F238E27FC236}">
                  <a16:creationId xmlns:a16="http://schemas.microsoft.com/office/drawing/2014/main" id="{484F8BAF-3041-93C4-21BA-38C7A7BB5261}"/>
                </a:ext>
              </a:extLst>
            </p:cNvPr>
            <p:cNvCxnSpPr>
              <a:cxnSpLocks/>
            </p:cNvCxnSpPr>
            <p:nvPr/>
          </p:nvCxnSpPr>
          <p:spPr bwMode="auto">
            <a:xfrm flipH="1">
              <a:off x="3229942" y="9630232"/>
              <a:ext cx="1492640" cy="0"/>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sp>
          <p:nvSpPr>
            <p:cNvPr id="107" name="コンテンツ プレースホルダ 1">
              <a:extLst>
                <a:ext uri="{FF2B5EF4-FFF2-40B4-BE49-F238E27FC236}">
                  <a16:creationId xmlns:a16="http://schemas.microsoft.com/office/drawing/2014/main" id="{0DF023FF-B0E6-86EE-B602-EB919708CA2B}"/>
                </a:ext>
              </a:extLst>
            </p:cNvPr>
            <p:cNvSpPr txBox="1">
              <a:spLocks/>
            </p:cNvSpPr>
            <p:nvPr/>
          </p:nvSpPr>
          <p:spPr>
            <a:xfrm>
              <a:off x="3579672" y="9362189"/>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08" name="コンテンツ プレースホルダ 1">
              <a:extLst>
                <a:ext uri="{FF2B5EF4-FFF2-40B4-BE49-F238E27FC236}">
                  <a16:creationId xmlns:a16="http://schemas.microsoft.com/office/drawing/2014/main" id="{F36BF361-6AD2-5110-2E1C-840D9F123A07}"/>
                </a:ext>
              </a:extLst>
            </p:cNvPr>
            <p:cNvSpPr txBox="1">
              <a:spLocks/>
            </p:cNvSpPr>
            <p:nvPr/>
          </p:nvSpPr>
          <p:spPr>
            <a:xfrm>
              <a:off x="2064950" y="88240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grpSp>
          <p:nvGrpSpPr>
            <p:cNvPr id="109" name="グループ化 108">
              <a:extLst>
                <a:ext uri="{FF2B5EF4-FFF2-40B4-BE49-F238E27FC236}">
                  <a16:creationId xmlns:a16="http://schemas.microsoft.com/office/drawing/2014/main" id="{6FEF4C45-D4EF-CB46-6F24-710B4B52F30F}"/>
                </a:ext>
              </a:extLst>
            </p:cNvPr>
            <p:cNvGrpSpPr/>
            <p:nvPr/>
          </p:nvGrpSpPr>
          <p:grpSpPr>
            <a:xfrm>
              <a:off x="2710833" y="8432150"/>
              <a:ext cx="2533594" cy="1069835"/>
              <a:chOff x="2462010" y="6058459"/>
              <a:chExt cx="3018329" cy="2270582"/>
            </a:xfrm>
          </p:grpSpPr>
          <p:cxnSp>
            <p:nvCxnSpPr>
              <p:cNvPr id="113" name="直線コネクタ 112">
                <a:extLst>
                  <a:ext uri="{FF2B5EF4-FFF2-40B4-BE49-F238E27FC236}">
                    <a16:creationId xmlns:a16="http://schemas.microsoft.com/office/drawing/2014/main" id="{D9AC0F49-01FC-8E05-4632-04762082FFBC}"/>
                  </a:ext>
                </a:extLst>
              </p:cNvPr>
              <p:cNvCxnSpPr>
                <a:cxnSpLocks/>
              </p:cNvCxnSpPr>
              <p:nvPr/>
            </p:nvCxnSpPr>
            <p:spPr bwMode="auto">
              <a:xfrm flipV="1">
                <a:off x="2462010"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cxnSp>
            <p:nvCxnSpPr>
              <p:cNvPr id="114" name="直線コネクタ 113">
                <a:extLst>
                  <a:ext uri="{FF2B5EF4-FFF2-40B4-BE49-F238E27FC236}">
                    <a16:creationId xmlns:a16="http://schemas.microsoft.com/office/drawing/2014/main" id="{DDFBE1D8-419F-5567-91C0-B5E70DE09CD2}"/>
                  </a:ext>
                </a:extLst>
              </p:cNvPr>
              <p:cNvCxnSpPr>
                <a:cxnSpLocks/>
              </p:cNvCxnSpPr>
              <p:nvPr/>
            </p:nvCxnSpPr>
            <p:spPr bwMode="auto">
              <a:xfrm flipV="1">
                <a:off x="5480339" y="6058459"/>
                <a:ext cx="0" cy="2270582"/>
              </a:xfrm>
              <a:prstGeom prst="line">
                <a:avLst/>
              </a:prstGeom>
              <a:solidFill>
                <a:schemeClr val="accent1"/>
              </a:solidFill>
              <a:ln w="76200" cap="flat" cmpd="sng" algn="ctr">
                <a:solidFill>
                  <a:schemeClr val="accent4">
                    <a:lumMod val="60000"/>
                    <a:lumOff val="40000"/>
                  </a:schemeClr>
                </a:solidFill>
                <a:prstDash val="solid"/>
                <a:round/>
                <a:headEnd type="arrow" w="med" len="sm"/>
                <a:tailEnd type="arrow" w="med" len="sm"/>
              </a:ln>
              <a:effectLst/>
            </p:spPr>
          </p:cxnSp>
        </p:grpSp>
        <p:sp>
          <p:nvSpPr>
            <p:cNvPr id="110" name="コンテンツ プレースホルダ 1">
              <a:extLst>
                <a:ext uri="{FF2B5EF4-FFF2-40B4-BE49-F238E27FC236}">
                  <a16:creationId xmlns:a16="http://schemas.microsoft.com/office/drawing/2014/main" id="{06C3D2C4-A6F3-EBC8-C0DA-857476C304B3}"/>
                </a:ext>
              </a:extLst>
            </p:cNvPr>
            <p:cNvSpPr txBox="1">
              <a:spLocks/>
            </p:cNvSpPr>
            <p:nvPr/>
          </p:nvSpPr>
          <p:spPr>
            <a:xfrm>
              <a:off x="5060433" y="8773267"/>
              <a:ext cx="867797" cy="161583"/>
            </a:xfrm>
            <a:prstGeom prst="rect">
              <a:avLst/>
            </a:prstGeom>
          </p:spPr>
          <p:txBody>
            <a:bodyPr wrap="square" lIns="0" tIns="0" rIns="0" bIns="0">
              <a:spAutoFit/>
            </a:bodyPr>
            <a:lstStyle/>
            <a:p>
              <a:pPr eaLnBrk="0">
                <a:spcAft>
                  <a:spcPts val="600"/>
                </a:spcAft>
                <a:defRPr/>
              </a:pPr>
              <a:r>
                <a:rPr lang="ja-JP" altLang="en-US" sz="1050" b="1" kern="0" dirty="0">
                  <a:effectLst/>
                  <a:latin typeface="+mn-ea"/>
                  <a:ea typeface="+mn-ea"/>
                  <a:cs typeface="Meiryo UI" pitchFamily="50" charset="-128"/>
                </a:rPr>
                <a:t>連携</a:t>
              </a:r>
            </a:p>
          </p:txBody>
        </p:sp>
        <p:sp>
          <p:nvSpPr>
            <p:cNvPr id="111" name="コンテンツ プレースホルダ 1">
              <a:extLst>
                <a:ext uri="{FF2B5EF4-FFF2-40B4-BE49-F238E27FC236}">
                  <a16:creationId xmlns:a16="http://schemas.microsoft.com/office/drawing/2014/main" id="{4FD7E5A0-DB53-E2FC-8272-3F09B848FCD1}"/>
                </a:ext>
              </a:extLst>
            </p:cNvPr>
            <p:cNvSpPr txBox="1">
              <a:spLocks/>
            </p:cNvSpPr>
            <p:nvPr/>
          </p:nvSpPr>
          <p:spPr>
            <a:xfrm>
              <a:off x="3010720" y="8594451"/>
              <a:ext cx="1996886" cy="410369"/>
            </a:xfrm>
            <a:prstGeom prst="rect">
              <a:avLst/>
            </a:prstGeom>
          </p:spPr>
          <p:txBody>
            <a:bodyPr wrap="square" lIns="0" tIns="0" rIns="0" bIns="0">
              <a:spAutoFit/>
            </a:bodyPr>
            <a:lstStyle/>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運営状況報告会</a:t>
              </a:r>
            </a:p>
            <a:p>
              <a:pPr eaLnBrk="0">
                <a:lnSpc>
                  <a:spcPts val="1300"/>
                </a:lnSpc>
                <a:spcAft>
                  <a:spcPts val="600"/>
                </a:spcAft>
                <a:defRPr/>
              </a:pPr>
              <a:r>
                <a:rPr lang="ja-JP" altLang="en-US" sz="1400" b="1" kern="0" dirty="0">
                  <a:solidFill>
                    <a:schemeClr val="accent6"/>
                  </a:solidFill>
                  <a:effectLst/>
                  <a:latin typeface="+mn-ea"/>
                  <a:ea typeface="+mn-ea"/>
                  <a:cs typeface="Meiryo UI" pitchFamily="50" charset="-128"/>
                </a:rPr>
                <a:t>／保護者会等</a:t>
              </a:r>
            </a:p>
          </p:txBody>
        </p:sp>
        <p:sp>
          <p:nvSpPr>
            <p:cNvPr id="112" name="コンテンツ プレースホルダ 1">
              <a:extLst>
                <a:ext uri="{FF2B5EF4-FFF2-40B4-BE49-F238E27FC236}">
                  <a16:creationId xmlns:a16="http://schemas.microsoft.com/office/drawing/2014/main" id="{4CDF11DD-CAFE-6D2E-96EC-A6E3756432D5}"/>
                </a:ext>
              </a:extLst>
            </p:cNvPr>
            <p:cNvSpPr txBox="1">
              <a:spLocks/>
            </p:cNvSpPr>
            <p:nvPr/>
          </p:nvSpPr>
          <p:spPr>
            <a:xfrm>
              <a:off x="3486684" y="9688813"/>
              <a:ext cx="1039882" cy="153888"/>
            </a:xfrm>
            <a:prstGeom prst="rect">
              <a:avLst/>
            </a:prstGeom>
          </p:spPr>
          <p:txBody>
            <a:bodyPr wrap="square" lIns="0" tIns="0" rIns="0" bIns="0">
              <a:spAutoFit/>
            </a:bodyPr>
            <a:lstStyle/>
            <a:p>
              <a:pPr eaLnBrk="0">
                <a:spcAft>
                  <a:spcPts val="600"/>
                </a:spcAft>
                <a:defRPr/>
              </a:pPr>
              <a:r>
                <a:rPr lang="ja-JP" altLang="en-US" sz="1000" b="1" kern="0" dirty="0">
                  <a:effectLst/>
                  <a:latin typeface="+mn-ea"/>
                  <a:ea typeface="+mn-ea"/>
                  <a:cs typeface="Meiryo UI" pitchFamily="50" charset="-128"/>
                </a:rPr>
                <a:t>報告・連絡・相談</a:t>
              </a:r>
            </a:p>
          </p:txBody>
        </p:sp>
      </p:grpSp>
      <p:sp>
        <p:nvSpPr>
          <p:cNvPr id="121" name="正方形/長方形 120">
            <a:extLst>
              <a:ext uri="{FF2B5EF4-FFF2-40B4-BE49-F238E27FC236}">
                <a16:creationId xmlns:a16="http://schemas.microsoft.com/office/drawing/2014/main" id="{C65C02DE-93D6-8EFD-9E94-A964EAAF6169}"/>
              </a:ext>
            </a:extLst>
          </p:cNvPr>
          <p:cNvSpPr/>
          <p:nvPr/>
        </p:nvSpPr>
        <p:spPr bwMode="auto">
          <a:xfrm>
            <a:off x="4503145" y="2390162"/>
            <a:ext cx="2245847" cy="2551302"/>
          </a:xfrm>
          <a:prstGeom prst="rect">
            <a:avLst/>
          </a:prstGeom>
          <a:noFill/>
          <a:ln w="19050">
            <a:solidFill>
              <a:srgbClr val="FF000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cxnSp>
        <p:nvCxnSpPr>
          <p:cNvPr id="135" name="コネクタ: カギ線 134">
            <a:extLst>
              <a:ext uri="{FF2B5EF4-FFF2-40B4-BE49-F238E27FC236}">
                <a16:creationId xmlns:a16="http://schemas.microsoft.com/office/drawing/2014/main" id="{BBA35078-6C95-63D6-09D2-2DD6075975FE}"/>
              </a:ext>
            </a:extLst>
          </p:cNvPr>
          <p:cNvCxnSpPr>
            <a:cxnSpLocks/>
            <a:stCxn id="121" idx="2"/>
            <a:endCxn id="11" idx="0"/>
          </p:cNvCxnSpPr>
          <p:nvPr/>
        </p:nvCxnSpPr>
        <p:spPr bwMode="auto">
          <a:xfrm rot="5400000">
            <a:off x="4325344" y="4296927"/>
            <a:ext cx="656189" cy="1945262"/>
          </a:xfrm>
          <a:prstGeom prst="bentConnector3">
            <a:avLst>
              <a:gd name="adj1" fmla="val 50000"/>
            </a:avLst>
          </a:prstGeom>
          <a:solidFill>
            <a:schemeClr val="accent1"/>
          </a:solidFill>
          <a:ln w="15875" cap="flat" cmpd="sng" algn="ctr">
            <a:solidFill>
              <a:srgbClr val="FF0000"/>
            </a:solidFill>
            <a:prstDash val="sysDot"/>
            <a:round/>
            <a:headEnd type="none" w="med" len="med"/>
            <a:tailEnd type="triangle"/>
          </a:ln>
          <a:effectLst/>
        </p:spPr>
      </p:cxnSp>
      <p:sp>
        <p:nvSpPr>
          <p:cNvPr id="140" name="テキスト ボックス 139">
            <a:extLst>
              <a:ext uri="{FF2B5EF4-FFF2-40B4-BE49-F238E27FC236}">
                <a16:creationId xmlns:a16="http://schemas.microsoft.com/office/drawing/2014/main" id="{0F1196F3-C5D7-42C4-84FF-6766F350F69C}"/>
              </a:ext>
            </a:extLst>
          </p:cNvPr>
          <p:cNvSpPr txBox="1"/>
          <p:nvPr/>
        </p:nvSpPr>
        <p:spPr>
          <a:xfrm>
            <a:off x="4383690" y="5565428"/>
            <a:ext cx="2935419" cy="1169551"/>
          </a:xfrm>
          <a:prstGeom prst="rect">
            <a:avLst/>
          </a:prstGeom>
          <a:noFill/>
          <a:ln>
            <a:solidFill>
              <a:srgbClr val="002060"/>
            </a:solidFill>
            <a:prstDash val="sysDot"/>
          </a:ln>
        </p:spPr>
        <p:txBody>
          <a:bodyPr wrap="none" rtlCol="0">
            <a:spAutoFit/>
          </a:bodyPr>
          <a:lstStyle/>
          <a:p>
            <a:pPr algn="l"/>
            <a:r>
              <a:rPr kumimoji="1" lang="ja-JP" altLang="en-US" sz="1400" dirty="0">
                <a:effectLst/>
                <a:latin typeface="Meiryo UI" pitchFamily="50" charset="-128"/>
                <a:ea typeface="Meiryo UI" pitchFamily="50" charset="-128"/>
                <a:cs typeface="Meiryo UI" pitchFamily="50" charset="-128"/>
              </a:rPr>
              <a:t>保育に関する事項は①エリアパートナー</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契約に関する事項は②営業</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が主たる窓口となりますが、</a:t>
            </a:r>
            <a:r>
              <a:rPr kumimoji="1" lang="ja-JP" altLang="en-US" sz="1400" dirty="0">
                <a:effectLst/>
                <a:latin typeface="Meiryo UI" pitchFamily="50" charset="-128"/>
                <a:ea typeface="Meiryo UI" pitchFamily="50" charset="-128"/>
                <a:cs typeface="Meiryo UI" pitchFamily="50" charset="-128"/>
              </a:rPr>
              <a:t>運営チーム</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として、連絡が取れる体制になっており</a:t>
            </a:r>
            <a:endParaRPr kumimoji="1" lang="en-US" altLang="ja-JP" sz="1400" dirty="0">
              <a:effectLst/>
              <a:latin typeface="Meiryo UI" pitchFamily="50" charset="-128"/>
              <a:ea typeface="Meiryo UI" pitchFamily="50" charset="-128"/>
              <a:cs typeface="Meiryo UI" pitchFamily="50" charset="-128"/>
            </a:endParaRPr>
          </a:p>
          <a:p>
            <a:pPr algn="l"/>
            <a:r>
              <a:rPr kumimoji="1" lang="ja-JP" altLang="en-US" sz="1400" dirty="0">
                <a:effectLst/>
                <a:latin typeface="Meiryo UI" pitchFamily="50" charset="-128"/>
                <a:ea typeface="Meiryo UI" pitchFamily="50" charset="-128"/>
                <a:cs typeface="Meiryo UI" pitchFamily="50" charset="-128"/>
              </a:rPr>
              <a:t>します。</a:t>
            </a:r>
          </a:p>
        </p:txBody>
      </p:sp>
      <p:sp>
        <p:nvSpPr>
          <p:cNvPr id="142" name="正方形/長方形 141">
            <a:extLst>
              <a:ext uri="{FF2B5EF4-FFF2-40B4-BE49-F238E27FC236}">
                <a16:creationId xmlns:a16="http://schemas.microsoft.com/office/drawing/2014/main" id="{4B956C91-CC5D-5CC8-C816-8E5296CD8708}"/>
              </a:ext>
            </a:extLst>
          </p:cNvPr>
          <p:cNvSpPr/>
          <p:nvPr/>
        </p:nvSpPr>
        <p:spPr bwMode="auto">
          <a:xfrm>
            <a:off x="1243729" y="7410294"/>
            <a:ext cx="1260997" cy="1385651"/>
          </a:xfrm>
          <a:prstGeom prst="rect">
            <a:avLst/>
          </a:prstGeom>
          <a:noFill/>
          <a:ln w="19050">
            <a:solidFill>
              <a:srgbClr val="002060"/>
            </a:solidFill>
            <a:prstDash val="sysDash"/>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sp>
        <p:nvSpPr>
          <p:cNvPr id="143" name="テキスト ボックス 142">
            <a:extLst>
              <a:ext uri="{FF2B5EF4-FFF2-40B4-BE49-F238E27FC236}">
                <a16:creationId xmlns:a16="http://schemas.microsoft.com/office/drawing/2014/main" id="{2180A01B-468A-B44C-BB0C-6817F0956EAB}"/>
              </a:ext>
            </a:extLst>
          </p:cNvPr>
          <p:cNvSpPr txBox="1"/>
          <p:nvPr/>
        </p:nvSpPr>
        <p:spPr>
          <a:xfrm>
            <a:off x="715272" y="9238653"/>
            <a:ext cx="6598543" cy="738664"/>
          </a:xfrm>
          <a:prstGeom prst="rect">
            <a:avLst/>
          </a:prstGeom>
          <a:noFill/>
          <a:ln w="12700">
            <a:solidFill>
              <a:srgbClr val="002060"/>
            </a:solidFill>
          </a:ln>
        </p:spPr>
        <p:txBody>
          <a:bodyPr wrap="square" rtlCol="0">
            <a:spAutoFit/>
          </a:bodyPr>
          <a:lstStyle/>
          <a:p>
            <a:pPr algn="l"/>
            <a:r>
              <a:rPr kumimoji="1" lang="ja-JP" altLang="en-US" sz="1400" dirty="0">
                <a:solidFill>
                  <a:schemeClr val="tx2"/>
                </a:solidFill>
                <a:effectLst/>
                <a:latin typeface="Meiryo UI" pitchFamily="50" charset="-128"/>
                <a:ea typeface="Meiryo UI" pitchFamily="50" charset="-128"/>
                <a:cs typeface="Meiryo UI" pitchFamily="50" charset="-128"/>
              </a:rPr>
              <a:t>・</a:t>
            </a:r>
            <a:r>
              <a:rPr kumimoji="1" lang="ja-JP" altLang="en-US" sz="1400" dirty="0">
                <a:effectLst/>
                <a:latin typeface="Meiryo UI" pitchFamily="50" charset="-128"/>
                <a:ea typeface="Meiryo UI" pitchFamily="50" charset="-128"/>
                <a:cs typeface="Meiryo UI" pitchFamily="50" charset="-128"/>
              </a:rPr>
              <a:t>担当園を</a:t>
            </a:r>
            <a:r>
              <a:rPr kumimoji="1" lang="en-US" altLang="ja-JP" sz="1400" b="1" dirty="0">
                <a:solidFill>
                  <a:schemeClr val="accent6"/>
                </a:solidFill>
                <a:effectLst/>
                <a:latin typeface="Meiryo UI" pitchFamily="50" charset="-128"/>
                <a:ea typeface="Meiryo UI" pitchFamily="50" charset="-128"/>
                <a:cs typeface="Meiryo UI" pitchFamily="50" charset="-128"/>
              </a:rPr>
              <a:t>8</a:t>
            </a:r>
            <a:r>
              <a:rPr kumimoji="1" lang="ja-JP" altLang="en-US" sz="1400" b="1" dirty="0">
                <a:solidFill>
                  <a:schemeClr val="accent6"/>
                </a:solidFill>
                <a:effectLst/>
                <a:latin typeface="Meiryo UI" pitchFamily="50" charset="-128"/>
                <a:ea typeface="Meiryo UI" pitchFamily="50" charset="-128"/>
                <a:cs typeface="Meiryo UI" pitchFamily="50" charset="-128"/>
              </a:rPr>
              <a:t>～</a:t>
            </a:r>
            <a:r>
              <a:rPr kumimoji="1" lang="en-US" altLang="ja-JP" sz="1400" b="1" dirty="0">
                <a:solidFill>
                  <a:schemeClr val="accent6"/>
                </a:solidFill>
                <a:effectLst/>
                <a:latin typeface="Meiryo UI" pitchFamily="50" charset="-128"/>
                <a:ea typeface="Meiryo UI" pitchFamily="50" charset="-128"/>
                <a:cs typeface="Meiryo UI" pitchFamily="50" charset="-128"/>
              </a:rPr>
              <a:t>10</a:t>
            </a:r>
            <a:r>
              <a:rPr kumimoji="1" lang="ja-JP" altLang="en-US" sz="1400" b="1" dirty="0">
                <a:solidFill>
                  <a:schemeClr val="accent6"/>
                </a:solidFill>
                <a:effectLst/>
                <a:latin typeface="Meiryo UI" pitchFamily="50" charset="-128"/>
                <a:ea typeface="Meiryo UI" pitchFamily="50" charset="-128"/>
                <a:cs typeface="Meiryo UI" pitchFamily="50" charset="-128"/>
              </a:rPr>
              <a:t>施設（他社の</a:t>
            </a:r>
            <a:r>
              <a:rPr kumimoji="1" lang="en-US" altLang="ja-JP" sz="1400" b="1" dirty="0">
                <a:solidFill>
                  <a:schemeClr val="accent6"/>
                </a:solidFill>
                <a:effectLst/>
                <a:latin typeface="Meiryo UI" pitchFamily="50" charset="-128"/>
                <a:ea typeface="Meiryo UI" pitchFamily="50" charset="-128"/>
                <a:cs typeface="Meiryo UI" pitchFamily="50" charset="-128"/>
              </a:rPr>
              <a:t>1/3</a:t>
            </a:r>
            <a:r>
              <a:rPr kumimoji="1" lang="ja-JP" altLang="en-US" sz="1400" b="1" dirty="0">
                <a:solidFill>
                  <a:schemeClr val="accent6"/>
                </a:solidFill>
                <a:effectLst/>
                <a:latin typeface="Meiryo UI" pitchFamily="50" charset="-128"/>
                <a:ea typeface="Meiryo UI" pitchFamily="50" charset="-128"/>
                <a:cs typeface="Meiryo UI" pitchFamily="50" charset="-128"/>
              </a:rPr>
              <a:t>以下）</a:t>
            </a:r>
            <a:r>
              <a:rPr kumimoji="1" lang="ja-JP" altLang="en-US" sz="1400" dirty="0">
                <a:effectLst/>
                <a:latin typeface="Meiryo UI" pitchFamily="50" charset="-128"/>
                <a:ea typeface="Meiryo UI" pitchFamily="50" charset="-128"/>
                <a:cs typeface="Meiryo UI" pitchFamily="50" charset="-128"/>
              </a:rPr>
              <a:t>にすることで、保育園に密に関わることができる。</a:t>
            </a:r>
            <a:endParaRPr kumimoji="1" lang="en-US" altLang="ja-JP" sz="1400" dirty="0">
              <a:effectLst/>
              <a:latin typeface="Meiryo UI" pitchFamily="50" charset="-128"/>
              <a:ea typeface="Meiryo UI" pitchFamily="50" charset="-128"/>
              <a:cs typeface="Meiryo UI" pitchFamily="50" charset="-128"/>
            </a:endParaRPr>
          </a:p>
          <a:p>
            <a:pPr algn="l"/>
            <a:r>
              <a:rPr lang="ja-JP" altLang="en-US" sz="1400" dirty="0">
                <a:solidFill>
                  <a:schemeClr val="tx2"/>
                </a:solidFill>
                <a:effectLst/>
                <a:latin typeface="Meiryo UI" pitchFamily="50" charset="-128"/>
                <a:ea typeface="Meiryo UI" pitchFamily="50" charset="-128"/>
                <a:cs typeface="Meiryo UI" pitchFamily="50" charset="-128"/>
              </a:rPr>
              <a:t>・</a:t>
            </a:r>
            <a:r>
              <a:rPr lang="ja-JP" altLang="en-US" sz="1400" dirty="0">
                <a:effectLst/>
                <a:latin typeface="Meiryo UI" pitchFamily="50" charset="-128"/>
                <a:ea typeface="Meiryo UI" pitchFamily="50" charset="-128"/>
                <a:cs typeface="Meiryo UI" pitchFamily="50" charset="-128"/>
              </a:rPr>
              <a:t>毎月保育園を訪問し、入社</a:t>
            </a:r>
            <a:r>
              <a:rPr lang="en-US" altLang="ja-JP" sz="1400" dirty="0">
                <a:effectLst/>
                <a:latin typeface="Meiryo UI" pitchFamily="50" charset="-128"/>
                <a:ea typeface="Meiryo UI" pitchFamily="50" charset="-128"/>
                <a:cs typeface="Meiryo UI" pitchFamily="50" charset="-128"/>
              </a:rPr>
              <a:t>1</a:t>
            </a:r>
            <a:r>
              <a:rPr lang="ja-JP" altLang="en-US" sz="1400" dirty="0">
                <a:effectLst/>
                <a:latin typeface="Meiryo UI" pitchFamily="50" charset="-128"/>
                <a:ea typeface="Meiryo UI" pitchFamily="50" charset="-128"/>
                <a:cs typeface="Meiryo UI" pitchFamily="50" charset="-128"/>
              </a:rPr>
              <a:t>年未満の職員～ベテラン職員まで、定期面談や指導等、</a:t>
            </a:r>
            <a:endParaRPr lang="en-US" altLang="ja-JP" sz="1400" dirty="0">
              <a:effectLst/>
              <a:latin typeface="Meiryo UI" pitchFamily="50" charset="-128"/>
              <a:ea typeface="Meiryo UI" pitchFamily="50" charset="-128"/>
              <a:cs typeface="Meiryo UI" pitchFamily="50" charset="-128"/>
            </a:endParaRPr>
          </a:p>
          <a:p>
            <a:pPr algn="l"/>
            <a:r>
              <a:rPr lang="ja-JP" altLang="en-US" sz="1400" dirty="0">
                <a:effectLst/>
                <a:latin typeface="Meiryo UI" pitchFamily="50" charset="-128"/>
                <a:ea typeface="Meiryo UI" pitchFamily="50" charset="-128"/>
                <a:cs typeface="Meiryo UI" pitchFamily="50" charset="-128"/>
              </a:rPr>
              <a:t> 直接話す機会を設け、密に</a:t>
            </a:r>
            <a:r>
              <a:rPr kumimoji="1" lang="ja-JP" altLang="en-US" sz="1400" dirty="0">
                <a:effectLst/>
                <a:latin typeface="Meiryo UI" pitchFamily="50" charset="-128"/>
                <a:ea typeface="Meiryo UI" pitchFamily="50" charset="-128"/>
                <a:cs typeface="Meiryo UI" pitchFamily="50" charset="-128"/>
              </a:rPr>
              <a:t>フォロー</a:t>
            </a:r>
            <a:r>
              <a:rPr lang="ja-JP" altLang="en-US" sz="1400" dirty="0">
                <a:effectLst/>
                <a:latin typeface="Meiryo UI" pitchFamily="50" charset="-128"/>
                <a:ea typeface="Meiryo UI" pitchFamily="50" charset="-128"/>
                <a:cs typeface="Meiryo UI" pitchFamily="50" charset="-128"/>
              </a:rPr>
              <a:t>を</a:t>
            </a:r>
            <a:r>
              <a:rPr lang="ja-JP" altLang="en-US" sz="1400" dirty="0">
                <a:solidFill>
                  <a:schemeClr val="tx2"/>
                </a:solidFill>
                <a:effectLst/>
                <a:latin typeface="Meiryo UI" pitchFamily="50" charset="-128"/>
                <a:ea typeface="Meiryo UI" pitchFamily="50" charset="-128"/>
                <a:cs typeface="Meiryo UI" pitchFamily="50" charset="-128"/>
              </a:rPr>
              <a:t>行うことで</a:t>
            </a:r>
            <a:r>
              <a:rPr kumimoji="1" lang="ja-JP" altLang="en-US" sz="1400" b="1" dirty="0">
                <a:solidFill>
                  <a:schemeClr val="accent6"/>
                </a:solidFill>
                <a:effectLst/>
                <a:latin typeface="Meiryo UI" pitchFamily="50" charset="-128"/>
                <a:ea typeface="Meiryo UI" pitchFamily="50" charset="-128"/>
                <a:cs typeface="Meiryo UI" pitchFamily="50" charset="-128"/>
              </a:rPr>
              <a:t>離職防止につなげる施策</a:t>
            </a:r>
            <a:r>
              <a:rPr kumimoji="1" lang="ja-JP" altLang="en-US" sz="1400" dirty="0">
                <a:solidFill>
                  <a:schemeClr val="tx2"/>
                </a:solidFill>
                <a:effectLst/>
                <a:latin typeface="Meiryo UI" pitchFamily="50" charset="-128"/>
                <a:ea typeface="Meiryo UI" pitchFamily="50" charset="-128"/>
                <a:cs typeface="Meiryo UI" pitchFamily="50" charset="-128"/>
              </a:rPr>
              <a:t>を講じている。</a:t>
            </a:r>
          </a:p>
        </p:txBody>
      </p:sp>
      <p:cxnSp>
        <p:nvCxnSpPr>
          <p:cNvPr id="145" name="直線矢印コネクタ 144">
            <a:extLst>
              <a:ext uri="{FF2B5EF4-FFF2-40B4-BE49-F238E27FC236}">
                <a16:creationId xmlns:a16="http://schemas.microsoft.com/office/drawing/2014/main" id="{866AD064-BA6F-E4C6-4AF8-CD36FF33A30D}"/>
              </a:ext>
            </a:extLst>
          </p:cNvPr>
          <p:cNvCxnSpPr>
            <a:cxnSpLocks/>
          </p:cNvCxnSpPr>
          <p:nvPr/>
        </p:nvCxnSpPr>
        <p:spPr bwMode="auto">
          <a:xfrm flipH="1">
            <a:off x="1874227" y="8795945"/>
            <a:ext cx="1" cy="442708"/>
          </a:xfrm>
          <a:prstGeom prst="straightConnector1">
            <a:avLst/>
          </a:prstGeom>
          <a:solidFill>
            <a:schemeClr val="accent1"/>
          </a:solidFill>
          <a:ln w="9525" cap="flat" cmpd="sng" algn="ctr">
            <a:solidFill>
              <a:schemeClr val="accent6"/>
            </a:solidFill>
            <a:prstDash val="solid"/>
            <a:round/>
            <a:headEnd type="none" w="med" len="med"/>
            <a:tailEnd type="triangle"/>
          </a:ln>
          <a:effectLst/>
        </p:spPr>
      </p:cxnSp>
      <p:sp>
        <p:nvSpPr>
          <p:cNvPr id="146" name="正方形/長方形 145">
            <a:extLst>
              <a:ext uri="{FF2B5EF4-FFF2-40B4-BE49-F238E27FC236}">
                <a16:creationId xmlns:a16="http://schemas.microsoft.com/office/drawing/2014/main" id="{91716E40-7AD5-4827-C0E0-5F0CD50B4D4E}"/>
              </a:ext>
            </a:extLst>
          </p:cNvPr>
          <p:cNvSpPr/>
          <p:nvPr/>
        </p:nvSpPr>
        <p:spPr bwMode="auto">
          <a:xfrm>
            <a:off x="1979342" y="7136267"/>
            <a:ext cx="1039882"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本部専任担当</a:t>
            </a:r>
          </a:p>
        </p:txBody>
      </p:sp>
      <p:sp>
        <p:nvSpPr>
          <p:cNvPr id="2" name="コンテンツ プレースホルダ 1">
            <a:extLst>
              <a:ext uri="{FF2B5EF4-FFF2-40B4-BE49-F238E27FC236}">
                <a16:creationId xmlns:a16="http://schemas.microsoft.com/office/drawing/2014/main" id="{8918ECD1-3539-DC35-2D6E-E1DAE3A92B24}"/>
              </a:ext>
            </a:extLst>
          </p:cNvPr>
          <p:cNvSpPr txBox="1">
            <a:spLocks/>
          </p:cNvSpPr>
          <p:nvPr/>
        </p:nvSpPr>
        <p:spPr>
          <a:xfrm>
            <a:off x="2647323" y="8525108"/>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4" name="コンテンツ プレースホルダ 1">
            <a:extLst>
              <a:ext uri="{FF2B5EF4-FFF2-40B4-BE49-F238E27FC236}">
                <a16:creationId xmlns:a16="http://schemas.microsoft.com/office/drawing/2014/main" id="{51D54998-4E41-9662-AD1F-9E1DAF2DAE38}"/>
              </a:ext>
            </a:extLst>
          </p:cNvPr>
          <p:cNvSpPr txBox="1">
            <a:spLocks/>
          </p:cNvSpPr>
          <p:nvPr/>
        </p:nvSpPr>
        <p:spPr>
          <a:xfrm>
            <a:off x="3864733"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
        <p:nvSpPr>
          <p:cNvPr id="5" name="コンテンツ プレースホルダ 1">
            <a:extLst>
              <a:ext uri="{FF2B5EF4-FFF2-40B4-BE49-F238E27FC236}">
                <a16:creationId xmlns:a16="http://schemas.microsoft.com/office/drawing/2014/main" id="{E15B0EAA-F3B7-133E-823D-530B103CE935}"/>
              </a:ext>
            </a:extLst>
          </p:cNvPr>
          <p:cNvSpPr txBox="1">
            <a:spLocks/>
          </p:cNvSpPr>
          <p:nvPr/>
        </p:nvSpPr>
        <p:spPr>
          <a:xfrm>
            <a:off x="5271790" y="8527545"/>
            <a:ext cx="996946" cy="19306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highlight>
                  <a:srgbClr val="FFFF00"/>
                </a:highlight>
                <a:latin typeface="+mn-ea"/>
                <a:ea typeface="+mn-ea"/>
                <a:cs typeface="Meiryo UI" pitchFamily="50" charset="-128"/>
              </a:rPr>
              <a:t>氏名○○　○○</a:t>
            </a:r>
            <a:endParaRPr lang="en-US" altLang="ja-JP" sz="1100" kern="0" spc="50" dirty="0">
              <a:effectLst/>
              <a:highlight>
                <a:srgbClr val="FFFF00"/>
              </a:highlight>
              <a:latin typeface="+mn-ea"/>
              <a:ea typeface="+mn-ea"/>
              <a:cs typeface="Meiryo UI" pitchFamily="50" charset="-128"/>
            </a:endParaRPr>
          </a:p>
        </p:txBody>
      </p:sp>
    </p:spTree>
    <p:extLst>
      <p:ext uri="{BB962C8B-B14F-4D97-AF65-F5344CB8AC3E}">
        <p14:creationId xmlns:p14="http://schemas.microsoft.com/office/powerpoint/2010/main" val="1654452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88EFFC-18B3-3975-D872-52F3466327C8}"/>
              </a:ext>
            </a:extLst>
          </p:cNvPr>
          <p:cNvSpPr>
            <a:spLocks noGrp="1"/>
          </p:cNvSpPr>
          <p:nvPr>
            <p:ph type="sldNum" sz="quarter" idx="10"/>
          </p:nvPr>
        </p:nvSpPr>
        <p:spPr/>
        <p:txBody>
          <a:bodyPr/>
          <a:lstStyle/>
          <a:p>
            <a:pPr>
              <a:defRPr/>
            </a:pPr>
            <a:fld id="{241ED152-6EA1-4D9A-823A-1E4C1B586740}" type="slidenum">
              <a:rPr lang="en-US" altLang="ja-JP" smtClean="0"/>
              <a:pPr>
                <a:defRPr/>
              </a:pPr>
              <a:t>65</a:t>
            </a:fld>
            <a:endParaRPr lang="en-US" altLang="ja-JP" dirty="0"/>
          </a:p>
        </p:txBody>
      </p:sp>
      <p:sp>
        <p:nvSpPr>
          <p:cNvPr id="3" name="コンテンツ プレースホルダ 1">
            <a:extLst>
              <a:ext uri="{FF2B5EF4-FFF2-40B4-BE49-F238E27FC236}">
                <a16:creationId xmlns:a16="http://schemas.microsoft.com/office/drawing/2014/main" id="{09BF06B1-4679-ABE0-129C-18E9F1069C1E}"/>
              </a:ext>
            </a:extLst>
          </p:cNvPr>
          <p:cNvSpPr txBox="1">
            <a:spLocks/>
          </p:cNvSpPr>
          <p:nvPr/>
        </p:nvSpPr>
        <p:spPr>
          <a:xfrm>
            <a:off x="755649" y="610216"/>
            <a:ext cx="6671311" cy="193066"/>
          </a:xfrm>
          <a:prstGeom prst="rect">
            <a:avLst/>
          </a:prstGeom>
        </p:spPr>
        <p:txBody>
          <a:bodyPr wrap="square" lIns="0" tIns="0" rIns="0" bIns="0">
            <a:spAutoFit/>
          </a:bodyPr>
          <a:lstStyle/>
          <a:p>
            <a:pPr marL="171450" indent="-171450" algn="l">
              <a:lnSpc>
                <a:spcPct val="130000"/>
              </a:lnSpc>
              <a:spcAft>
                <a:spcPts val="0"/>
              </a:spcAft>
              <a:buClr>
                <a:schemeClr val="accent5"/>
              </a:buClr>
              <a:buFont typeface="Wingdings" pitchFamily="2" charset="2"/>
              <a:buChar char="l"/>
              <a:defRPr/>
            </a:pPr>
            <a:r>
              <a:rPr lang="ja-JP" altLang="en-US" sz="1100" kern="0" spc="50" dirty="0">
                <a:effectLst/>
                <a:latin typeface="+mn-ea"/>
                <a:ea typeface="+mn-ea"/>
                <a:cs typeface="Meiryo UI" pitchFamily="50" charset="-128"/>
              </a:rPr>
              <a:t>社外報を</a:t>
            </a:r>
            <a:r>
              <a:rPr lang="ja-JP" altLang="en-US" sz="1100" b="1" kern="0" spc="50" dirty="0">
                <a:solidFill>
                  <a:schemeClr val="accent6"/>
                </a:solidFill>
                <a:effectLst/>
                <a:latin typeface="+mn-ea"/>
                <a:ea typeface="+mn-ea"/>
                <a:cs typeface="Meiryo UI" pitchFamily="50" charset="-128"/>
              </a:rPr>
              <a:t>年に</a:t>
            </a:r>
            <a:r>
              <a:rPr lang="en-US" altLang="ja-JP" sz="1100" b="1" kern="0" spc="50" dirty="0">
                <a:solidFill>
                  <a:schemeClr val="accent6"/>
                </a:solidFill>
                <a:effectLst/>
                <a:latin typeface="+mn-ea"/>
                <a:ea typeface="+mn-ea"/>
                <a:cs typeface="Meiryo UI" pitchFamily="50" charset="-128"/>
              </a:rPr>
              <a:t>2</a:t>
            </a:r>
            <a:r>
              <a:rPr lang="ja-JP" altLang="en-US" sz="1100" b="1" kern="0" spc="50" dirty="0">
                <a:solidFill>
                  <a:schemeClr val="accent6"/>
                </a:solidFill>
                <a:effectLst/>
                <a:latin typeface="+mn-ea"/>
                <a:ea typeface="+mn-ea"/>
                <a:cs typeface="Meiryo UI" pitchFamily="50" charset="-128"/>
              </a:rPr>
              <a:t>～</a:t>
            </a:r>
            <a:r>
              <a:rPr lang="en-US" altLang="ja-JP" sz="1100" b="1" kern="0" spc="50" dirty="0">
                <a:solidFill>
                  <a:schemeClr val="accent6"/>
                </a:solidFill>
                <a:effectLst/>
                <a:latin typeface="+mn-ea"/>
                <a:ea typeface="+mn-ea"/>
                <a:cs typeface="Meiryo UI" pitchFamily="50" charset="-128"/>
              </a:rPr>
              <a:t>4</a:t>
            </a:r>
            <a:r>
              <a:rPr lang="ja-JP" altLang="en-US" sz="1100" b="1" kern="0" spc="50" dirty="0">
                <a:solidFill>
                  <a:schemeClr val="accent6"/>
                </a:solidFill>
                <a:effectLst/>
                <a:latin typeface="+mn-ea"/>
                <a:ea typeface="+mn-ea"/>
                <a:cs typeface="Meiryo UI" pitchFamily="50" charset="-128"/>
              </a:rPr>
              <a:t>回発行</a:t>
            </a:r>
            <a:r>
              <a:rPr lang="ja-JP" altLang="en-US" sz="1100" kern="0" spc="50" dirty="0">
                <a:effectLst/>
                <a:latin typeface="+mn-ea"/>
                <a:ea typeface="+mn-ea"/>
                <a:cs typeface="Meiryo UI" pitchFamily="50" charset="-128"/>
              </a:rPr>
              <a:t>し、保育業界情報や他法人様の成功事例などのお役立ち情報をお送りしております。</a:t>
            </a:r>
          </a:p>
        </p:txBody>
      </p:sp>
      <p:graphicFrame>
        <p:nvGraphicFramePr>
          <p:cNvPr id="4" name="Group 55">
            <a:extLst>
              <a:ext uri="{FF2B5EF4-FFF2-40B4-BE49-F238E27FC236}">
                <a16:creationId xmlns:a16="http://schemas.microsoft.com/office/drawing/2014/main" id="{18380DDE-1C24-8B3F-E1BA-5F251267C43A}"/>
              </a:ext>
            </a:extLst>
          </p:cNvPr>
          <p:cNvGraphicFramePr>
            <a:graphicFrameLocks noGrp="1"/>
          </p:cNvGraphicFramePr>
          <p:nvPr>
            <p:extLst>
              <p:ext uri="{D42A27DB-BD31-4B8C-83A1-F6EECF244321}">
                <p14:modId xmlns:p14="http://schemas.microsoft.com/office/powerpoint/2010/main" val="1354171441"/>
              </p:ext>
            </p:extLst>
          </p:nvPr>
        </p:nvGraphicFramePr>
        <p:xfrm>
          <a:off x="755649" y="269875"/>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当社が独自分析している業界のお役立ち情報の共有</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テキスト ボックス 2">
            <a:extLst>
              <a:ext uri="{FF2B5EF4-FFF2-40B4-BE49-F238E27FC236}">
                <a16:creationId xmlns:a16="http://schemas.microsoft.com/office/drawing/2014/main" id="{6674AEEA-D748-1EDA-FDFB-91DD2427826F}"/>
              </a:ext>
            </a:extLst>
          </p:cNvPr>
          <p:cNvSpPr txBox="1">
            <a:spLocks noChangeArrowheads="1"/>
          </p:cNvSpPr>
          <p:nvPr/>
        </p:nvSpPr>
        <p:spPr bwMode="auto">
          <a:xfrm>
            <a:off x="5226065" y="9651171"/>
            <a:ext cx="1991210" cy="138499"/>
          </a:xfrm>
          <a:prstGeom prst="rect">
            <a:avLst/>
          </a:prstGeom>
          <a:noFill/>
          <a:ln w="9525">
            <a:noFill/>
            <a:miter lim="800000"/>
            <a:headEnd/>
            <a:tailEnd/>
          </a:ln>
        </p:spPr>
        <p:txBody>
          <a:bodyPr wrap="square" lIns="0" tIns="0" rIns="0" bIns="0">
            <a:spAutoFit/>
          </a:bodyPr>
          <a:lstStyle/>
          <a:p>
            <a:pPr algn="r"/>
            <a:r>
              <a:rPr lang="en-US" altLang="ja-JP" sz="900" dirty="0">
                <a:effectLst/>
                <a:latin typeface="Meiryo UI" pitchFamily="50" charset="-128"/>
                <a:ea typeface="Meiryo UI" pitchFamily="50" charset="-128"/>
                <a:cs typeface="Meiryo UI" pitchFamily="50" charset="-128"/>
              </a:rPr>
              <a:t>KIDS APPROACH TIMES(</a:t>
            </a:r>
            <a:r>
              <a:rPr lang="ja-JP" altLang="en-US" sz="900" dirty="0">
                <a:effectLst/>
                <a:latin typeface="Meiryo UI" pitchFamily="50" charset="-128"/>
                <a:ea typeface="Meiryo UI" pitchFamily="50" charset="-128"/>
                <a:cs typeface="Meiryo UI" pitchFamily="50" charset="-128"/>
              </a:rPr>
              <a:t>社外報</a:t>
            </a:r>
            <a:r>
              <a:rPr lang="en-US" altLang="ja-JP" sz="900" dirty="0">
                <a:effectLst/>
                <a:latin typeface="Meiryo UI" pitchFamily="50" charset="-128"/>
                <a:ea typeface="Meiryo UI" pitchFamily="50" charset="-128"/>
                <a:cs typeface="Meiryo UI" pitchFamily="50" charset="-128"/>
              </a:rPr>
              <a:t>)</a:t>
            </a:r>
          </a:p>
        </p:txBody>
      </p:sp>
      <p:pic>
        <p:nvPicPr>
          <p:cNvPr id="6" name="図 5">
            <a:extLst>
              <a:ext uri="{FF2B5EF4-FFF2-40B4-BE49-F238E27FC236}">
                <a16:creationId xmlns:a16="http://schemas.microsoft.com/office/drawing/2014/main" id="{A0C7DBCA-1DCB-811C-C261-6BF5B007E6F9}"/>
              </a:ext>
            </a:extLst>
          </p:cNvPr>
          <p:cNvPicPr>
            <a:picLocks noChangeAspect="1"/>
          </p:cNvPicPr>
          <p:nvPr/>
        </p:nvPicPr>
        <p:blipFill rotWithShape="1">
          <a:blip r:embed="rId2"/>
          <a:srcRect t="5714"/>
          <a:stretch/>
        </p:blipFill>
        <p:spPr>
          <a:xfrm>
            <a:off x="700586" y="1086446"/>
            <a:ext cx="6516689" cy="4259459"/>
          </a:xfrm>
          <a:prstGeom prst="rect">
            <a:avLst/>
          </a:prstGeom>
        </p:spPr>
      </p:pic>
      <p:pic>
        <p:nvPicPr>
          <p:cNvPr id="8" name="図 7">
            <a:extLst>
              <a:ext uri="{FF2B5EF4-FFF2-40B4-BE49-F238E27FC236}">
                <a16:creationId xmlns:a16="http://schemas.microsoft.com/office/drawing/2014/main" id="{31F6670D-9A96-0914-0488-94BBF13E85EB}"/>
              </a:ext>
            </a:extLst>
          </p:cNvPr>
          <p:cNvPicPr>
            <a:picLocks noChangeAspect="1"/>
          </p:cNvPicPr>
          <p:nvPr/>
        </p:nvPicPr>
        <p:blipFill>
          <a:blip r:embed="rId3"/>
          <a:stretch>
            <a:fillRect/>
          </a:stretch>
        </p:blipFill>
        <p:spPr>
          <a:xfrm>
            <a:off x="700586" y="5345905"/>
            <a:ext cx="6516689" cy="4259459"/>
          </a:xfrm>
          <a:prstGeom prst="rect">
            <a:avLst/>
          </a:prstGeom>
        </p:spPr>
      </p:pic>
    </p:spTree>
    <p:extLst>
      <p:ext uri="{BB962C8B-B14F-4D97-AF65-F5344CB8AC3E}">
        <p14:creationId xmlns:p14="http://schemas.microsoft.com/office/powerpoint/2010/main" val="645944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47" name="正方形/長方形 46">
            <a:extLst>
              <a:ext uri="{FF2B5EF4-FFF2-40B4-BE49-F238E27FC236}">
                <a16:creationId xmlns:a16="http://schemas.microsoft.com/office/drawing/2014/main" id="{27568179-867F-D8AB-7E64-55FB73103A1A}"/>
              </a:ext>
            </a:extLst>
          </p:cNvPr>
          <p:cNvSpPr/>
          <p:nvPr/>
        </p:nvSpPr>
        <p:spPr bwMode="auto">
          <a:xfrm>
            <a:off x="3651366" y="8265914"/>
            <a:ext cx="1681399" cy="1759799"/>
          </a:xfrm>
          <a:prstGeom prst="rect">
            <a:avLst/>
          </a:prstGeom>
          <a:solidFill>
            <a:srgbClr val="F6BC6A"/>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u="sng" dirty="0">
              <a:effectLst/>
            </a:endParaRPr>
          </a:p>
        </p:txBody>
      </p:sp>
      <p:pic>
        <p:nvPicPr>
          <p:cNvPr id="15" name="図 14">
            <a:extLst>
              <a:ext uri="{FF2B5EF4-FFF2-40B4-BE49-F238E27FC236}">
                <a16:creationId xmlns:a16="http://schemas.microsoft.com/office/drawing/2014/main" id="{B8BA9D5E-CBA7-26D8-8AD1-D70DF9FD85CE}"/>
              </a:ext>
            </a:extLst>
          </p:cNvPr>
          <p:cNvPicPr>
            <a:picLocks noChangeAspect="1"/>
          </p:cNvPicPr>
          <p:nvPr/>
        </p:nvPicPr>
        <p:blipFill>
          <a:blip r:embed="rId2"/>
          <a:stretch>
            <a:fillRect/>
          </a:stretch>
        </p:blipFill>
        <p:spPr>
          <a:xfrm>
            <a:off x="3683793" y="3517307"/>
            <a:ext cx="3579822" cy="1553221"/>
          </a:xfrm>
          <a:prstGeom prst="rect">
            <a:avLst/>
          </a:prstGeom>
        </p:spPr>
      </p:pic>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66</a:t>
            </a:fld>
            <a:endParaRPr lang="en-US" altLang="ja-JP" dirty="0"/>
          </a:p>
        </p:txBody>
      </p:sp>
      <p:pic>
        <p:nvPicPr>
          <p:cNvPr id="46" name="図 45">
            <a:extLst>
              <a:ext uri="{FF2B5EF4-FFF2-40B4-BE49-F238E27FC236}">
                <a16:creationId xmlns:a16="http://schemas.microsoft.com/office/drawing/2014/main" id="{5F36B323-EF85-D198-18EE-02B8CE3147EE}"/>
              </a:ext>
            </a:extLst>
          </p:cNvPr>
          <p:cNvPicPr>
            <a:picLocks noChangeAspect="1"/>
          </p:cNvPicPr>
          <p:nvPr/>
        </p:nvPicPr>
        <p:blipFill>
          <a:blip r:embed="rId3"/>
          <a:stretch>
            <a:fillRect/>
          </a:stretch>
        </p:blipFill>
        <p:spPr>
          <a:xfrm>
            <a:off x="1063436" y="5669668"/>
            <a:ext cx="1842666" cy="546494"/>
          </a:xfrm>
          <a:prstGeom prst="rect">
            <a:avLst/>
          </a:prstGeom>
        </p:spPr>
      </p:pic>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88F91B93-E08C-CC5C-1C62-30A107453D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595" b="10126"/>
          <a:stretch/>
        </p:blipFill>
        <p:spPr bwMode="auto">
          <a:xfrm>
            <a:off x="620275" y="1194692"/>
            <a:ext cx="2750506" cy="1255598"/>
          </a:xfrm>
          <a:prstGeom prst="rect">
            <a:avLst/>
          </a:prstGeom>
          <a:ln>
            <a:noFill/>
          </a:ln>
          <a:extLst>
            <a:ext uri="{53640926-AAD7-44D8-BBD7-CCE9431645EC}">
              <a14:shadowObscured xmlns:a14="http://schemas.microsoft.com/office/drawing/2010/main"/>
            </a:ext>
          </a:extLst>
        </p:spPr>
      </p:pic>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227195"/>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社では、スマホや</a:t>
            </a:r>
            <a:r>
              <a:rPr lang="en-US" altLang="ja-JP" sz="1100" kern="0" spc="50" dirty="0">
                <a:effectLst/>
                <a:latin typeface="+mn-ea"/>
                <a:ea typeface="+mn-ea"/>
                <a:cs typeface="Meiryo UI" pitchFamily="50" charset="-128"/>
              </a:rPr>
              <a:t>PC</a:t>
            </a:r>
            <a:r>
              <a:rPr lang="ja-JP" altLang="en-US" sz="1100" kern="0" spc="50" dirty="0">
                <a:effectLst/>
                <a:latin typeface="+mn-ea"/>
                <a:ea typeface="+mn-ea"/>
                <a:cs typeface="Meiryo UI" pitchFamily="50" charset="-128"/>
              </a:rPr>
              <a:t>からバーチャルでの園見学が行えます。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忙しくても手軽に、「隅々までちゃんとゆっくり見たい」を叶えます。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また、バーチャル園見学のリンクを貼る事で「分かりやすい準備を</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してくれている。こんなに保育園の周知に拘っている」と</a:t>
            </a:r>
            <a:r>
              <a:rPr lang="en-US" altLang="ja-JP" sz="1100" kern="0" spc="50" dirty="0">
                <a:effectLst/>
                <a:latin typeface="+mn-ea"/>
                <a:ea typeface="+mn-ea"/>
                <a:cs typeface="Meiryo UI" pitchFamily="50" charset="-128"/>
              </a:rPr>
              <a:t>PR</a:t>
            </a:r>
            <a:r>
              <a:rPr lang="ja-JP" altLang="en-US" sz="1100" kern="0" spc="50" dirty="0">
                <a:effectLst/>
                <a:latin typeface="+mn-ea"/>
                <a:ea typeface="+mn-ea"/>
                <a:cs typeface="Meiryo UI" pitchFamily="50" charset="-128"/>
              </a:rPr>
              <a:t>方法そ</a:t>
            </a:r>
            <a:br>
              <a:rPr lang="en-US" altLang="ja-JP" sz="1100" kern="0" spc="50" dirty="0">
                <a:effectLst/>
                <a:latin typeface="+mn-ea"/>
                <a:ea typeface="+mn-ea"/>
                <a:cs typeface="Meiryo UI" pitchFamily="50" charset="-128"/>
              </a:rPr>
            </a:br>
            <a:r>
              <a:rPr lang="ja-JP" altLang="en-US" sz="1100" kern="0" spc="50" dirty="0">
                <a:effectLst/>
                <a:latin typeface="+mn-ea"/>
                <a:ea typeface="+mn-ea"/>
                <a:cs typeface="Meiryo UI" pitchFamily="50" charset="-128"/>
              </a:rPr>
              <a:t>のものが法人様の魅力に繋がります。</a:t>
            </a: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en-US" altLang="ja-JP" sz="1400" b="1" kern="0" spc="50" dirty="0">
                <a:solidFill>
                  <a:schemeClr val="accent6"/>
                </a:solidFill>
                <a:effectLst/>
                <a:latin typeface="+mn-ea"/>
                <a:ea typeface="+mn-ea"/>
                <a:cs typeface="Meiryo UI" pitchFamily="50" charset="-128"/>
              </a:rPr>
              <a:t>VR</a:t>
            </a:r>
            <a:r>
              <a:rPr lang="ja-JP" altLang="en-US" sz="1400" b="1" kern="0" spc="50" dirty="0">
                <a:solidFill>
                  <a:schemeClr val="accent6"/>
                </a:solidFill>
                <a:effectLst/>
                <a:latin typeface="+mn-ea"/>
                <a:ea typeface="+mn-ea"/>
                <a:cs typeface="Meiryo UI" pitchFamily="50" charset="-128"/>
              </a:rPr>
              <a:t>カメラ撮影により園の中を自宅から見学可能に</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sp>
        <p:nvSpPr>
          <p:cNvPr id="39" name="テキスト ボックス 2">
            <a:extLst>
              <a:ext uri="{FF2B5EF4-FFF2-40B4-BE49-F238E27FC236}">
                <a16:creationId xmlns:a16="http://schemas.microsoft.com/office/drawing/2014/main" id="{772FAC68-F880-8A9F-9994-80E8FA03B5AA}"/>
              </a:ext>
            </a:extLst>
          </p:cNvPr>
          <p:cNvSpPr txBox="1">
            <a:spLocks noChangeArrowheads="1"/>
          </p:cNvSpPr>
          <p:nvPr/>
        </p:nvSpPr>
        <p:spPr bwMode="auto">
          <a:xfrm>
            <a:off x="4536623" y="3304404"/>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実際のバーチャル園見学の画面を使用</a:t>
            </a:r>
            <a:endParaRPr lang="en-US" altLang="ja-JP" sz="900" dirty="0">
              <a:effectLst/>
              <a:latin typeface="Meiryo UI" pitchFamily="50" charset="-128"/>
              <a:ea typeface="Meiryo UI" pitchFamily="50" charset="-128"/>
              <a:cs typeface="Meiryo UI" pitchFamily="50" charset="-128"/>
            </a:endParaRPr>
          </a:p>
        </p:txBody>
      </p:sp>
      <p:sp>
        <p:nvSpPr>
          <p:cNvPr id="25" name="コンテンツ プレースホルダ 1">
            <a:extLst>
              <a:ext uri="{FF2B5EF4-FFF2-40B4-BE49-F238E27FC236}">
                <a16:creationId xmlns:a16="http://schemas.microsoft.com/office/drawing/2014/main" id="{85040818-7114-15DB-6952-D01F8988EB9B}"/>
              </a:ext>
            </a:extLst>
          </p:cNvPr>
          <p:cNvSpPr txBox="1">
            <a:spLocks/>
          </p:cNvSpPr>
          <p:nvPr/>
        </p:nvSpPr>
        <p:spPr>
          <a:xfrm>
            <a:off x="2957196" y="5814862"/>
            <a:ext cx="4331175" cy="413126"/>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かけはしポータル（電子連絡帳）へ、お子さまのクラス活動の様子を動画で定期的に配信いたします。保護者様のスマホからお気軽にご覧いただけます。</a:t>
            </a:r>
          </a:p>
        </p:txBody>
      </p:sp>
      <p:sp>
        <p:nvSpPr>
          <p:cNvPr id="26" name="コンテンツ プレースホルダ 1">
            <a:extLst>
              <a:ext uri="{FF2B5EF4-FFF2-40B4-BE49-F238E27FC236}">
                <a16:creationId xmlns:a16="http://schemas.microsoft.com/office/drawing/2014/main" id="{93522BAB-7E07-F7EE-B305-B24EFA3E6A66}"/>
              </a:ext>
            </a:extLst>
          </p:cNvPr>
          <p:cNvSpPr txBox="1">
            <a:spLocks/>
          </p:cNvSpPr>
          <p:nvPr/>
        </p:nvSpPr>
        <p:spPr>
          <a:xfrm>
            <a:off x="762891" y="5275750"/>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かけはしポータル（電子連絡帳）によりお子さまの園での様子を動画配信</a:t>
            </a:r>
          </a:p>
        </p:txBody>
      </p:sp>
      <p:grpSp>
        <p:nvGrpSpPr>
          <p:cNvPr id="33" name="グループ化 32">
            <a:extLst>
              <a:ext uri="{FF2B5EF4-FFF2-40B4-BE49-F238E27FC236}">
                <a16:creationId xmlns:a16="http://schemas.microsoft.com/office/drawing/2014/main" id="{9707E58B-D9A4-6693-5641-595A26E22F7B}"/>
              </a:ext>
            </a:extLst>
          </p:cNvPr>
          <p:cNvGrpSpPr/>
          <p:nvPr/>
        </p:nvGrpSpPr>
        <p:grpSpPr>
          <a:xfrm>
            <a:off x="561016" y="5501316"/>
            <a:ext cx="561682" cy="572432"/>
            <a:chOff x="1457008" y="2205432"/>
            <a:chExt cx="622169" cy="622169"/>
          </a:xfrm>
        </p:grpSpPr>
        <p:sp>
          <p:nvSpPr>
            <p:cNvPr id="34" name="円/楕円 29">
              <a:extLst>
                <a:ext uri="{FF2B5EF4-FFF2-40B4-BE49-F238E27FC236}">
                  <a16:creationId xmlns:a16="http://schemas.microsoft.com/office/drawing/2014/main" id="{F3EF9BD6-80E8-DA65-9E5D-3E71FB7BF19D}"/>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7" name="コンテンツ プレースホルダ 1">
              <a:extLst>
                <a:ext uri="{FF2B5EF4-FFF2-40B4-BE49-F238E27FC236}">
                  <a16:creationId xmlns:a16="http://schemas.microsoft.com/office/drawing/2014/main" id="{D08D97C4-1915-0AF4-3DF6-D9B97CFC0821}"/>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8" name="コンテンツ プレースホルダ 1">
              <a:extLst>
                <a:ext uri="{FF2B5EF4-FFF2-40B4-BE49-F238E27FC236}">
                  <a16:creationId xmlns:a16="http://schemas.microsoft.com/office/drawing/2014/main" id="{9AFB6D12-413B-8EFF-116A-3EDE6EBA8CE3}"/>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grpSp>
        <p:nvGrpSpPr>
          <p:cNvPr id="65" name="グループ化 64">
            <a:extLst>
              <a:ext uri="{FF2B5EF4-FFF2-40B4-BE49-F238E27FC236}">
                <a16:creationId xmlns:a16="http://schemas.microsoft.com/office/drawing/2014/main" id="{C8E5E0D9-F722-4066-2254-D290077B92B4}"/>
              </a:ext>
            </a:extLst>
          </p:cNvPr>
          <p:cNvGrpSpPr/>
          <p:nvPr/>
        </p:nvGrpSpPr>
        <p:grpSpPr>
          <a:xfrm>
            <a:off x="3683793" y="8317165"/>
            <a:ext cx="1526382" cy="1658206"/>
            <a:chOff x="5354501" y="8253929"/>
            <a:chExt cx="1648972" cy="1791383"/>
          </a:xfrm>
        </p:grpSpPr>
        <p:pic>
          <p:nvPicPr>
            <p:cNvPr id="64" name="図 63">
              <a:extLst>
                <a:ext uri="{FF2B5EF4-FFF2-40B4-BE49-F238E27FC236}">
                  <a16:creationId xmlns:a16="http://schemas.microsoft.com/office/drawing/2014/main" id="{E1BD7CAD-854F-2D15-9F14-AE3BAAEA96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603" b="99791" l="4773" r="94318">
                          <a14:foregroundMark x1="10455" y1="10460" x2="41136" y2="5439"/>
                          <a14:foregroundMark x1="41136" y1="5439" x2="77273" y2="7531"/>
                          <a14:foregroundMark x1="77273" y1="7531" x2="90000" y2="42259"/>
                          <a14:foregroundMark x1="90000" y1="42259" x2="90682" y2="83682"/>
                          <a14:foregroundMark x1="90682" y1="83682" x2="13409" y2="98745"/>
                          <a14:foregroundMark x1="13409" y1="98745" x2="5909" y2="38494"/>
                          <a14:foregroundMark x1="5909" y1="38494" x2="11818" y2="7741"/>
                          <a14:foregroundMark x1="11818" y1="7741" x2="12045" y2="7950"/>
                          <a14:foregroundMark x1="6818" y1="92050" x2="77273" y2="92887"/>
                          <a14:foregroundMark x1="77273" y1="92887" x2="21591" y2="90586"/>
                          <a14:foregroundMark x1="21591" y1="90586" x2="8182" y2="96653"/>
                          <a14:foregroundMark x1="21136" y1="98117" x2="67727" y2="99791"/>
                          <a14:foregroundMark x1="67727" y1="99791" x2="27273" y2="98117"/>
                          <a14:foregroundMark x1="27273" y1="98117" x2="25227" y2="99791"/>
                          <a14:foregroundMark x1="37500" y1="11297" x2="37500" y2="11297"/>
                          <a14:foregroundMark x1="33864" y1="11088" x2="65682" y2="9623"/>
                          <a14:foregroundMark x1="65682" y1="9623" x2="33182" y2="7950"/>
                          <a14:foregroundMark x1="33182" y1="7950" x2="5682" y2="24268"/>
                          <a14:foregroundMark x1="5682" y1="24268" x2="7727" y2="99163"/>
                          <a14:foregroundMark x1="72955" y1="3975" x2="90455" y2="31799"/>
                          <a14:foregroundMark x1="90455" y1="31799" x2="92727" y2="99163"/>
                          <a14:foregroundMark x1="93182" y1="33682" x2="82727" y2="5021"/>
                          <a14:foregroundMark x1="82727" y1="5021" x2="9773" y2="8996"/>
                          <a14:foregroundMark x1="9773" y1="8996" x2="4773" y2="29498"/>
                          <a14:foregroundMark x1="12273" y1="5858" x2="46364" y2="4603"/>
                          <a14:foregroundMark x1="46364" y1="4603" x2="84091" y2="5649"/>
                          <a14:foregroundMark x1="84773" y1="5649" x2="94318" y2="35565"/>
                          <a14:foregroundMark x1="94318" y1="35565" x2="93864" y2="36402"/>
                        </a14:backgroundRemoval>
                      </a14:imgEffect>
                    </a14:imgLayer>
                  </a14:imgProps>
                </a:ext>
              </a:extLst>
            </a:blip>
            <a:stretch>
              <a:fillRect/>
            </a:stretch>
          </p:blipFill>
          <p:spPr>
            <a:xfrm>
              <a:off x="5354501" y="8253929"/>
              <a:ext cx="1648972" cy="1791383"/>
            </a:xfrm>
            <a:prstGeom prst="rect">
              <a:avLst/>
            </a:prstGeom>
          </p:spPr>
        </p:pic>
        <p:grpSp>
          <p:nvGrpSpPr>
            <p:cNvPr id="43" name="グループ化 42">
              <a:extLst>
                <a:ext uri="{FF2B5EF4-FFF2-40B4-BE49-F238E27FC236}">
                  <a16:creationId xmlns:a16="http://schemas.microsoft.com/office/drawing/2014/main" id="{DE344DA3-83ED-EB33-3877-1EA8A1C54E7A}"/>
                </a:ext>
              </a:extLst>
            </p:cNvPr>
            <p:cNvGrpSpPr/>
            <p:nvPr/>
          </p:nvGrpSpPr>
          <p:grpSpPr>
            <a:xfrm>
              <a:off x="5486840" y="8726051"/>
              <a:ext cx="1364367" cy="1315203"/>
              <a:chOff x="4767191" y="8244308"/>
              <a:chExt cx="2394015" cy="1760433"/>
            </a:xfrm>
          </p:grpSpPr>
          <p:pic>
            <p:nvPicPr>
              <p:cNvPr id="48" name="図 47">
                <a:extLst>
                  <a:ext uri="{FF2B5EF4-FFF2-40B4-BE49-F238E27FC236}">
                    <a16:creationId xmlns:a16="http://schemas.microsoft.com/office/drawing/2014/main" id="{7CBE50F1-98EF-E006-C8E2-BA1A36495253}"/>
                  </a:ext>
                </a:extLst>
              </p:cNvPr>
              <p:cNvPicPr>
                <a:picLocks noChangeAspect="1"/>
              </p:cNvPicPr>
              <p:nvPr/>
            </p:nvPicPr>
            <p:blipFill rotWithShape="1">
              <a:blip r:embed="rId7"/>
              <a:srcRect t="2622" b="11034"/>
              <a:stretch/>
            </p:blipFill>
            <p:spPr>
              <a:xfrm>
                <a:off x="4767191" y="8244308"/>
                <a:ext cx="2394015" cy="1759798"/>
              </a:xfrm>
              <a:prstGeom prst="rect">
                <a:avLst/>
              </a:prstGeom>
            </p:spPr>
          </p:pic>
          <p:grpSp>
            <p:nvGrpSpPr>
              <p:cNvPr id="42" name="グループ化 41">
                <a:extLst>
                  <a:ext uri="{FF2B5EF4-FFF2-40B4-BE49-F238E27FC236}">
                    <a16:creationId xmlns:a16="http://schemas.microsoft.com/office/drawing/2014/main" id="{0A713B5D-2FA4-81E1-A423-4914769F6D55}"/>
                  </a:ext>
                </a:extLst>
              </p:cNvPr>
              <p:cNvGrpSpPr/>
              <p:nvPr/>
            </p:nvGrpSpPr>
            <p:grpSpPr>
              <a:xfrm>
                <a:off x="5445948" y="8671157"/>
                <a:ext cx="1041671" cy="1333588"/>
                <a:chOff x="4082989" y="8579788"/>
                <a:chExt cx="963611" cy="1297702"/>
              </a:xfrm>
            </p:grpSpPr>
            <p:pic>
              <p:nvPicPr>
                <p:cNvPr id="16" name="図 15">
                  <a:extLst>
                    <a:ext uri="{FF2B5EF4-FFF2-40B4-BE49-F238E27FC236}">
                      <a16:creationId xmlns:a16="http://schemas.microsoft.com/office/drawing/2014/main" id="{1C3E1C61-138C-3E03-2C81-A6FB53C0F361}"/>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4082989" y="8579788"/>
                  <a:ext cx="963611" cy="1247397"/>
                </a:xfrm>
                <a:prstGeom prst="rect">
                  <a:avLst/>
                </a:prstGeom>
              </p:spPr>
            </p:pic>
            <p:pic>
              <p:nvPicPr>
                <p:cNvPr id="21" name="図 20">
                  <a:extLst>
                    <a:ext uri="{FF2B5EF4-FFF2-40B4-BE49-F238E27FC236}">
                      <a16:creationId xmlns:a16="http://schemas.microsoft.com/office/drawing/2014/main" id="{AE8EFB59-E340-0C9B-D04E-5E7B711F06DD}"/>
                    </a:ext>
                  </a:extLst>
                </p:cNvPr>
                <p:cNvPicPr>
                  <a:picLocks noChangeAspect="1"/>
                </p:cNvPicPr>
                <p:nvPr/>
              </p:nvPicPr>
              <p:blipFill rotWithShape="1">
                <a:blip r:embed="rId7"/>
                <a:srcRect l="45685" t="52561" r="46994" b="42425"/>
                <a:stretch/>
              </p:blipFill>
              <p:spPr>
                <a:xfrm>
                  <a:off x="4465910" y="9077881"/>
                  <a:ext cx="225330" cy="114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1" name="グループ化 40">
                  <a:extLst>
                    <a:ext uri="{FF2B5EF4-FFF2-40B4-BE49-F238E27FC236}">
                      <a16:creationId xmlns:a16="http://schemas.microsoft.com/office/drawing/2014/main" id="{05FA7834-3AC8-62E1-723C-B2A7B13174ED}"/>
                    </a:ext>
                  </a:extLst>
                </p:cNvPr>
                <p:cNvGrpSpPr/>
                <p:nvPr/>
              </p:nvGrpSpPr>
              <p:grpSpPr>
                <a:xfrm>
                  <a:off x="4086028" y="9733364"/>
                  <a:ext cx="956572" cy="144126"/>
                  <a:chOff x="1699324" y="9233993"/>
                  <a:chExt cx="865400" cy="135545"/>
                </a:xfrm>
              </p:grpSpPr>
              <p:pic>
                <p:nvPicPr>
                  <p:cNvPr id="22" name="図 21">
                    <a:extLst>
                      <a:ext uri="{FF2B5EF4-FFF2-40B4-BE49-F238E27FC236}">
                        <a16:creationId xmlns:a16="http://schemas.microsoft.com/office/drawing/2014/main" id="{CE224AEF-D588-E4BE-4547-0BF5A57F4D93}"/>
                      </a:ext>
                    </a:extLst>
                  </p:cNvPr>
                  <p:cNvPicPr>
                    <a:picLocks noChangeAspect="1"/>
                  </p:cNvPicPr>
                  <p:nvPr/>
                </p:nvPicPr>
                <p:blipFill rotWithShape="1">
                  <a:blip r:embed="rId7"/>
                  <a:srcRect l="35049" t="80919" r="36835" b="14947"/>
                  <a:stretch/>
                </p:blipFill>
                <p:spPr>
                  <a:xfrm>
                    <a:off x="1699324" y="9274919"/>
                    <a:ext cx="865400" cy="94619"/>
                  </a:xfrm>
                  <a:prstGeom prst="rect">
                    <a:avLst/>
                  </a:prstGeom>
                </p:spPr>
              </p:pic>
              <p:pic>
                <p:nvPicPr>
                  <p:cNvPr id="36" name="図 35">
                    <a:extLst>
                      <a:ext uri="{FF2B5EF4-FFF2-40B4-BE49-F238E27FC236}">
                        <a16:creationId xmlns:a16="http://schemas.microsoft.com/office/drawing/2014/main" id="{CCFBC26D-C969-6E87-2A24-E84C14FF5496}"/>
                      </a:ext>
                    </a:extLst>
                  </p:cNvPr>
                  <p:cNvPicPr>
                    <a:picLocks noChangeAspect="1"/>
                  </p:cNvPicPr>
                  <p:nvPr/>
                </p:nvPicPr>
                <p:blipFill rotWithShape="1">
                  <a:blip r:embed="rId10"/>
                  <a:srcRect l="34498" t="78857" r="61363" b="17825"/>
                  <a:stretch/>
                </p:blipFill>
                <p:spPr>
                  <a:xfrm>
                    <a:off x="1763415" y="9233993"/>
                    <a:ext cx="127403" cy="75957"/>
                  </a:xfrm>
                  <a:prstGeom prst="rect">
                    <a:avLst/>
                  </a:prstGeom>
                </p:spPr>
              </p:pic>
            </p:grpSp>
          </p:grpSp>
        </p:grpSp>
      </p:grpSp>
      <p:sp>
        <p:nvSpPr>
          <p:cNvPr id="51" name="テキスト ボックス 2">
            <a:extLst>
              <a:ext uri="{FF2B5EF4-FFF2-40B4-BE49-F238E27FC236}">
                <a16:creationId xmlns:a16="http://schemas.microsoft.com/office/drawing/2014/main" id="{A7CE662C-FAE0-9374-8C88-B64E413F10EB}"/>
              </a:ext>
            </a:extLst>
          </p:cNvPr>
          <p:cNvSpPr txBox="1">
            <a:spLocks noChangeArrowheads="1"/>
          </p:cNvSpPr>
          <p:nvPr/>
        </p:nvSpPr>
        <p:spPr bwMode="auto">
          <a:xfrm>
            <a:off x="4021235" y="10074225"/>
            <a:ext cx="1110430"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動画配信画面</a:t>
            </a:r>
          </a:p>
        </p:txBody>
      </p:sp>
      <p:grpSp>
        <p:nvGrpSpPr>
          <p:cNvPr id="62" name="グループ化 61">
            <a:extLst>
              <a:ext uri="{FF2B5EF4-FFF2-40B4-BE49-F238E27FC236}">
                <a16:creationId xmlns:a16="http://schemas.microsoft.com/office/drawing/2014/main" id="{542DF49D-5A6D-E8B6-F6F2-BA7BB0501342}"/>
              </a:ext>
            </a:extLst>
          </p:cNvPr>
          <p:cNvGrpSpPr/>
          <p:nvPr/>
        </p:nvGrpSpPr>
        <p:grpSpPr>
          <a:xfrm>
            <a:off x="921666" y="8265914"/>
            <a:ext cx="2734629" cy="1759799"/>
            <a:chOff x="398467" y="5758258"/>
            <a:chExt cx="7573326" cy="4493479"/>
          </a:xfrm>
        </p:grpSpPr>
        <p:pic>
          <p:nvPicPr>
            <p:cNvPr id="60" name="図 59">
              <a:extLst>
                <a:ext uri="{FF2B5EF4-FFF2-40B4-BE49-F238E27FC236}">
                  <a16:creationId xmlns:a16="http://schemas.microsoft.com/office/drawing/2014/main" id="{CAEE9D0F-CE1D-8A05-EF70-B9C58CA13545}"/>
                </a:ext>
              </a:extLst>
            </p:cNvPr>
            <p:cNvPicPr>
              <a:picLocks noChangeAspect="1"/>
            </p:cNvPicPr>
            <p:nvPr/>
          </p:nvPicPr>
          <p:blipFill>
            <a:blip r:embed="rId11"/>
            <a:stretch>
              <a:fillRect/>
            </a:stretch>
          </p:blipFill>
          <p:spPr>
            <a:xfrm>
              <a:off x="398467" y="5758258"/>
              <a:ext cx="7559675" cy="4493479"/>
            </a:xfrm>
            <a:prstGeom prst="rect">
              <a:avLst/>
            </a:prstGeom>
          </p:spPr>
        </p:pic>
        <p:pic>
          <p:nvPicPr>
            <p:cNvPr id="61" name="図 60">
              <a:extLst>
                <a:ext uri="{FF2B5EF4-FFF2-40B4-BE49-F238E27FC236}">
                  <a16:creationId xmlns:a16="http://schemas.microsoft.com/office/drawing/2014/main" id="{88A90175-0D56-8093-0A5A-F351D60C5E24}"/>
                </a:ext>
              </a:extLst>
            </p:cNvPr>
            <p:cNvPicPr>
              <a:picLocks noChangeAspect="1"/>
            </p:cNvPicPr>
            <p:nvPr/>
          </p:nvPicPr>
          <p:blipFill rotWithShape="1">
            <a:blip r:embed="rId11"/>
            <a:srcRect l="70663" t="69896" b="19558"/>
            <a:stretch/>
          </p:blipFill>
          <p:spPr>
            <a:xfrm>
              <a:off x="5754050" y="5759796"/>
              <a:ext cx="2217743" cy="473891"/>
            </a:xfrm>
            <a:prstGeom prst="rect">
              <a:avLst/>
            </a:prstGeom>
          </p:spPr>
        </p:pic>
      </p:grpSp>
      <p:pic>
        <p:nvPicPr>
          <p:cNvPr id="3" name="図 2">
            <a:extLst>
              <a:ext uri="{FF2B5EF4-FFF2-40B4-BE49-F238E27FC236}">
                <a16:creationId xmlns:a16="http://schemas.microsoft.com/office/drawing/2014/main" id="{F504B926-03F4-899C-875F-17945DB7E9DB}"/>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2998" b="40862" l="33950" r="48968">
                        <a14:foregroundMark x1="37082" y1="40862" x2="37082" y2="40862"/>
                        <a14:foregroundMark x1="36940" y1="40452" x2="36940" y2="40452"/>
                      </a14:backgroundRemoval>
                    </a14:imgEffect>
                  </a14:imgLayer>
                </a14:imgProps>
              </a:ext>
            </a:extLst>
          </a:blip>
          <a:srcRect l="32146" t="25633" r="57262" b="58493"/>
          <a:stretch/>
        </p:blipFill>
        <p:spPr>
          <a:xfrm>
            <a:off x="620275" y="2987571"/>
            <a:ext cx="2068349" cy="2149091"/>
          </a:xfrm>
          <a:prstGeom prst="rect">
            <a:avLst/>
          </a:prstGeom>
        </p:spPr>
      </p:pic>
      <p:pic>
        <p:nvPicPr>
          <p:cNvPr id="12" name="図 11">
            <a:extLst>
              <a:ext uri="{FF2B5EF4-FFF2-40B4-BE49-F238E27FC236}">
                <a16:creationId xmlns:a16="http://schemas.microsoft.com/office/drawing/2014/main" id="{CED1901C-2E2A-EB2C-A77C-9A8DDDFE27F1}"/>
              </a:ext>
            </a:extLst>
          </p:cNvPr>
          <p:cNvPicPr>
            <a:picLocks noChangeAspect="1"/>
          </p:cNvPicPr>
          <p:nvPr/>
        </p:nvPicPr>
        <p:blipFill>
          <a:blip r:embed="rId14"/>
          <a:stretch>
            <a:fillRect/>
          </a:stretch>
        </p:blipFill>
        <p:spPr>
          <a:xfrm>
            <a:off x="2056358" y="2538351"/>
            <a:ext cx="2771821" cy="1227195"/>
          </a:xfrm>
          <a:prstGeom prst="rect">
            <a:avLst/>
          </a:prstGeom>
        </p:spPr>
      </p:pic>
      <p:pic>
        <p:nvPicPr>
          <p:cNvPr id="24" name="図 23">
            <a:extLst>
              <a:ext uri="{FF2B5EF4-FFF2-40B4-BE49-F238E27FC236}">
                <a16:creationId xmlns:a16="http://schemas.microsoft.com/office/drawing/2014/main" id="{1EB1B10B-5A64-A6F1-10B4-4DF25045B497}"/>
              </a:ext>
            </a:extLst>
          </p:cNvPr>
          <p:cNvPicPr>
            <a:picLocks noChangeAspect="1"/>
          </p:cNvPicPr>
          <p:nvPr/>
        </p:nvPicPr>
        <p:blipFill>
          <a:blip r:embed="rId15"/>
          <a:srcRect t="19509" b="9023"/>
          <a:stretch/>
        </p:blipFill>
        <p:spPr>
          <a:xfrm>
            <a:off x="914098" y="6305543"/>
            <a:ext cx="6374273" cy="1925060"/>
          </a:xfrm>
          <a:prstGeom prst="rect">
            <a:avLst/>
          </a:prstGeom>
        </p:spPr>
      </p:pic>
      <p:grpSp>
        <p:nvGrpSpPr>
          <p:cNvPr id="35" name="グループ化 34">
            <a:extLst>
              <a:ext uri="{FF2B5EF4-FFF2-40B4-BE49-F238E27FC236}">
                <a16:creationId xmlns:a16="http://schemas.microsoft.com/office/drawing/2014/main" id="{528A08E7-2870-264B-D234-72379694ECCE}"/>
              </a:ext>
            </a:extLst>
          </p:cNvPr>
          <p:cNvGrpSpPr/>
          <p:nvPr/>
        </p:nvGrpSpPr>
        <p:grpSpPr>
          <a:xfrm>
            <a:off x="4828179" y="8030939"/>
            <a:ext cx="2818262" cy="1960239"/>
            <a:chOff x="4079571" y="7412152"/>
            <a:chExt cx="3480104" cy="2331117"/>
          </a:xfrm>
        </p:grpSpPr>
        <p:pic>
          <p:nvPicPr>
            <p:cNvPr id="44" name="図 43">
              <a:extLst>
                <a:ext uri="{FF2B5EF4-FFF2-40B4-BE49-F238E27FC236}">
                  <a16:creationId xmlns:a16="http://schemas.microsoft.com/office/drawing/2014/main" id="{BCDF7BB4-0957-70FE-E1D7-CFABB5E0C81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005" b="98104" l="10000" r="90794">
                          <a14:foregroundMark x1="24444" y1="49052" x2="24444" y2="49052"/>
                          <a14:foregroundMark x1="36984" y1="22986" x2="36984" y2="22986"/>
                          <a14:foregroundMark x1="36349" y1="24645" x2="36349" y2="24645"/>
                          <a14:foregroundMark x1="33810" y1="24645" x2="33810" y2="24645"/>
                          <a14:foregroundMark x1="30794" y1="21327" x2="42698" y2="31280"/>
                          <a14:foregroundMark x1="37143" y1="24171" x2="36349" y2="27251"/>
                          <a14:foregroundMark x1="59787" y1="97156" x2="60000" y2="97393"/>
                          <a14:foregroundMark x1="59147" y1="96445" x2="59787" y2="97156"/>
                          <a14:foregroundMark x1="53175" y1="89810" x2="59147" y2="96445"/>
                          <a14:foregroundMark x1="60000" y1="97393" x2="68254" y2="97156"/>
                          <a14:foregroundMark x1="68254" y1="97156" x2="78730" y2="98104"/>
                          <a14:foregroundMark x1="78730" y1="98104" x2="86508" y2="95261"/>
                          <a14:foregroundMark x1="86508" y1="95261" x2="90317" y2="82938"/>
                          <a14:foregroundMark x1="90317" y1="82938" x2="90952" y2="67299"/>
                          <a14:foregroundMark x1="90952" y1="67299" x2="90159" y2="60900"/>
                          <a14:foregroundMark x1="17778" y1="44787" x2="29841" y2="63744"/>
                          <a14:foregroundMark x1="36190" y1="20142" x2="42381" y2="50711"/>
                          <a14:foregroundMark x1="42381" y1="50711" x2="42381" y2="51422"/>
                          <a14:foregroundMark x1="78254" y1="26066" x2="74286" y2="36967"/>
                          <a14:foregroundMark x1="74286" y1="36967" x2="73651" y2="37441"/>
                          <a14:foregroundMark x1="81111" y1="29621" x2="72857" y2="41706"/>
                          <a14:foregroundMark x1="72857" y1="41706" x2="72381" y2="41943"/>
                          <a14:foregroundMark x1="65079" y1="12796" x2="60159" y2="22512"/>
                          <a14:foregroundMark x1="61164" y1="31517" x2="61270" y2="32464"/>
                          <a14:foregroundMark x1="61085" y1="30806" x2="61164" y2="31517"/>
                          <a14:foregroundMark x1="61005" y1="30095" x2="61085" y2="30806"/>
                          <a14:foregroundMark x1="60952" y1="29621" x2="61005" y2="30095"/>
                          <a14:foregroundMark x1="60926" y1="29384" x2="60952" y2="29621"/>
                          <a14:foregroundMark x1="60873" y1="28910" x2="60926" y2="29384"/>
                          <a14:foregroundMark x1="60820" y1="28436" x2="60873" y2="28910"/>
                          <a14:foregroundMark x1="60794" y1="28199" x2="60820" y2="28436"/>
                          <a14:foregroundMark x1="60715" y1="27488" x2="60794" y2="28199"/>
                          <a14:foregroundMark x1="60688" y1="27251" x2="60715" y2="27488"/>
                          <a14:foregroundMark x1="60159" y1="22512" x2="60688" y2="27251"/>
                          <a14:foregroundMark x1="67778" y1="11848" x2="74921" y2="12322"/>
                          <a14:foregroundMark x1="69048" y1="9005" x2="69048" y2="9005"/>
                          <a14:foregroundMark x1="30952" y1="51422" x2="30952" y2="51422"/>
                          <a14:foregroundMark x1="30794" y1="48104" x2="30794" y2="48104"/>
                          <a14:foregroundMark x1="81905" y1="93365" x2="88254" y2="93365"/>
                          <a14:foregroundMark x1="54127" y1="98104" x2="54127" y2="98104"/>
                          <a14:foregroundMark x1="12381" y1="56635" x2="12381" y2="56635"/>
                          <a14:foregroundMark x1="16508" y1="72512" x2="16508" y2="72512"/>
                          <a14:backgroundMark x1="61111" y1="29384" x2="61111" y2="29384"/>
                          <a14:backgroundMark x1="60794" y1="28199" x2="60794" y2="28199"/>
                          <a14:backgroundMark x1="60476" y1="27251" x2="60476" y2="27251"/>
                          <a14:backgroundMark x1="61111" y1="30095" x2="61111" y2="30095"/>
                          <a14:backgroundMark x1="61111" y1="30806" x2="61111" y2="30806"/>
                          <a14:backgroundMark x1="61111" y1="31517" x2="61111" y2="31517"/>
                          <a14:backgroundMark x1="60794" y1="28910" x2="60794" y2="28910"/>
                          <a14:backgroundMark x1="60635" y1="28436" x2="60635" y2="28436"/>
                          <a14:backgroundMark x1="60794" y1="29621" x2="60794" y2="29621"/>
                          <a14:backgroundMark x1="60635" y1="27488" x2="60635" y2="27488"/>
                          <a14:backgroundMark x1="59365" y1="97156" x2="59365" y2="97156"/>
                          <a14:backgroundMark x1="59048" y1="96445" x2="59048" y2="96445"/>
                        </a14:backgroundRemoval>
                      </a14:imgEffect>
                    </a14:imgLayer>
                  </a14:imgProps>
                </a:ext>
              </a:extLst>
            </a:blip>
            <a:stretch>
              <a:fillRect/>
            </a:stretch>
          </p:blipFill>
          <p:spPr>
            <a:xfrm>
              <a:off x="4079571" y="7412152"/>
              <a:ext cx="3480104" cy="2331117"/>
            </a:xfrm>
            <a:prstGeom prst="rect">
              <a:avLst/>
            </a:prstGeom>
          </p:spPr>
        </p:pic>
        <p:sp>
          <p:nvSpPr>
            <p:cNvPr id="45" name="正方形/長方形 44">
              <a:extLst>
                <a:ext uri="{FF2B5EF4-FFF2-40B4-BE49-F238E27FC236}">
                  <a16:creationId xmlns:a16="http://schemas.microsoft.com/office/drawing/2014/main" id="{42C46598-102E-EC4D-1C5C-08F2977DE46D}"/>
                </a:ext>
              </a:extLst>
            </p:cNvPr>
            <p:cNvSpPr/>
            <p:nvPr/>
          </p:nvSpPr>
          <p:spPr bwMode="auto">
            <a:xfrm>
              <a:off x="6184900" y="9658350"/>
              <a:ext cx="742950" cy="84919"/>
            </a:xfrm>
            <a:prstGeom prst="rect">
              <a:avLst/>
            </a:prstGeom>
            <a:solidFill>
              <a:schemeClr val="bg1"/>
            </a:solidFill>
            <a:ln w="9525">
              <a:solidFill>
                <a:schemeClr val="bg1"/>
              </a:solid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9" name="図 48">
            <a:extLst>
              <a:ext uri="{FF2B5EF4-FFF2-40B4-BE49-F238E27FC236}">
                <a16:creationId xmlns:a16="http://schemas.microsoft.com/office/drawing/2014/main" id="{B91907A7-C000-B99B-DDC4-F50851AFE60D}"/>
              </a:ext>
            </a:extLst>
          </p:cNvPr>
          <p:cNvPicPr>
            <a:picLocks noChangeAspect="1"/>
          </p:cNvPicPr>
          <p:nvPr/>
        </p:nvPicPr>
        <p:blipFill>
          <a:blip r:embed="rId15"/>
          <a:srcRect l="48" t="-1152" r="63802" b="28378"/>
          <a:stretch/>
        </p:blipFill>
        <p:spPr>
          <a:xfrm>
            <a:off x="951613" y="6270363"/>
            <a:ext cx="2304283" cy="1960239"/>
          </a:xfrm>
          <a:prstGeom prst="rect">
            <a:avLst/>
          </a:prstGeom>
        </p:spPr>
      </p:pic>
    </p:spTree>
    <p:extLst>
      <p:ext uri="{BB962C8B-B14F-4D97-AF65-F5344CB8AC3E}">
        <p14:creationId xmlns:p14="http://schemas.microsoft.com/office/powerpoint/2010/main" val="737723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DABB-14C1-1F12-6B77-3D5576F7305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D7EFB7F-403B-54D6-2824-E8A11DC6C861}"/>
              </a:ext>
            </a:extLst>
          </p:cNvPr>
          <p:cNvSpPr>
            <a:spLocks noGrp="1"/>
          </p:cNvSpPr>
          <p:nvPr>
            <p:ph type="sldNum" sz="quarter" idx="10"/>
          </p:nvPr>
        </p:nvSpPr>
        <p:spPr/>
        <p:txBody>
          <a:bodyPr/>
          <a:lstStyle/>
          <a:p>
            <a:pPr>
              <a:defRPr/>
            </a:pPr>
            <a:fld id="{241ED152-6EA1-4D9A-823A-1E4C1B586740}" type="slidenum">
              <a:rPr lang="en-US" altLang="ja-JP" smtClean="0"/>
              <a:pPr>
                <a:defRPr/>
              </a:pPr>
              <a:t>67</a:t>
            </a:fld>
            <a:endParaRPr lang="en-US" altLang="ja-JP" dirty="0"/>
          </a:p>
        </p:txBody>
      </p:sp>
      <p:graphicFrame>
        <p:nvGraphicFramePr>
          <p:cNvPr id="9" name="Group 55">
            <a:extLst>
              <a:ext uri="{FF2B5EF4-FFF2-40B4-BE49-F238E27FC236}">
                <a16:creationId xmlns:a16="http://schemas.microsoft.com/office/drawing/2014/main" id="{B67E860C-6728-3376-6A6C-1A8DC0663BB7}"/>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5DD1A5B8-7624-6A30-9080-C7CA1B6058A1}"/>
              </a:ext>
            </a:extLst>
          </p:cNvPr>
          <p:cNvSpPr txBox="1">
            <a:spLocks/>
          </p:cNvSpPr>
          <p:nvPr/>
        </p:nvSpPr>
        <p:spPr>
          <a:xfrm>
            <a:off x="3427143" y="1227314"/>
            <a:ext cx="4331175" cy="1154162"/>
          </a:xfrm>
          <a:prstGeom prst="rect">
            <a:avLst/>
          </a:prstGeom>
        </p:spPr>
        <p:txBody>
          <a:bodyPr wrap="square" lIns="0" tIns="0" rIns="0" bIns="0">
            <a:spAutoFit/>
          </a:bodyPr>
          <a:lstStyle/>
          <a:p>
            <a:pPr algn="l">
              <a:spcAft>
                <a:spcPts val="600"/>
              </a:spcAft>
              <a:buClr>
                <a:schemeClr val="accent5"/>
              </a:buClr>
              <a:defRPr/>
            </a:pPr>
            <a:r>
              <a:rPr lang="ja-JP" altLang="en-US" sz="1100" kern="0" spc="50" dirty="0">
                <a:effectLst/>
                <a:latin typeface="+mn-ea"/>
                <a:ea typeface="+mn-ea"/>
                <a:cs typeface="Meiryo UI" pitchFamily="50" charset="-128"/>
              </a:rPr>
              <a:t>定期的に、海外園のお友達と気軽にオンラインで遊ぶ機会として</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「せかいタッチパーチ」を提供しています。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せかいタッチパーティには、日本・海外ともに複数円が参加します。</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en-US" altLang="ja-JP" sz="1100" kern="0" spc="50" dirty="0">
                <a:effectLst/>
                <a:latin typeface="+mn-ea"/>
                <a:ea typeface="+mn-ea"/>
                <a:cs typeface="Meiryo UI" pitchFamily="50" charset="-128"/>
              </a:rPr>
              <a:t>Zoom</a:t>
            </a:r>
            <a:r>
              <a:rPr lang="ja-JP" altLang="en-US" sz="1100" kern="0" spc="50" dirty="0">
                <a:effectLst/>
                <a:latin typeface="+mn-ea"/>
                <a:ea typeface="+mn-ea"/>
                <a:cs typeface="Meiryo UI" pitchFamily="50" charset="-128"/>
              </a:rPr>
              <a:t>を使って、その園にちなんだゲームや手遊びを実施し、世界中</a:t>
            </a:r>
            <a:endParaRPr lang="en-US" altLang="ja-JP" sz="1100" kern="0" spc="50" dirty="0">
              <a:effectLst/>
              <a:latin typeface="+mn-ea"/>
              <a:ea typeface="+mn-ea"/>
              <a:cs typeface="Meiryo UI" pitchFamily="50" charset="-128"/>
            </a:endParaRPr>
          </a:p>
          <a:p>
            <a:pPr algn="l">
              <a:spcAft>
                <a:spcPts val="600"/>
              </a:spcAft>
              <a:buClr>
                <a:schemeClr val="accent5"/>
              </a:buClr>
              <a:defRPr/>
            </a:pPr>
            <a:r>
              <a:rPr lang="ja-JP" altLang="en-US" sz="1100" kern="0" spc="50" dirty="0">
                <a:effectLst/>
                <a:latin typeface="+mn-ea"/>
                <a:ea typeface="+mn-ea"/>
                <a:cs typeface="Meiryo UI" pitchFamily="50" charset="-128"/>
              </a:rPr>
              <a:t>のお友達と触れ合います！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D9F078A2-7E82-F581-59F8-C67206914386}"/>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子どもたちの世界観をひろげるお手伝い。世界とつながるオンラインパーティ</a:t>
            </a:r>
          </a:p>
        </p:txBody>
      </p:sp>
      <p:grpSp>
        <p:nvGrpSpPr>
          <p:cNvPr id="29" name="グループ化 28">
            <a:extLst>
              <a:ext uri="{FF2B5EF4-FFF2-40B4-BE49-F238E27FC236}">
                <a16:creationId xmlns:a16="http://schemas.microsoft.com/office/drawing/2014/main" id="{AA42565E-7F0F-F9B1-BFA9-2E23FD1E3ADC}"/>
              </a:ext>
            </a:extLst>
          </p:cNvPr>
          <p:cNvGrpSpPr/>
          <p:nvPr/>
        </p:nvGrpSpPr>
        <p:grpSpPr>
          <a:xfrm>
            <a:off x="549379" y="919732"/>
            <a:ext cx="561682" cy="572432"/>
            <a:chOff x="1457008" y="2205432"/>
            <a:chExt cx="622169" cy="622169"/>
          </a:xfrm>
        </p:grpSpPr>
        <p:sp>
          <p:nvSpPr>
            <p:cNvPr id="30" name="円/楕円 29">
              <a:extLst>
                <a:ext uri="{FF2B5EF4-FFF2-40B4-BE49-F238E27FC236}">
                  <a16:creationId xmlns:a16="http://schemas.microsoft.com/office/drawing/2014/main" id="{10415527-C7E7-CE96-E27E-E9B4791D78A3}"/>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60816588-1BFA-FBD3-94F8-94EF537249FE}"/>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965A61CF-97A5-F4DE-AED8-8FDBEC8AAF76}"/>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20" name="図 19">
            <a:extLst>
              <a:ext uri="{FF2B5EF4-FFF2-40B4-BE49-F238E27FC236}">
                <a16:creationId xmlns:a16="http://schemas.microsoft.com/office/drawing/2014/main" id="{EC48B9B6-A35F-057C-C9FD-5EFBE445FE0B}"/>
              </a:ext>
            </a:extLst>
          </p:cNvPr>
          <p:cNvPicPr>
            <a:picLocks noChangeAspect="1"/>
          </p:cNvPicPr>
          <p:nvPr/>
        </p:nvPicPr>
        <p:blipFill>
          <a:blip r:embed="rId2"/>
          <a:stretch>
            <a:fillRect/>
          </a:stretch>
        </p:blipFill>
        <p:spPr>
          <a:xfrm>
            <a:off x="1280778" y="1121129"/>
            <a:ext cx="1536378" cy="1279459"/>
          </a:xfrm>
          <a:prstGeom prst="rect">
            <a:avLst/>
          </a:prstGeom>
        </p:spPr>
      </p:pic>
      <p:pic>
        <p:nvPicPr>
          <p:cNvPr id="56" name="図 55">
            <a:extLst>
              <a:ext uri="{FF2B5EF4-FFF2-40B4-BE49-F238E27FC236}">
                <a16:creationId xmlns:a16="http://schemas.microsoft.com/office/drawing/2014/main" id="{D94F3731-0968-1685-49A2-D7F5489F8048}"/>
              </a:ext>
            </a:extLst>
          </p:cNvPr>
          <p:cNvPicPr>
            <a:picLocks noChangeAspect="1"/>
          </p:cNvPicPr>
          <p:nvPr/>
        </p:nvPicPr>
        <p:blipFill>
          <a:blip r:embed="rId3"/>
          <a:stretch>
            <a:fillRect/>
          </a:stretch>
        </p:blipFill>
        <p:spPr>
          <a:xfrm>
            <a:off x="3702274" y="3299717"/>
            <a:ext cx="3597611" cy="2117178"/>
          </a:xfrm>
          <a:prstGeom prst="rect">
            <a:avLst/>
          </a:prstGeom>
        </p:spPr>
      </p:pic>
      <p:sp>
        <p:nvSpPr>
          <p:cNvPr id="58" name="テキスト ボックス 2">
            <a:extLst>
              <a:ext uri="{FF2B5EF4-FFF2-40B4-BE49-F238E27FC236}">
                <a16:creationId xmlns:a16="http://schemas.microsoft.com/office/drawing/2014/main" id="{123A6135-7CFD-FE2D-8221-AFE5B992746B}"/>
              </a:ext>
            </a:extLst>
          </p:cNvPr>
          <p:cNvSpPr txBox="1">
            <a:spLocks noChangeArrowheads="1"/>
          </p:cNvSpPr>
          <p:nvPr/>
        </p:nvSpPr>
        <p:spPr bwMode="auto">
          <a:xfrm>
            <a:off x="4559080" y="5497642"/>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sp>
        <p:nvSpPr>
          <p:cNvPr id="83" name="テキスト ボックス 2">
            <a:extLst>
              <a:ext uri="{FF2B5EF4-FFF2-40B4-BE49-F238E27FC236}">
                <a16:creationId xmlns:a16="http://schemas.microsoft.com/office/drawing/2014/main" id="{DCF6EEF3-2CF4-D027-A0CD-49DF4F404ECE}"/>
              </a:ext>
            </a:extLst>
          </p:cNvPr>
          <p:cNvSpPr txBox="1">
            <a:spLocks noChangeArrowheads="1"/>
          </p:cNvSpPr>
          <p:nvPr/>
        </p:nvSpPr>
        <p:spPr bwMode="auto">
          <a:xfrm>
            <a:off x="4238299" y="9911656"/>
            <a:ext cx="2708862" cy="138499"/>
          </a:xfrm>
          <a:prstGeom prst="rect">
            <a:avLst/>
          </a:prstGeom>
          <a:noFill/>
          <a:ln w="9525">
            <a:noFill/>
            <a:miter lim="800000"/>
            <a:headEnd/>
            <a:tailEnd/>
          </a:ln>
        </p:spPr>
        <p:txBody>
          <a:bodyPr wrap="square" lIns="0" tIns="0" rIns="0" bIns="0">
            <a:spAutoFit/>
          </a:bodyPr>
          <a:lstStyle/>
          <a:p>
            <a:pPr algn="r"/>
            <a:r>
              <a:rPr lang="ja-JP" altLang="en-US" sz="900" dirty="0">
                <a:effectLst/>
                <a:latin typeface="Meiryo UI" pitchFamily="50" charset="-128"/>
                <a:ea typeface="Meiryo UI" pitchFamily="50" charset="-128"/>
                <a:cs typeface="Meiryo UI" pitchFamily="50" charset="-128"/>
              </a:rPr>
              <a:t>せかいタッチパーティ：実際の様子</a:t>
            </a:r>
            <a:endParaRPr lang="en-US" altLang="ja-JP" sz="900" dirty="0">
              <a:effectLst/>
              <a:latin typeface="Meiryo UI" pitchFamily="50" charset="-128"/>
              <a:ea typeface="Meiryo UI" pitchFamily="50" charset="-128"/>
              <a:cs typeface="Meiryo UI" pitchFamily="50" charset="-128"/>
            </a:endParaRPr>
          </a:p>
        </p:txBody>
      </p:sp>
      <p:grpSp>
        <p:nvGrpSpPr>
          <p:cNvPr id="10" name="グループ化 9">
            <a:extLst>
              <a:ext uri="{FF2B5EF4-FFF2-40B4-BE49-F238E27FC236}">
                <a16:creationId xmlns:a16="http://schemas.microsoft.com/office/drawing/2014/main" id="{A4A768D2-B6D6-CD80-5CEE-70307BE28939}"/>
              </a:ext>
            </a:extLst>
          </p:cNvPr>
          <p:cNvGrpSpPr/>
          <p:nvPr/>
        </p:nvGrpSpPr>
        <p:grpSpPr>
          <a:xfrm>
            <a:off x="259790" y="2490230"/>
            <a:ext cx="3251051" cy="3819212"/>
            <a:chOff x="-2512830" y="2093853"/>
            <a:chExt cx="3453335" cy="4112943"/>
          </a:xfrm>
        </p:grpSpPr>
        <p:grpSp>
          <p:nvGrpSpPr>
            <p:cNvPr id="8" name="グループ化 7">
              <a:extLst>
                <a:ext uri="{FF2B5EF4-FFF2-40B4-BE49-F238E27FC236}">
                  <a16:creationId xmlns:a16="http://schemas.microsoft.com/office/drawing/2014/main" id="{7E89AFDA-E811-22E8-5B54-6F707E1C3DD2}"/>
                </a:ext>
              </a:extLst>
            </p:cNvPr>
            <p:cNvGrpSpPr/>
            <p:nvPr/>
          </p:nvGrpSpPr>
          <p:grpSpPr>
            <a:xfrm>
              <a:off x="-1924580" y="2452990"/>
              <a:ext cx="2374536" cy="3438628"/>
              <a:chOff x="1001500" y="2643104"/>
              <a:chExt cx="2374536" cy="3438628"/>
            </a:xfrm>
          </p:grpSpPr>
          <p:grpSp>
            <p:nvGrpSpPr>
              <p:cNvPr id="3" name="グループ化 2">
                <a:extLst>
                  <a:ext uri="{FF2B5EF4-FFF2-40B4-BE49-F238E27FC236}">
                    <a16:creationId xmlns:a16="http://schemas.microsoft.com/office/drawing/2014/main" id="{9F8A8235-B6D7-6606-2A5E-87F0F2D2BAD3}"/>
                  </a:ext>
                </a:extLst>
              </p:cNvPr>
              <p:cNvGrpSpPr/>
              <p:nvPr/>
            </p:nvGrpSpPr>
            <p:grpSpPr>
              <a:xfrm>
                <a:off x="1001500" y="2643104"/>
                <a:ext cx="2374536" cy="3438628"/>
                <a:chOff x="1001500" y="2643104"/>
                <a:chExt cx="2374536" cy="3438628"/>
              </a:xfrm>
            </p:grpSpPr>
            <p:sp>
              <p:nvSpPr>
                <p:cNvPr id="67" name="テキスト ボックス 66">
                  <a:extLst>
                    <a:ext uri="{FF2B5EF4-FFF2-40B4-BE49-F238E27FC236}">
                      <a16:creationId xmlns:a16="http://schemas.microsoft.com/office/drawing/2014/main" id="{9DDD9BED-430B-D61B-04C6-378EDA7275E6}"/>
                    </a:ext>
                  </a:extLst>
                </p:cNvPr>
                <p:cNvSpPr txBox="1"/>
                <p:nvPr/>
              </p:nvSpPr>
              <p:spPr>
                <a:xfrm rot="400867">
                  <a:off x="1001500" y="2643104"/>
                  <a:ext cx="2371162" cy="3117264"/>
                </a:xfrm>
                <a:prstGeom prst="rect">
                  <a:avLst/>
                </a:prstGeom>
                <a:noFill/>
                <a:ln>
                  <a:noFill/>
                </a:ln>
              </p:spPr>
              <p:txBody>
                <a:bodyPr wrap="none" rtlCol="0">
                  <a:spAutoFit/>
                </a:bodyPr>
                <a:lstStyle/>
                <a:p>
                  <a:pPr algn="l">
                    <a:lnSpc>
                      <a:spcPct val="200000"/>
                    </a:lnSpc>
                  </a:pPr>
                  <a:r>
                    <a:rPr kumimoji="1" lang="ja-JP" altLang="en-US" sz="1400" b="1" dirty="0">
                      <a:solidFill>
                        <a:schemeClr val="tx2"/>
                      </a:solidFill>
                      <a:effectLst/>
                      <a:latin typeface="Meiryo UI" pitchFamily="50" charset="-128"/>
                      <a:ea typeface="Meiryo UI" pitchFamily="50" charset="-128"/>
                      <a:cs typeface="Meiryo UI" pitchFamily="50" charset="-128"/>
                    </a:rPr>
                    <a:t>実施内容（例）</a:t>
                  </a:r>
                  <a:r>
                    <a:rPr kumimoji="1" lang="en-US" altLang="ja-JP" sz="1400" b="1" dirty="0">
                      <a:solidFill>
                        <a:schemeClr val="tx2"/>
                      </a:solidFill>
                      <a:effectLst/>
                      <a:latin typeface="Meiryo UI" pitchFamily="50" charset="-128"/>
                      <a:ea typeface="Meiryo UI" pitchFamily="50" charset="-128"/>
                      <a:cs typeface="Meiryo UI" pitchFamily="50" charset="-128"/>
                    </a:rPr>
                    <a:t>【30-40</a:t>
                  </a:r>
                  <a:r>
                    <a:rPr kumimoji="1" lang="ja-JP" altLang="en-US" sz="1400" b="1" dirty="0">
                      <a:solidFill>
                        <a:schemeClr val="tx2"/>
                      </a:solidFill>
                      <a:effectLst/>
                      <a:latin typeface="Meiryo UI" pitchFamily="50" charset="-128"/>
                      <a:ea typeface="Meiryo UI" pitchFamily="50" charset="-128"/>
                      <a:cs typeface="Meiryo UI" pitchFamily="50" charset="-128"/>
                    </a:rPr>
                    <a:t>分</a:t>
                  </a:r>
                  <a:r>
                    <a:rPr kumimoji="1" lang="en-US" altLang="ja-JP" sz="1400" b="1" dirty="0">
                      <a:solidFill>
                        <a:schemeClr val="tx2"/>
                      </a:solidFill>
                      <a:effectLst/>
                      <a:latin typeface="Meiryo UI" pitchFamily="50" charset="-128"/>
                      <a:ea typeface="Meiryo UI" pitchFamily="50" charset="-128"/>
                      <a:cs typeface="Meiryo UI" pitchFamily="50" charset="-128"/>
                    </a:rPr>
                    <a:t>】</a:t>
                  </a: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マグー登場</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お互いの言葉であいさつ</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ジェスチャーゲーム</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好きなキャラクターは？</a:t>
                  </a:r>
                  <a:endParaRPr lang="en-US" altLang="ja-JP" sz="1400" b="1" dirty="0">
                    <a:solidFill>
                      <a:schemeClr val="tx2"/>
                    </a:solidFill>
                    <a:effectLst/>
                    <a:latin typeface="Meiryo UI" pitchFamily="50" charset="-128"/>
                    <a:ea typeface="Meiryo UI" pitchFamily="50" charset="-128"/>
                    <a:cs typeface="Meiryo UI" pitchFamily="50" charset="-128"/>
                  </a:endParaRPr>
                </a:p>
                <a:p>
                  <a:pPr algn="l">
                    <a:lnSpc>
                      <a:spcPct val="250000"/>
                    </a:lnSpc>
                  </a:pPr>
                  <a:r>
                    <a:rPr lang="ja-JP" altLang="en-US" sz="1400" b="1" dirty="0">
                      <a:solidFill>
                        <a:schemeClr val="accent5"/>
                      </a:solidFill>
                      <a:effectLst/>
                      <a:latin typeface="Meiryo UI" pitchFamily="50" charset="-128"/>
                      <a:ea typeface="Meiryo UI" pitchFamily="50" charset="-128"/>
                      <a:cs typeface="Meiryo UI" pitchFamily="50" charset="-128"/>
                    </a:rPr>
                    <a:t>●</a:t>
                  </a:r>
                  <a:r>
                    <a:rPr lang="ja-JP" altLang="en-US" sz="1400" b="1" dirty="0">
                      <a:solidFill>
                        <a:schemeClr val="tx2"/>
                      </a:solidFill>
                      <a:effectLst/>
                      <a:latin typeface="Meiryo UI" pitchFamily="50" charset="-128"/>
                      <a:ea typeface="Meiryo UI" pitchFamily="50" charset="-128"/>
                      <a:cs typeface="Meiryo UI" pitchFamily="50" charset="-128"/>
                    </a:rPr>
                    <a:t>ダンス</a:t>
                  </a:r>
                  <a:endParaRPr lang="en-US" altLang="ja-JP" sz="1400" b="1" dirty="0">
                    <a:solidFill>
                      <a:schemeClr val="tx2"/>
                    </a:solidFill>
                    <a:effectLst/>
                    <a:latin typeface="Meiryo UI" pitchFamily="50" charset="-128"/>
                    <a:ea typeface="Meiryo UI" pitchFamily="50" charset="-128"/>
                    <a:cs typeface="Meiryo UI" pitchFamily="50" charset="-128"/>
                  </a:endParaRPr>
                </a:p>
              </p:txBody>
            </p:sp>
            <p:cxnSp>
              <p:nvCxnSpPr>
                <p:cNvPr id="69" name="直線コネクタ 68">
                  <a:extLst>
                    <a:ext uri="{FF2B5EF4-FFF2-40B4-BE49-F238E27FC236}">
                      <a16:creationId xmlns:a16="http://schemas.microsoft.com/office/drawing/2014/main" id="{F1013450-73A4-114A-EE45-77D047E64FAC}"/>
                    </a:ext>
                  </a:extLst>
                </p:cNvPr>
                <p:cNvCxnSpPr>
                  <a:cxnSpLocks/>
                </p:cNvCxnSpPr>
                <p:nvPr/>
              </p:nvCxnSpPr>
              <p:spPr bwMode="auto">
                <a:xfrm rot="400867">
                  <a:off x="1213264" y="3111429"/>
                  <a:ext cx="21627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71" name="図 70">
                  <a:extLst>
                    <a:ext uri="{FF2B5EF4-FFF2-40B4-BE49-F238E27FC236}">
                      <a16:creationId xmlns:a16="http://schemas.microsoft.com/office/drawing/2014/main" id="{6BD7C920-C1C3-670D-3C72-3945FD51851F}"/>
                    </a:ext>
                  </a:extLst>
                </p:cNvPr>
                <p:cNvPicPr>
                  <a:picLocks noChangeAspect="1"/>
                </p:cNvPicPr>
                <p:nvPr/>
              </p:nvPicPr>
              <p:blipFill>
                <a:blip r:embed="rId4"/>
                <a:stretch>
                  <a:fillRect/>
                </a:stretch>
              </p:blipFill>
              <p:spPr>
                <a:xfrm rot="400867">
                  <a:off x="2181923" y="3320823"/>
                  <a:ext cx="536245" cy="470133"/>
                </a:xfrm>
                <a:prstGeom prst="rect">
                  <a:avLst/>
                </a:prstGeom>
              </p:spPr>
            </p:pic>
            <p:pic>
              <p:nvPicPr>
                <p:cNvPr id="75" name="図 74">
                  <a:extLst>
                    <a:ext uri="{FF2B5EF4-FFF2-40B4-BE49-F238E27FC236}">
                      <a16:creationId xmlns:a16="http://schemas.microsoft.com/office/drawing/2014/main" id="{787B1B19-A8F6-380B-2B0F-3C2D9EDEE4B3}"/>
                    </a:ext>
                  </a:extLst>
                </p:cNvPr>
                <p:cNvPicPr>
                  <a:picLocks noChangeAspect="1"/>
                </p:cNvPicPr>
                <p:nvPr/>
              </p:nvPicPr>
              <p:blipFill>
                <a:blip r:embed="rId5"/>
                <a:stretch>
                  <a:fillRect/>
                </a:stretch>
              </p:blipFill>
              <p:spPr>
                <a:xfrm rot="400867">
                  <a:off x="1868993" y="5360334"/>
                  <a:ext cx="851317" cy="721398"/>
                </a:xfrm>
                <a:prstGeom prst="rect">
                  <a:avLst/>
                </a:prstGeom>
              </p:spPr>
            </p:pic>
            <p:pic>
              <p:nvPicPr>
                <p:cNvPr id="77" name="図 76" descr="図形&#10;&#10;AI 生成コンテンツは誤りを含む可能性があります。">
                  <a:extLst>
                    <a:ext uri="{FF2B5EF4-FFF2-40B4-BE49-F238E27FC236}">
                      <a16:creationId xmlns:a16="http://schemas.microsoft.com/office/drawing/2014/main" id="{41D90CA9-C214-934F-9F6B-A96EF31EFA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00867">
                  <a:off x="1990420" y="4144861"/>
                  <a:ext cx="298997" cy="199281"/>
                </a:xfrm>
                <a:prstGeom prst="rect">
                  <a:avLst/>
                </a:prstGeom>
                <a:ln w="3175">
                  <a:solidFill>
                    <a:schemeClr val="tx1"/>
                  </a:solidFill>
                </a:ln>
              </p:spPr>
            </p:pic>
            <p:pic>
              <p:nvPicPr>
                <p:cNvPr id="79" name="図 78" descr="ランプ, クマ が含まれている画像&#10;&#10;AI 生成コンテンツは誤りを含む可能性があります。">
                  <a:extLst>
                    <a:ext uri="{FF2B5EF4-FFF2-40B4-BE49-F238E27FC236}">
                      <a16:creationId xmlns:a16="http://schemas.microsoft.com/office/drawing/2014/main" id="{977F2D08-9AB9-9FB9-869C-8CB4C5FC7F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00867">
                  <a:off x="2660873" y="4301636"/>
                  <a:ext cx="335617" cy="498133"/>
                </a:xfrm>
                <a:prstGeom prst="rect">
                  <a:avLst/>
                </a:prstGeom>
              </p:spPr>
            </p:pic>
            <p:pic>
              <p:nvPicPr>
                <p:cNvPr id="81" name="図 80" descr="ロゴ&#10;&#10;AI 生成コンテンツは誤りを含む可能性があります。">
                  <a:extLst>
                    <a:ext uri="{FF2B5EF4-FFF2-40B4-BE49-F238E27FC236}">
                      <a16:creationId xmlns:a16="http://schemas.microsoft.com/office/drawing/2014/main" id="{1E3964EB-A4BA-1894-81CB-29300B4971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400867">
                  <a:off x="1432648" y="4144861"/>
                  <a:ext cx="398564" cy="199283"/>
                </a:xfrm>
                <a:prstGeom prst="rect">
                  <a:avLst/>
                </a:prstGeom>
              </p:spPr>
            </p:pic>
          </p:grpSp>
          <p:sp>
            <p:nvSpPr>
              <p:cNvPr id="82" name="十字形 81">
                <a:extLst>
                  <a:ext uri="{FF2B5EF4-FFF2-40B4-BE49-F238E27FC236}">
                    <a16:creationId xmlns:a16="http://schemas.microsoft.com/office/drawing/2014/main" id="{16788CFE-611A-C149-3CCF-2553CABFE66D}"/>
                  </a:ext>
                </a:extLst>
              </p:cNvPr>
              <p:cNvSpPr/>
              <p:nvPr/>
            </p:nvSpPr>
            <p:spPr bwMode="auto">
              <a:xfrm rot="2864003">
                <a:off x="1865021" y="4204261"/>
                <a:ext cx="81585" cy="80479"/>
              </a:xfrm>
              <a:prstGeom prst="plus">
                <a:avLst>
                  <a:gd name="adj" fmla="val 42688"/>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grpSp>
        <p:pic>
          <p:nvPicPr>
            <p:cNvPr id="4" name="図 3" descr="コンピュータ, 光 が含まれている画像&#10;&#10;AI 生成コンテンツは誤りを含む可能性があります。">
              <a:extLst>
                <a:ext uri="{FF2B5EF4-FFF2-40B4-BE49-F238E27FC236}">
                  <a16:creationId xmlns:a16="http://schemas.microsoft.com/office/drawing/2014/main" id="{4F927785-5CAF-9C47-2884-A048CD16A2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2830" y="2093853"/>
              <a:ext cx="3453335" cy="4112943"/>
            </a:xfrm>
            <a:prstGeom prst="rect">
              <a:avLst/>
            </a:prstGeom>
          </p:spPr>
        </p:pic>
      </p:grpSp>
      <p:grpSp>
        <p:nvGrpSpPr>
          <p:cNvPr id="7" name="グループ化 6">
            <a:extLst>
              <a:ext uri="{FF2B5EF4-FFF2-40B4-BE49-F238E27FC236}">
                <a16:creationId xmlns:a16="http://schemas.microsoft.com/office/drawing/2014/main" id="{154A4D5D-5E08-EE2E-19A3-6BF82DF26D7E}"/>
              </a:ext>
            </a:extLst>
          </p:cNvPr>
          <p:cNvGrpSpPr/>
          <p:nvPr/>
        </p:nvGrpSpPr>
        <p:grpSpPr>
          <a:xfrm>
            <a:off x="1111061" y="6349406"/>
            <a:ext cx="5775895" cy="3449589"/>
            <a:chOff x="1111061" y="6495083"/>
            <a:chExt cx="5775895" cy="3449589"/>
          </a:xfrm>
        </p:grpSpPr>
        <p:pic>
          <p:nvPicPr>
            <p:cNvPr id="5" name="図 4">
              <a:extLst>
                <a:ext uri="{FF2B5EF4-FFF2-40B4-BE49-F238E27FC236}">
                  <a16:creationId xmlns:a16="http://schemas.microsoft.com/office/drawing/2014/main" id="{2A3AE4B7-249F-80F3-E149-04E628EA23B7}"/>
                </a:ext>
              </a:extLst>
            </p:cNvPr>
            <p:cNvPicPr>
              <a:picLocks noChangeAspect="1"/>
            </p:cNvPicPr>
            <p:nvPr/>
          </p:nvPicPr>
          <p:blipFill>
            <a:blip r:embed="rId10"/>
            <a:stretch>
              <a:fillRect/>
            </a:stretch>
          </p:blipFill>
          <p:spPr>
            <a:xfrm>
              <a:off x="1111061" y="6495083"/>
              <a:ext cx="5775895" cy="3449589"/>
            </a:xfrm>
            <a:prstGeom prst="rect">
              <a:avLst/>
            </a:prstGeom>
          </p:spPr>
        </p:pic>
        <p:pic>
          <p:nvPicPr>
            <p:cNvPr id="6" name="図 5">
              <a:extLst>
                <a:ext uri="{FF2B5EF4-FFF2-40B4-BE49-F238E27FC236}">
                  <a16:creationId xmlns:a16="http://schemas.microsoft.com/office/drawing/2014/main" id="{7A08E8CC-3459-0E79-8037-96781E9BA4C8}"/>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rcRect l="15774" t="17539" r="53470" b="53954"/>
            <a:stretch>
              <a:fillRect/>
            </a:stretch>
          </p:blipFill>
          <p:spPr>
            <a:xfrm>
              <a:off x="2048967" y="7096299"/>
              <a:ext cx="1776406" cy="983347"/>
            </a:xfrm>
            <a:prstGeom prst="rect">
              <a:avLst/>
            </a:prstGeom>
          </p:spPr>
        </p:pic>
      </p:grpSp>
    </p:spTree>
    <p:extLst>
      <p:ext uri="{BB962C8B-B14F-4D97-AF65-F5344CB8AC3E}">
        <p14:creationId xmlns:p14="http://schemas.microsoft.com/office/powerpoint/2010/main" val="1375058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AE395-7D2B-7C52-5A05-ACB2402AE58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A5286E-C0F5-93A0-7997-0EECC179A3A7}"/>
              </a:ext>
            </a:extLst>
          </p:cNvPr>
          <p:cNvSpPr>
            <a:spLocks noGrp="1"/>
          </p:cNvSpPr>
          <p:nvPr>
            <p:ph type="sldNum" sz="quarter" idx="10"/>
          </p:nvPr>
        </p:nvSpPr>
        <p:spPr/>
        <p:txBody>
          <a:bodyPr/>
          <a:lstStyle/>
          <a:p>
            <a:pPr>
              <a:defRPr/>
            </a:pPr>
            <a:fld id="{241ED152-6EA1-4D9A-823A-1E4C1B586740}" type="slidenum">
              <a:rPr lang="en-US" altLang="ja-JP" smtClean="0"/>
              <a:pPr>
                <a:defRPr/>
              </a:pPr>
              <a:t>68</a:t>
            </a:fld>
            <a:endParaRPr lang="en-US" altLang="ja-JP" dirty="0"/>
          </a:p>
        </p:txBody>
      </p:sp>
      <p:graphicFrame>
        <p:nvGraphicFramePr>
          <p:cNvPr id="9" name="Group 55">
            <a:extLst>
              <a:ext uri="{FF2B5EF4-FFF2-40B4-BE49-F238E27FC236}">
                <a16:creationId xmlns:a16="http://schemas.microsoft.com/office/drawing/2014/main" id="{D9C134E0-2416-2845-436A-EFAD414BDA21}"/>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a:ln>
                            <a:noFill/>
                          </a:ln>
                          <a:solidFill>
                            <a:schemeClr val="bg1"/>
                          </a:solidFill>
                          <a:effectLst/>
                          <a:uLnTx/>
                          <a:uFillTx/>
                          <a:latin typeface="+mj-ea"/>
                          <a:ea typeface="+mj-ea"/>
                          <a:cs typeface="メイリオ" pitchFamily="50" charset="-128"/>
                        </a:rPr>
                        <a:t>園の魅力を高める無料オプション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E7E53520-C7F0-F60F-851B-5E81CED0357A}"/>
              </a:ext>
            </a:extLst>
          </p:cNvPr>
          <p:cNvSpPr txBox="1">
            <a:spLocks/>
          </p:cNvSpPr>
          <p:nvPr/>
        </p:nvSpPr>
        <p:spPr>
          <a:xfrm>
            <a:off x="2936767" y="1199590"/>
            <a:ext cx="4331175" cy="853247"/>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集金のキャッシュレス決済サービスを導入しています。クレジットカードまたは口座振替に対応し、手数料は当社が負担。現金の準備や持参が不要となり、保護者様のご負担を軽減します。請求書や領収書はメールで届くため、支払い履歴をいつでも確認できます。</a:t>
            </a:r>
          </a:p>
        </p:txBody>
      </p:sp>
      <p:sp>
        <p:nvSpPr>
          <p:cNvPr id="28" name="コンテンツ プレースホルダ 1">
            <a:extLst>
              <a:ext uri="{FF2B5EF4-FFF2-40B4-BE49-F238E27FC236}">
                <a16:creationId xmlns:a16="http://schemas.microsoft.com/office/drawing/2014/main" id="{273ECE5E-2607-102D-2CF2-70D14A8A9BE2}"/>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現金不要！保育料やおやつ代、教材費代などの電子決済が可能に</a:t>
            </a:r>
          </a:p>
        </p:txBody>
      </p:sp>
      <p:grpSp>
        <p:nvGrpSpPr>
          <p:cNvPr id="29" name="グループ化 28">
            <a:extLst>
              <a:ext uri="{FF2B5EF4-FFF2-40B4-BE49-F238E27FC236}">
                <a16:creationId xmlns:a16="http://schemas.microsoft.com/office/drawing/2014/main" id="{F53C65A7-A77A-8EF4-6AEE-356BC59AEA30}"/>
              </a:ext>
            </a:extLst>
          </p:cNvPr>
          <p:cNvGrpSpPr/>
          <p:nvPr/>
        </p:nvGrpSpPr>
        <p:grpSpPr>
          <a:xfrm>
            <a:off x="549377" y="988211"/>
            <a:ext cx="561682" cy="572432"/>
            <a:chOff x="1457008" y="2205432"/>
            <a:chExt cx="622169" cy="622169"/>
          </a:xfrm>
        </p:grpSpPr>
        <p:sp>
          <p:nvSpPr>
            <p:cNvPr id="30" name="円/楕円 29">
              <a:extLst>
                <a:ext uri="{FF2B5EF4-FFF2-40B4-BE49-F238E27FC236}">
                  <a16:creationId xmlns:a16="http://schemas.microsoft.com/office/drawing/2014/main" id="{332953EC-C0D8-0646-BAB2-BF4940A9EE0A}"/>
                </a:ext>
              </a:extLst>
            </p:cNvPr>
            <p:cNvSpPr/>
            <p:nvPr/>
          </p:nvSpPr>
          <p:spPr bwMode="auto">
            <a:xfrm>
              <a:off x="1457008" y="2205432"/>
              <a:ext cx="622169" cy="622169"/>
            </a:xfrm>
            <a:prstGeom prst="ellipse">
              <a:avLst/>
            </a:prstGeom>
            <a:solidFill>
              <a:schemeClr val="accent4"/>
            </a:solidFill>
            <a:ln w="31750">
              <a:solidFill>
                <a:schemeClr val="bg1"/>
              </a:solidFill>
              <a:miter lim="800000"/>
              <a:headEnd/>
              <a:tailEnd/>
            </a:ln>
            <a:effectLst>
              <a:outerShdw blurRad="50800" dist="38100" dir="2700000" algn="tl" rotWithShape="0">
                <a:prstClr val="black">
                  <a:alpha val="26112"/>
                </a:prstClr>
              </a:outerShdw>
            </a:effectLst>
          </p:spPr>
          <p:txBody>
            <a:bodyPr vert="horz" wrap="square" lIns="91440" tIns="45720" rIns="91440" bIns="45720" numCol="1" rtlCol="0" anchor="t" anchorCtr="0" compatLnSpc="1">
              <a:prstTxWarp prst="textNoShape">
                <a:avLst/>
              </a:prstTxWarp>
            </a:bodyPr>
            <a:lstStyle/>
            <a:p>
              <a:pPr algn="ctr"/>
              <a:endParaRPr kumimoji="1" lang="ja-JP" altLang="en-US" sz="1600">
                <a:effectLst/>
              </a:endParaRPr>
            </a:p>
          </p:txBody>
        </p:sp>
        <p:sp>
          <p:nvSpPr>
            <p:cNvPr id="31" name="コンテンツ プレースホルダ 1">
              <a:extLst>
                <a:ext uri="{FF2B5EF4-FFF2-40B4-BE49-F238E27FC236}">
                  <a16:creationId xmlns:a16="http://schemas.microsoft.com/office/drawing/2014/main" id="{888DACFB-2233-49A3-537A-ECA688ABC86C}"/>
                </a:ext>
              </a:extLst>
            </p:cNvPr>
            <p:cNvSpPr txBox="1">
              <a:spLocks/>
            </p:cNvSpPr>
            <p:nvPr/>
          </p:nvSpPr>
          <p:spPr>
            <a:xfrm>
              <a:off x="1522649" y="2381254"/>
              <a:ext cx="490885" cy="350994"/>
            </a:xfrm>
            <a:prstGeom prst="rect">
              <a:avLst/>
            </a:prstGeom>
          </p:spPr>
          <p:txBody>
            <a:bodyPr wrap="square" lIns="0" tIns="0" rIns="0" bIns="0">
              <a:spAutoFit/>
            </a:bodyPr>
            <a:lstStyle/>
            <a:p>
              <a:pPr>
                <a:lnSpc>
                  <a:spcPct val="130000"/>
                </a:lnSpc>
                <a:spcAft>
                  <a:spcPts val="600"/>
                </a:spcAft>
                <a:buClr>
                  <a:schemeClr val="accent5"/>
                </a:buClr>
                <a:defRPr/>
              </a:pPr>
              <a:r>
                <a:rPr lang="en-US" altLang="ja-JP" sz="2000" b="1" kern="0" spc="50" dirty="0">
                  <a:solidFill>
                    <a:schemeClr val="bg1"/>
                  </a:solidFill>
                  <a:effectLst/>
                  <a:latin typeface="+mn-ea"/>
                  <a:ea typeface="+mn-ea"/>
                  <a:cs typeface="Meiryo UI" pitchFamily="50" charset="-128"/>
                </a:rPr>
                <a:t>0</a:t>
              </a:r>
              <a:r>
                <a:rPr lang="ja-JP" altLang="en-US" sz="1200" b="1" kern="0" spc="50" dirty="0">
                  <a:solidFill>
                    <a:schemeClr val="bg1"/>
                  </a:solidFill>
                  <a:effectLst/>
                  <a:latin typeface="+mn-ea"/>
                  <a:ea typeface="+mn-ea"/>
                  <a:cs typeface="Meiryo UI" pitchFamily="50" charset="-128"/>
                </a:rPr>
                <a:t>円</a:t>
              </a:r>
            </a:p>
          </p:txBody>
        </p:sp>
        <p:sp>
          <p:nvSpPr>
            <p:cNvPr id="32" name="コンテンツ プレースホルダ 1">
              <a:extLst>
                <a:ext uri="{FF2B5EF4-FFF2-40B4-BE49-F238E27FC236}">
                  <a16:creationId xmlns:a16="http://schemas.microsoft.com/office/drawing/2014/main" id="{4F3157E8-5C11-3EDB-9B24-59D667B231F1}"/>
                </a:ext>
              </a:extLst>
            </p:cNvPr>
            <p:cNvSpPr txBox="1">
              <a:spLocks/>
            </p:cNvSpPr>
            <p:nvPr/>
          </p:nvSpPr>
          <p:spPr>
            <a:xfrm>
              <a:off x="1522649" y="2270839"/>
              <a:ext cx="490885" cy="193066"/>
            </a:xfrm>
            <a:prstGeom prst="rect">
              <a:avLst/>
            </a:prstGeom>
          </p:spPr>
          <p:txBody>
            <a:bodyPr wrap="square" lIns="0" tIns="0" rIns="0" bIns="0">
              <a:spAutoFit/>
            </a:bodyPr>
            <a:lstStyle/>
            <a:p>
              <a:pPr>
                <a:lnSpc>
                  <a:spcPct val="130000"/>
                </a:lnSpc>
                <a:spcAft>
                  <a:spcPts val="600"/>
                </a:spcAft>
                <a:buClr>
                  <a:schemeClr val="accent5"/>
                </a:buClr>
                <a:defRPr/>
              </a:pPr>
              <a:r>
                <a:rPr lang="ja-JP" altLang="en-US" sz="1100" b="1" kern="0" spc="50">
                  <a:solidFill>
                    <a:schemeClr val="bg1"/>
                  </a:solidFill>
                  <a:effectLst/>
                  <a:latin typeface="+mn-ea"/>
                  <a:ea typeface="+mn-ea"/>
                  <a:cs typeface="Meiryo UI" pitchFamily="50" charset="-128"/>
                </a:rPr>
                <a:t>無料</a:t>
              </a:r>
              <a:endParaRPr lang="ja-JP" altLang="en-US" sz="800" b="1" kern="0" spc="50">
                <a:solidFill>
                  <a:schemeClr val="bg1"/>
                </a:solidFill>
                <a:effectLst/>
                <a:latin typeface="+mn-ea"/>
                <a:ea typeface="+mn-ea"/>
                <a:cs typeface="Meiryo UI" pitchFamily="50" charset="-128"/>
              </a:endParaRPr>
            </a:p>
          </p:txBody>
        </p:sp>
      </p:grpSp>
      <p:pic>
        <p:nvPicPr>
          <p:cNvPr id="6" name="図 5">
            <a:extLst>
              <a:ext uri="{FF2B5EF4-FFF2-40B4-BE49-F238E27FC236}">
                <a16:creationId xmlns:a16="http://schemas.microsoft.com/office/drawing/2014/main" id="{79359639-069A-9679-4D89-10997B88F830}"/>
              </a:ext>
            </a:extLst>
          </p:cNvPr>
          <p:cNvPicPr>
            <a:picLocks noChangeAspect="1"/>
          </p:cNvPicPr>
          <p:nvPr/>
        </p:nvPicPr>
        <p:blipFill>
          <a:blip r:embed="rId2"/>
          <a:srcRect t="12361" b="34461"/>
          <a:stretch/>
        </p:blipFill>
        <p:spPr>
          <a:xfrm>
            <a:off x="549379" y="2330323"/>
            <a:ext cx="6873854" cy="2610468"/>
          </a:xfrm>
          <a:prstGeom prst="rect">
            <a:avLst/>
          </a:prstGeom>
        </p:spPr>
      </p:pic>
      <p:pic>
        <p:nvPicPr>
          <p:cNvPr id="5" name="図 4" descr="アイコン&#10;&#10;AI によって生成されたコンテンツは間違っている可能性があります。">
            <a:extLst>
              <a:ext uri="{FF2B5EF4-FFF2-40B4-BE49-F238E27FC236}">
                <a16:creationId xmlns:a16="http://schemas.microsoft.com/office/drawing/2014/main" id="{722B91F0-05EA-DF76-EBFB-A9BA026043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415" y="987814"/>
            <a:ext cx="1498290" cy="1496986"/>
          </a:xfrm>
          <a:prstGeom prst="rect">
            <a:avLst/>
          </a:prstGeom>
        </p:spPr>
      </p:pic>
      <p:pic>
        <p:nvPicPr>
          <p:cNvPr id="15" name="図 14">
            <a:extLst>
              <a:ext uri="{FF2B5EF4-FFF2-40B4-BE49-F238E27FC236}">
                <a16:creationId xmlns:a16="http://schemas.microsoft.com/office/drawing/2014/main" id="{CEF13C22-969B-6B18-9912-560173A22245}"/>
              </a:ext>
            </a:extLst>
          </p:cNvPr>
          <p:cNvPicPr>
            <a:picLocks noChangeAspect="1"/>
          </p:cNvPicPr>
          <p:nvPr/>
        </p:nvPicPr>
        <p:blipFill>
          <a:blip r:embed="rId2"/>
          <a:srcRect l="41127" t="64914" r="2972" b="2241"/>
          <a:stretch/>
        </p:blipFill>
        <p:spPr>
          <a:xfrm>
            <a:off x="3030288" y="7608239"/>
            <a:ext cx="3842539" cy="1612337"/>
          </a:xfrm>
          <a:prstGeom prst="rect">
            <a:avLst/>
          </a:prstGeom>
        </p:spPr>
      </p:pic>
      <p:pic>
        <p:nvPicPr>
          <p:cNvPr id="16" name="図 15">
            <a:extLst>
              <a:ext uri="{FF2B5EF4-FFF2-40B4-BE49-F238E27FC236}">
                <a16:creationId xmlns:a16="http://schemas.microsoft.com/office/drawing/2014/main" id="{F9B4CA78-D102-497C-158F-44B531A20366}"/>
              </a:ext>
            </a:extLst>
          </p:cNvPr>
          <p:cNvPicPr>
            <a:picLocks noChangeAspect="1"/>
          </p:cNvPicPr>
          <p:nvPr/>
        </p:nvPicPr>
        <p:blipFill>
          <a:blip r:embed="rId2"/>
          <a:srcRect l="3235" t="66001" r="58853" b="3005"/>
          <a:stretch/>
        </p:blipFill>
        <p:spPr>
          <a:xfrm>
            <a:off x="3369400" y="5384969"/>
            <a:ext cx="2606040" cy="1521472"/>
          </a:xfrm>
          <a:prstGeom prst="rect">
            <a:avLst/>
          </a:prstGeom>
        </p:spPr>
      </p:pic>
      <p:pic>
        <p:nvPicPr>
          <p:cNvPr id="18" name="グラフィックス 465713019">
            <a:extLst>
              <a:ext uri="{FF2B5EF4-FFF2-40B4-BE49-F238E27FC236}">
                <a16:creationId xmlns:a16="http://schemas.microsoft.com/office/drawing/2014/main" id="{4137A558-3333-256A-88DC-32123C2563DC}"/>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253"/>
          <a:stretch/>
        </p:blipFill>
        <p:spPr>
          <a:xfrm>
            <a:off x="1473890" y="5755161"/>
            <a:ext cx="1218815" cy="864059"/>
          </a:xfrm>
          <a:prstGeom prst="rect">
            <a:avLst/>
          </a:prstGeom>
        </p:spPr>
      </p:pic>
      <p:sp>
        <p:nvSpPr>
          <p:cNvPr id="19" name="正方形/長方形 18">
            <a:extLst>
              <a:ext uri="{FF2B5EF4-FFF2-40B4-BE49-F238E27FC236}">
                <a16:creationId xmlns:a16="http://schemas.microsoft.com/office/drawing/2014/main" id="{7205A68B-F4A1-5666-5163-8AD8159D1FC3}"/>
              </a:ext>
            </a:extLst>
          </p:cNvPr>
          <p:cNvSpPr/>
          <p:nvPr/>
        </p:nvSpPr>
        <p:spPr bwMode="auto">
          <a:xfrm>
            <a:off x="1514614" y="5424577"/>
            <a:ext cx="1149191" cy="268790"/>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保育園のメリット</a:t>
            </a:r>
          </a:p>
        </p:txBody>
      </p:sp>
      <p:pic>
        <p:nvPicPr>
          <p:cNvPr id="20" name="グラフィックス 677163620">
            <a:extLst>
              <a:ext uri="{FF2B5EF4-FFF2-40B4-BE49-F238E27FC236}">
                <a16:creationId xmlns:a16="http://schemas.microsoft.com/office/drawing/2014/main" id="{3540A837-10B2-67C0-DF0C-A838D20149C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55356"/>
          <a:stretch/>
        </p:blipFill>
        <p:spPr>
          <a:xfrm>
            <a:off x="1407935" y="7891152"/>
            <a:ext cx="888707" cy="1223024"/>
          </a:xfrm>
          <a:prstGeom prst="rect">
            <a:avLst/>
          </a:prstGeom>
        </p:spPr>
      </p:pic>
      <p:sp>
        <p:nvSpPr>
          <p:cNvPr id="21" name="正方形/長方形 20">
            <a:extLst>
              <a:ext uri="{FF2B5EF4-FFF2-40B4-BE49-F238E27FC236}">
                <a16:creationId xmlns:a16="http://schemas.microsoft.com/office/drawing/2014/main" id="{818C112A-C83B-A1CF-E569-120C9ED36926}"/>
              </a:ext>
            </a:extLst>
          </p:cNvPr>
          <p:cNvSpPr/>
          <p:nvPr/>
        </p:nvSpPr>
        <p:spPr bwMode="auto">
          <a:xfrm>
            <a:off x="1194415" y="7608239"/>
            <a:ext cx="1315745" cy="225143"/>
          </a:xfrm>
          <a:prstGeom prst="rect">
            <a:avLst/>
          </a:prstGeom>
          <a:solidFill>
            <a:schemeClr val="accent6"/>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r>
              <a:rPr kumimoji="1" lang="ja-JP" altLang="en-US" sz="1000" b="1" dirty="0">
                <a:solidFill>
                  <a:schemeClr val="bg1"/>
                </a:solidFill>
                <a:effectLst/>
                <a:latin typeface="Meiryo UI" panose="020B0604030504040204" pitchFamily="34" charset="-128"/>
                <a:ea typeface="Meiryo UI" panose="020B0604030504040204" pitchFamily="34" charset="-128"/>
              </a:rPr>
              <a:t>保護者様のメリット</a:t>
            </a:r>
          </a:p>
        </p:txBody>
      </p:sp>
    </p:spTree>
    <p:extLst>
      <p:ext uri="{BB962C8B-B14F-4D97-AF65-F5344CB8AC3E}">
        <p14:creationId xmlns:p14="http://schemas.microsoft.com/office/powerpoint/2010/main" val="1353269641"/>
      </p:ext>
    </p:extLst>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78F0-AD07-F724-0257-A24DDF1604A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2D352E-95E8-696D-EE2A-BF1819F3E9F3}"/>
              </a:ext>
            </a:extLst>
          </p:cNvPr>
          <p:cNvSpPr>
            <a:spLocks noGrp="1"/>
          </p:cNvSpPr>
          <p:nvPr>
            <p:ph type="sldNum" sz="quarter" idx="10"/>
          </p:nvPr>
        </p:nvSpPr>
        <p:spPr/>
        <p:txBody>
          <a:bodyPr/>
          <a:lstStyle/>
          <a:p>
            <a:pPr>
              <a:defRPr/>
            </a:pPr>
            <a:fld id="{241ED152-6EA1-4D9A-823A-1E4C1B586740}" type="slidenum">
              <a:rPr lang="en-US" altLang="ja-JP" smtClean="0"/>
              <a:pPr>
                <a:defRPr/>
              </a:pPr>
              <a:t>69</a:t>
            </a:fld>
            <a:endParaRPr lang="en-US" altLang="ja-JP" dirty="0"/>
          </a:p>
        </p:txBody>
      </p:sp>
      <p:graphicFrame>
        <p:nvGraphicFramePr>
          <p:cNvPr id="9" name="Group 55">
            <a:extLst>
              <a:ext uri="{FF2B5EF4-FFF2-40B4-BE49-F238E27FC236}">
                <a16:creationId xmlns:a16="http://schemas.microsoft.com/office/drawing/2014/main" id="{FDD57543-C724-3A90-A1F8-55D39F533ADC}"/>
              </a:ext>
            </a:extLst>
          </p:cNvPr>
          <p:cNvGraphicFramePr>
            <a:graphicFrameLocks noGrp="1"/>
          </p:cNvGraphicFramePr>
          <p:nvPr>
            <p:extLst>
              <p:ext uri="{D42A27DB-BD31-4B8C-83A1-F6EECF244321}">
                <p14:modId xmlns:p14="http://schemas.microsoft.com/office/powerpoint/2010/main" val="3651261573"/>
              </p:ext>
            </p:extLst>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写真販売システム</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27" name="コンテンツ プレースホルダ 1">
            <a:extLst>
              <a:ext uri="{FF2B5EF4-FFF2-40B4-BE49-F238E27FC236}">
                <a16:creationId xmlns:a16="http://schemas.microsoft.com/office/drawing/2014/main" id="{9AC1A525-FE5E-8E52-257C-08C50CB4A843}"/>
              </a:ext>
            </a:extLst>
          </p:cNvPr>
          <p:cNvSpPr txBox="1">
            <a:spLocks/>
          </p:cNvSpPr>
          <p:nvPr/>
        </p:nvSpPr>
        <p:spPr>
          <a:xfrm>
            <a:off x="2525979" y="1199590"/>
            <a:ext cx="4741964" cy="1964320"/>
          </a:xfrm>
          <a:prstGeom prst="rect">
            <a:avLst/>
          </a:prstGeom>
        </p:spPr>
        <p:txBody>
          <a:bodyPr wrap="square" lIns="0" tIns="0" rIns="0" bIns="0">
            <a:spAutoFit/>
          </a:bodyPr>
          <a:lstStyle/>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お子さまの園での自然な表情や成長の瞬間をもっと身近に感じていただけるよう、写真販売サービス「ルクミーフォト」を導入しています。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クラス活動の中で個別に撮影された写真をかけはしポータル（電子連絡帳）で簡単にチェック・購入できます。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b="1" kern="0" spc="50" dirty="0">
                <a:solidFill>
                  <a:schemeClr val="accent6"/>
                </a:solidFill>
                <a:effectLst/>
                <a:latin typeface="+mn-ea"/>
                <a:ea typeface="+mn-ea"/>
                <a:cs typeface="Meiryo UI" pitchFamily="50" charset="-128"/>
              </a:rPr>
              <a:t>「顔認識機能」</a:t>
            </a:r>
            <a:r>
              <a:rPr lang="ja-JP" altLang="en-US" sz="1100" kern="0" spc="50" dirty="0">
                <a:effectLst/>
                <a:latin typeface="+mn-ea"/>
                <a:ea typeface="+mn-ea"/>
                <a:cs typeface="Meiryo UI" pitchFamily="50" charset="-128"/>
              </a:rPr>
              <a:t>を搭載しており、多くの写真の中からご自身のお子さまの写真が自動検出できます。保育園でも、お子さまの撮影枚数に偏りなく撮影ができるようになります。写真撮影のための保育職員研修も開催してい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「家族アルバム みてね」と連携し、親族への共有も可能です。</a:t>
            </a:r>
            <a:endParaRPr lang="en-US" altLang="ja-JP" sz="1100" kern="0" spc="50" dirty="0">
              <a:effectLst/>
              <a:latin typeface="+mn-ea"/>
              <a:ea typeface="+mn-ea"/>
              <a:cs typeface="Meiryo UI" pitchFamily="50" charset="-128"/>
            </a:endParaRPr>
          </a:p>
        </p:txBody>
      </p:sp>
      <p:sp>
        <p:nvSpPr>
          <p:cNvPr id="28" name="コンテンツ プレースホルダ 1">
            <a:extLst>
              <a:ext uri="{FF2B5EF4-FFF2-40B4-BE49-F238E27FC236}">
                <a16:creationId xmlns:a16="http://schemas.microsoft.com/office/drawing/2014/main" id="{5816E7C7-757F-8080-21A3-58C471EA9819}"/>
              </a:ext>
            </a:extLst>
          </p:cNvPr>
          <p:cNvSpPr txBox="1">
            <a:spLocks/>
          </p:cNvSpPr>
          <p:nvPr/>
        </p:nvSpPr>
        <p:spPr>
          <a:xfrm>
            <a:off x="751254" y="694166"/>
            <a:ext cx="6516688" cy="374956"/>
          </a:xfrm>
          <a:prstGeom prst="rect">
            <a:avLst/>
          </a:prstGeom>
          <a:solidFill>
            <a:schemeClr val="accent6">
              <a:alpha val="10000"/>
            </a:schemeClr>
          </a:solidFill>
          <a:ln w="3175">
            <a:solidFill>
              <a:schemeClr val="accent6"/>
            </a:solidFill>
          </a:ln>
        </p:spPr>
        <p:txBody>
          <a:bodyPr wrap="square" lIns="0" tIns="72000" rIns="0" bIns="72000">
            <a:spAutoFit/>
          </a:bodyPr>
          <a:lstStyle/>
          <a:p>
            <a:pPr>
              <a:lnSpc>
                <a:spcPct val="120000"/>
              </a:lnSpc>
              <a:spcAft>
                <a:spcPts val="600"/>
              </a:spcAft>
              <a:buClr>
                <a:schemeClr val="accent5"/>
              </a:buClr>
              <a:defRPr/>
            </a:pPr>
            <a:r>
              <a:rPr lang="ja-JP" altLang="en-US" sz="1400" b="1" kern="0" spc="50" dirty="0">
                <a:solidFill>
                  <a:schemeClr val="accent6"/>
                </a:solidFill>
                <a:effectLst/>
                <a:latin typeface="+mn-ea"/>
                <a:ea typeface="+mn-ea"/>
                <a:cs typeface="Meiryo UI" pitchFamily="50" charset="-128"/>
              </a:rPr>
              <a:t>顔認証機能付き！スマホで簡単チェック・購入できる写真販売システム</a:t>
            </a:r>
          </a:p>
        </p:txBody>
      </p:sp>
      <p:pic>
        <p:nvPicPr>
          <p:cNvPr id="11" name="図 10">
            <a:extLst>
              <a:ext uri="{FF2B5EF4-FFF2-40B4-BE49-F238E27FC236}">
                <a16:creationId xmlns:a16="http://schemas.microsoft.com/office/drawing/2014/main" id="{A43FC4AB-99DA-336E-E91B-BE89BE98E528}"/>
              </a:ext>
            </a:extLst>
          </p:cNvPr>
          <p:cNvPicPr>
            <a:picLocks noChangeAspect="1"/>
          </p:cNvPicPr>
          <p:nvPr/>
        </p:nvPicPr>
        <p:blipFill>
          <a:blip r:embed="rId2"/>
          <a:stretch>
            <a:fillRect/>
          </a:stretch>
        </p:blipFill>
        <p:spPr>
          <a:xfrm>
            <a:off x="710063" y="6537107"/>
            <a:ext cx="6516688" cy="3594738"/>
          </a:xfrm>
          <a:prstGeom prst="rect">
            <a:avLst/>
          </a:prstGeom>
        </p:spPr>
      </p:pic>
      <p:pic>
        <p:nvPicPr>
          <p:cNvPr id="7" name="図 6" descr="アイコン&#10;&#10;AI によって生成されたコンテンツは間違っている可能性があります。">
            <a:extLst>
              <a:ext uri="{FF2B5EF4-FFF2-40B4-BE49-F238E27FC236}">
                <a16:creationId xmlns:a16="http://schemas.microsoft.com/office/drawing/2014/main" id="{D6C76198-0A6A-CEC4-7DF7-E74BC32C4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799" y="1298208"/>
            <a:ext cx="1516813" cy="1516813"/>
          </a:xfrm>
          <a:prstGeom prst="rect">
            <a:avLst/>
          </a:prstGeom>
        </p:spPr>
      </p:pic>
      <p:grpSp>
        <p:nvGrpSpPr>
          <p:cNvPr id="20" name="グループ化 19">
            <a:extLst>
              <a:ext uri="{FF2B5EF4-FFF2-40B4-BE49-F238E27FC236}">
                <a16:creationId xmlns:a16="http://schemas.microsoft.com/office/drawing/2014/main" id="{16E63375-2D15-9F8B-1959-5DA8F8D412B5}"/>
              </a:ext>
            </a:extLst>
          </p:cNvPr>
          <p:cNvGrpSpPr/>
          <p:nvPr/>
        </p:nvGrpSpPr>
        <p:grpSpPr>
          <a:xfrm>
            <a:off x="1262938" y="3419605"/>
            <a:ext cx="4741964" cy="3191665"/>
            <a:chOff x="1249392" y="2915585"/>
            <a:chExt cx="5493320" cy="3614725"/>
          </a:xfrm>
        </p:grpSpPr>
        <p:pic>
          <p:nvPicPr>
            <p:cNvPr id="17" name="図 16">
              <a:extLst>
                <a:ext uri="{FF2B5EF4-FFF2-40B4-BE49-F238E27FC236}">
                  <a16:creationId xmlns:a16="http://schemas.microsoft.com/office/drawing/2014/main" id="{91DDC332-8C0D-6DC4-C7A4-435BB9F8D919}"/>
                </a:ext>
              </a:extLst>
            </p:cNvPr>
            <p:cNvPicPr>
              <a:picLocks noChangeAspect="1"/>
            </p:cNvPicPr>
            <p:nvPr/>
          </p:nvPicPr>
          <p:blipFill>
            <a:blip r:embed="rId4"/>
            <a:srcRect r="33914"/>
            <a:stretch/>
          </p:blipFill>
          <p:spPr>
            <a:xfrm>
              <a:off x="1249392" y="2925741"/>
              <a:ext cx="2719015" cy="3553324"/>
            </a:xfrm>
            <a:prstGeom prst="rect">
              <a:avLst/>
            </a:prstGeom>
          </p:spPr>
        </p:pic>
        <p:pic>
          <p:nvPicPr>
            <p:cNvPr id="3" name="図 2">
              <a:extLst>
                <a:ext uri="{FF2B5EF4-FFF2-40B4-BE49-F238E27FC236}">
                  <a16:creationId xmlns:a16="http://schemas.microsoft.com/office/drawing/2014/main" id="{41E56022-7B57-854E-EE33-328E4A4D6227}"/>
                </a:ext>
              </a:extLst>
            </p:cNvPr>
            <p:cNvPicPr>
              <a:picLocks noChangeAspect="1"/>
            </p:cNvPicPr>
            <p:nvPr/>
          </p:nvPicPr>
          <p:blipFill>
            <a:blip r:embed="rId4"/>
            <a:srcRect l="65506"/>
            <a:stretch/>
          </p:blipFill>
          <p:spPr>
            <a:xfrm>
              <a:off x="5323476" y="2925741"/>
              <a:ext cx="1419236" cy="3553324"/>
            </a:xfrm>
            <a:prstGeom prst="rect">
              <a:avLst/>
            </a:prstGeom>
          </p:spPr>
        </p:pic>
        <p:sp>
          <p:nvSpPr>
            <p:cNvPr id="5" name="正方形/長方形 4">
              <a:extLst>
                <a:ext uri="{FF2B5EF4-FFF2-40B4-BE49-F238E27FC236}">
                  <a16:creationId xmlns:a16="http://schemas.microsoft.com/office/drawing/2014/main" id="{790C4743-D02B-40F1-D67D-55254260DCC8}"/>
                </a:ext>
              </a:extLst>
            </p:cNvPr>
            <p:cNvSpPr/>
            <p:nvPr/>
          </p:nvSpPr>
          <p:spPr bwMode="auto">
            <a:xfrm>
              <a:off x="3606874" y="3478441"/>
              <a:ext cx="3033952" cy="1612596"/>
            </a:xfrm>
            <a:prstGeom prst="rect">
              <a:avLst/>
            </a:prstGeom>
            <a:solidFill>
              <a:schemeClr val="bg1"/>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kumimoji="1" lang="ja-JP" altLang="en-US">
                <a:effectLst/>
              </a:endParaRPr>
            </a:p>
          </p:txBody>
        </p:sp>
        <p:pic>
          <p:nvPicPr>
            <p:cNvPr id="6" name="図 5">
              <a:extLst>
                <a:ext uri="{FF2B5EF4-FFF2-40B4-BE49-F238E27FC236}">
                  <a16:creationId xmlns:a16="http://schemas.microsoft.com/office/drawing/2014/main" id="{92A857C7-8130-C80C-8A09-10152610EB0C}"/>
                </a:ext>
              </a:extLst>
            </p:cNvPr>
            <p:cNvPicPr>
              <a:picLocks noChangeAspect="1"/>
            </p:cNvPicPr>
            <p:nvPr/>
          </p:nvPicPr>
          <p:blipFill>
            <a:blip r:embed="rId4"/>
            <a:srcRect l="56362" t="13751" r="2197" b="39122"/>
            <a:stretch/>
          </p:blipFill>
          <p:spPr>
            <a:xfrm>
              <a:off x="4006588" y="3111662"/>
              <a:ext cx="2419717" cy="2376471"/>
            </a:xfrm>
            <a:prstGeom prst="ellipse">
              <a:avLst/>
            </a:prstGeom>
          </p:spPr>
        </p:pic>
        <p:pic>
          <p:nvPicPr>
            <p:cNvPr id="18" name="図 17">
              <a:extLst>
                <a:ext uri="{FF2B5EF4-FFF2-40B4-BE49-F238E27FC236}">
                  <a16:creationId xmlns:a16="http://schemas.microsoft.com/office/drawing/2014/main" id="{F9429E31-EA64-5CAE-CD85-1E916A536302}"/>
                </a:ext>
              </a:extLst>
            </p:cNvPr>
            <p:cNvPicPr>
              <a:picLocks noChangeAspect="1"/>
            </p:cNvPicPr>
            <p:nvPr/>
          </p:nvPicPr>
          <p:blipFill>
            <a:blip r:embed="rId4"/>
            <a:srcRect l="56292" t="-531" r="12768" b="96848"/>
            <a:stretch/>
          </p:blipFill>
          <p:spPr>
            <a:xfrm>
              <a:off x="3865758" y="2915585"/>
              <a:ext cx="1530155" cy="130885"/>
            </a:xfrm>
            <a:prstGeom prst="rect">
              <a:avLst/>
            </a:prstGeom>
          </p:spPr>
        </p:pic>
        <p:pic>
          <p:nvPicPr>
            <p:cNvPr id="19" name="図 18">
              <a:extLst>
                <a:ext uri="{FF2B5EF4-FFF2-40B4-BE49-F238E27FC236}">
                  <a16:creationId xmlns:a16="http://schemas.microsoft.com/office/drawing/2014/main" id="{4021516B-AB06-0508-9F33-642AF043DFA1}"/>
                </a:ext>
              </a:extLst>
            </p:cNvPr>
            <p:cNvPicPr>
              <a:picLocks noChangeAspect="1"/>
            </p:cNvPicPr>
            <p:nvPr/>
          </p:nvPicPr>
          <p:blipFill>
            <a:blip r:embed="rId4"/>
            <a:srcRect l="56292" t="-531" r="12768" b="96848"/>
            <a:stretch/>
          </p:blipFill>
          <p:spPr>
            <a:xfrm>
              <a:off x="3908880" y="6399425"/>
              <a:ext cx="1530155" cy="130885"/>
            </a:xfrm>
            <a:prstGeom prst="rect">
              <a:avLst/>
            </a:prstGeom>
          </p:spPr>
        </p:pic>
      </p:grpSp>
    </p:spTree>
    <p:extLst>
      <p:ext uri="{BB962C8B-B14F-4D97-AF65-F5344CB8AC3E}">
        <p14:creationId xmlns:p14="http://schemas.microsoft.com/office/powerpoint/2010/main" val="3560001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B28BCE1-9993-1213-FA26-FA2B226BF1E1}"/>
              </a:ext>
            </a:extLst>
          </p:cNvPr>
          <p:cNvSpPr>
            <a:spLocks noGrp="1"/>
          </p:cNvSpPr>
          <p:nvPr>
            <p:ph type="sldNum" sz="quarter" idx="10"/>
          </p:nvPr>
        </p:nvSpPr>
        <p:spPr/>
        <p:txBody>
          <a:bodyPr/>
          <a:lstStyle/>
          <a:p>
            <a:pPr>
              <a:defRPr/>
            </a:pPr>
            <a:fld id="{241ED152-6EA1-4D9A-823A-1E4C1B586740}" type="slidenum">
              <a:rPr lang="en-US" altLang="ja-JP" smtClean="0"/>
              <a:pPr>
                <a:defRPr/>
              </a:pPr>
              <a:t>70</a:t>
            </a:fld>
            <a:endParaRPr lang="en-US" altLang="ja-JP" dirty="0"/>
          </a:p>
        </p:txBody>
      </p:sp>
      <p:graphicFrame>
        <p:nvGraphicFramePr>
          <p:cNvPr id="9" name="Group 55">
            <a:extLst>
              <a:ext uri="{FF2B5EF4-FFF2-40B4-BE49-F238E27FC236}">
                <a16:creationId xmlns:a16="http://schemas.microsoft.com/office/drawing/2014/main" id="{B48AB803-51EF-67E0-D7AC-22497993E476}"/>
              </a:ext>
            </a:extLst>
          </p:cNvPr>
          <p:cNvGraphicFramePr>
            <a:graphicFrameLocks noGrp="1"/>
          </p:cNvGraphicFramePr>
          <p:nvPr/>
        </p:nvGraphicFramePr>
        <p:xfrm>
          <a:off x="755649" y="28227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保護者様のご要望からの反映コンテンツ</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3" name="コンテンツ プレースホルダ 1">
            <a:extLst>
              <a:ext uri="{FF2B5EF4-FFF2-40B4-BE49-F238E27FC236}">
                <a16:creationId xmlns:a16="http://schemas.microsoft.com/office/drawing/2014/main" id="{66F65C1D-6DC7-B8E7-8407-07E6B453AA50}"/>
              </a:ext>
            </a:extLst>
          </p:cNvPr>
          <p:cNvSpPr txBox="1">
            <a:spLocks/>
          </p:cNvSpPr>
          <p:nvPr/>
        </p:nvSpPr>
        <p:spPr>
          <a:xfrm>
            <a:off x="755650" y="934173"/>
            <a:ext cx="6516688" cy="853247"/>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五感を使って音楽を楽しむ情操教育の一環であり、頭の中だけで音楽を聴くのではなく身体全体、</a:t>
            </a:r>
            <a:r>
              <a:rPr lang="ja-JP" altLang="en-US" sz="1100" b="1" kern="0" spc="50" dirty="0">
                <a:solidFill>
                  <a:schemeClr val="accent6"/>
                </a:solidFill>
                <a:effectLst/>
                <a:latin typeface="+mn-ea"/>
                <a:ea typeface="+mn-ea"/>
                <a:cs typeface="Meiryo UI" pitchFamily="50" charset="-128"/>
              </a:rPr>
              <a:t>五感すべてを使って身体の中に音感・リズム感を育てる教育</a:t>
            </a:r>
            <a:r>
              <a:rPr lang="ja-JP" altLang="en-US" sz="1100" kern="0" spc="50" dirty="0">
                <a:effectLst/>
                <a:latin typeface="+mn-ea"/>
                <a:ea typeface="+mn-ea"/>
                <a:cs typeface="Meiryo UI" pitchFamily="50" charset="-128"/>
              </a:rPr>
              <a:t>です。音感・リズムを身につけることは、遊びやスポーツ、そして就学してからの学業にも関わります。ピアノ等の音楽にあわせて、保育室を走り回ったり、踊ったり、楽しく行ってまいります。</a:t>
            </a:r>
          </a:p>
        </p:txBody>
      </p:sp>
      <p:graphicFrame>
        <p:nvGraphicFramePr>
          <p:cNvPr id="5" name="Group 55">
            <a:extLst>
              <a:ext uri="{FF2B5EF4-FFF2-40B4-BE49-F238E27FC236}">
                <a16:creationId xmlns:a16="http://schemas.microsoft.com/office/drawing/2014/main" id="{AF297106-61E7-70CD-4652-3B9E8F1C7954}"/>
              </a:ext>
            </a:extLst>
          </p:cNvPr>
          <p:cNvGraphicFramePr>
            <a:graphicFrameLocks noGrp="1"/>
          </p:cNvGraphicFramePr>
          <p:nvPr/>
        </p:nvGraphicFramePr>
        <p:xfrm>
          <a:off x="755649" y="5918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リトミック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コンテンツ プレースホルダ 1">
            <a:extLst>
              <a:ext uri="{FF2B5EF4-FFF2-40B4-BE49-F238E27FC236}">
                <a16:creationId xmlns:a16="http://schemas.microsoft.com/office/drawing/2014/main" id="{F8E14D96-7278-6818-3B55-3138B518E438}"/>
              </a:ext>
            </a:extLst>
          </p:cNvPr>
          <p:cNvSpPr txBox="1">
            <a:spLocks/>
          </p:cNvSpPr>
          <p:nvPr/>
        </p:nvSpPr>
        <p:spPr>
          <a:xfrm>
            <a:off x="755650" y="2225773"/>
            <a:ext cx="6516688" cy="1667316"/>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楽しく英語に慣れ親しむ環境を作ることで、小学校等での英語授業をはじめ本格的に英語を学ぶ際に抵抗感なく取り組めるようなお手伝いをいたします。ネイティブ講師等と、アルファベットを学ぶ歌やダンス、軽い英会話等を通して楽しく学習します。</a:t>
            </a:r>
            <a:endParaRPr lang="en-US" altLang="ja-JP" sz="1100" kern="0" spc="50" dirty="0">
              <a:effectLst/>
              <a:latin typeface="+mn-ea"/>
              <a:ea typeface="+mn-ea"/>
              <a:cs typeface="Meiryo UI" pitchFamily="50" charset="-128"/>
            </a:endParaRP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上記内容以外にも</a:t>
            </a:r>
            <a:r>
              <a:rPr lang="ja-JP" altLang="en-US" sz="1100" b="1" kern="0" spc="50" dirty="0">
                <a:solidFill>
                  <a:schemeClr val="accent6"/>
                </a:solidFill>
                <a:effectLst/>
                <a:latin typeface="+mn-ea"/>
                <a:ea typeface="+mn-ea"/>
                <a:cs typeface="Meiryo UI" pitchFamily="50" charset="-128"/>
              </a:rPr>
              <a:t>体操等、</a:t>
            </a:r>
            <a:r>
              <a:rPr lang="ja-JP" altLang="en-US" sz="1100" kern="0" spc="50" dirty="0">
                <a:effectLst/>
                <a:latin typeface="+mn-ea"/>
                <a:ea typeface="+mn-ea"/>
                <a:cs typeface="Meiryo UI" pitchFamily="50" charset="-128"/>
              </a:rPr>
              <a:t>保護者様との個別面談にて取り組みたい要望をお聞きする等し、保育に導入したいと考えております。</a:t>
            </a:r>
          </a:p>
          <a:p>
            <a:pPr algn="l">
              <a:lnSpc>
                <a:spcPct val="130000"/>
              </a:lnSpc>
              <a:spcAft>
                <a:spcPts val="600"/>
              </a:spcAft>
              <a:buClr>
                <a:schemeClr val="accent5"/>
              </a:buClr>
              <a:defRPr/>
            </a:pPr>
            <a:r>
              <a:rPr lang="ja-JP" altLang="en-US" sz="1100" kern="0" spc="50" dirty="0">
                <a:effectLst/>
                <a:latin typeface="+mn-ea"/>
                <a:ea typeface="+mn-ea"/>
                <a:cs typeface="Meiryo UI" pitchFamily="50" charset="-128"/>
              </a:rPr>
              <a:t>子どもの成長につながる取り組みから保育</a:t>
            </a:r>
            <a:r>
              <a:rPr lang="ja-JP" altLang="en-US" sz="1100" kern="100" dirty="0">
                <a:effectLst/>
                <a:latin typeface="Meiryo UI" panose="020B0604030504040204" pitchFamily="34" charset="-128"/>
                <a:ea typeface="Meiryo UI" panose="020B0604030504040204" pitchFamily="34" charset="-128"/>
              </a:rPr>
              <a:t>園</a:t>
            </a:r>
            <a:r>
              <a:rPr lang="ja-JP" altLang="en-US" sz="1100" kern="0" spc="50" dirty="0">
                <a:effectLst/>
                <a:latin typeface="+mn-ea"/>
                <a:ea typeface="+mn-ea"/>
                <a:cs typeface="Meiryo UI" pitchFamily="50" charset="-128"/>
              </a:rPr>
              <a:t>への利用促進、法人様の保育園の強みとして貢献できるような取り組みを導入いたします。</a:t>
            </a:r>
          </a:p>
        </p:txBody>
      </p:sp>
      <p:graphicFrame>
        <p:nvGraphicFramePr>
          <p:cNvPr id="7" name="Group 55">
            <a:extLst>
              <a:ext uri="{FF2B5EF4-FFF2-40B4-BE49-F238E27FC236}">
                <a16:creationId xmlns:a16="http://schemas.microsoft.com/office/drawing/2014/main" id="{9F47B27A-86C4-9E98-7928-C70B5B37DC02}"/>
              </a:ext>
            </a:extLst>
          </p:cNvPr>
          <p:cNvGraphicFramePr>
            <a:graphicFrameLocks noGrp="1"/>
          </p:cNvGraphicFramePr>
          <p:nvPr/>
        </p:nvGraphicFramePr>
        <p:xfrm>
          <a:off x="755649" y="1883464"/>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英会話レッスン</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55">
            <a:extLst>
              <a:ext uri="{FF2B5EF4-FFF2-40B4-BE49-F238E27FC236}">
                <a16:creationId xmlns:a16="http://schemas.microsoft.com/office/drawing/2014/main" id="{5A999C0E-9630-3367-7E7B-A805F093230B}"/>
              </a:ext>
            </a:extLst>
          </p:cNvPr>
          <p:cNvGraphicFramePr>
            <a:graphicFrameLocks noGrp="1"/>
          </p:cNvGraphicFramePr>
          <p:nvPr/>
        </p:nvGraphicFramePr>
        <p:xfrm>
          <a:off x="755649" y="398758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400" b="1" i="0" u="none" strike="noStrike" kern="1200" cap="none" spc="0" normalizeH="0" baseline="0" noProof="0" dirty="0">
                          <a:ln>
                            <a:noFill/>
                          </a:ln>
                          <a:solidFill>
                            <a:schemeClr val="bg1"/>
                          </a:solidFill>
                          <a:effectLst/>
                          <a:uLnTx/>
                          <a:uFillTx/>
                          <a:latin typeface="+mj-ea"/>
                          <a:ea typeface="+mj-ea"/>
                          <a:cs typeface="メイリオ" pitchFamily="50" charset="-128"/>
                        </a:rPr>
                        <a:t>＜追加オプション＞保護者様支援～おむつのサブスク～</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bl>
          </a:graphicData>
        </a:graphic>
      </p:graphicFrame>
      <p:sp>
        <p:nvSpPr>
          <p:cNvPr id="10" name="コンテンツ プレースホルダ 1">
            <a:extLst>
              <a:ext uri="{FF2B5EF4-FFF2-40B4-BE49-F238E27FC236}">
                <a16:creationId xmlns:a16="http://schemas.microsoft.com/office/drawing/2014/main" id="{7D74FEF8-B080-71B1-719F-E1139FE5DBD9}"/>
              </a:ext>
            </a:extLst>
          </p:cNvPr>
          <p:cNvSpPr txBox="1">
            <a:spLocks/>
          </p:cNvSpPr>
          <p:nvPr/>
        </p:nvSpPr>
        <p:spPr>
          <a:xfrm>
            <a:off x="755650" y="4639480"/>
            <a:ext cx="6516688" cy="1524200"/>
          </a:xfrm>
          <a:prstGeom prst="rect">
            <a:avLst/>
          </a:prstGeom>
        </p:spPr>
        <p:txBody>
          <a:bodyPr wrap="square" lIns="0" tIns="0" rIns="0" bIns="0">
            <a:spAutoFit/>
          </a:bodyPr>
          <a:lstStyle/>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仕事や家事の後はヘトヘト。朝は大忙し。荷物の準備時間を少しでも減らしたい。家事・育児の負担を減らしたいなどのご要望を多くいただきます。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保護者様の声に応えるべく、</a:t>
            </a:r>
            <a:r>
              <a:rPr lang="ja-JP" altLang="en-US" sz="1100" b="1" kern="0" spc="50" dirty="0">
                <a:solidFill>
                  <a:schemeClr val="accent6"/>
                </a:solidFill>
                <a:effectLst/>
                <a:latin typeface="+mn-ea"/>
                <a:ea typeface="+mn-ea"/>
                <a:cs typeface="Meiryo UI" pitchFamily="50" charset="-128"/>
              </a:rPr>
              <a:t>保育園に直接おむつ・おしりふきが届く月額定額制の使い放題サービス</a:t>
            </a:r>
            <a:r>
              <a:rPr lang="ja-JP" altLang="en-US" sz="1100" kern="0" spc="50" dirty="0">
                <a:effectLst/>
                <a:latin typeface="+mn-ea"/>
                <a:ea typeface="+mn-ea"/>
                <a:cs typeface="Meiryo UI" pitchFamily="50" charset="-128"/>
              </a:rPr>
              <a:t>が可能になります。おむつ関連の手間を減らし、荷物も減らせるサービスです。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r>
              <a:rPr lang="ja-JP" altLang="en-US" sz="1100" kern="0" spc="50" dirty="0">
                <a:effectLst/>
                <a:latin typeface="+mn-ea"/>
                <a:ea typeface="+mn-ea"/>
                <a:cs typeface="Meiryo UI" pitchFamily="50" charset="-128"/>
              </a:rPr>
              <a:t>運営開始後</a:t>
            </a:r>
            <a:r>
              <a:rPr lang="en-US" altLang="ja-JP" sz="1100" b="1" kern="0" spc="50" dirty="0">
                <a:solidFill>
                  <a:schemeClr val="accent6">
                    <a:lumMod val="75000"/>
                  </a:schemeClr>
                </a:solidFill>
                <a:effectLst/>
                <a:latin typeface="+mn-ea"/>
                <a:ea typeface="+mn-ea"/>
                <a:cs typeface="Meiryo UI" pitchFamily="50" charset="-128"/>
              </a:rPr>
              <a:t>1</a:t>
            </a:r>
            <a:r>
              <a:rPr lang="ja-JP" altLang="en-US" sz="1100" b="1" kern="0" spc="50" dirty="0">
                <a:solidFill>
                  <a:schemeClr val="accent6">
                    <a:lumMod val="75000"/>
                  </a:schemeClr>
                </a:solidFill>
                <a:effectLst/>
                <a:latin typeface="+mn-ea"/>
                <a:ea typeface="+mn-ea"/>
                <a:cs typeface="Meiryo UI" pitchFamily="50" charset="-128"/>
              </a:rPr>
              <a:t>か月</a:t>
            </a:r>
            <a:r>
              <a:rPr lang="ja-JP" altLang="en-US" sz="1100" kern="0" spc="50" dirty="0">
                <a:effectLst/>
                <a:latin typeface="+mn-ea"/>
                <a:ea typeface="+mn-ea"/>
                <a:cs typeface="Meiryo UI" pitchFamily="50" charset="-128"/>
              </a:rPr>
              <a:t>はトライアル期間として</a:t>
            </a:r>
            <a:r>
              <a:rPr lang="ja-JP" altLang="en-US" sz="1100" b="1" kern="0" spc="50" dirty="0">
                <a:solidFill>
                  <a:schemeClr val="accent6">
                    <a:lumMod val="75000"/>
                  </a:schemeClr>
                </a:solidFill>
                <a:effectLst/>
                <a:latin typeface="+mn-ea"/>
                <a:ea typeface="+mn-ea"/>
                <a:cs typeface="Meiryo UI" pitchFamily="50" charset="-128"/>
              </a:rPr>
              <a:t>無料</a:t>
            </a:r>
            <a:r>
              <a:rPr lang="ja-JP" altLang="en-US" sz="1100" kern="0" spc="50" dirty="0">
                <a:effectLst/>
                <a:latin typeface="+mn-ea"/>
                <a:ea typeface="+mn-ea"/>
                <a:cs typeface="Meiryo UI" pitchFamily="50" charset="-128"/>
              </a:rPr>
              <a:t>でご利用いただけます。</a:t>
            </a:r>
            <a:endParaRPr lang="en-US" altLang="ja-JP" sz="1100" kern="0" spc="50" dirty="0">
              <a:effectLst/>
              <a:latin typeface="+mn-ea"/>
              <a:ea typeface="+mn-ea"/>
              <a:cs typeface="Meiryo UI" pitchFamily="50" charset="-128"/>
            </a:endParaRPr>
          </a:p>
          <a:p>
            <a:pPr marL="171450" indent="-171450" algn="l">
              <a:lnSpc>
                <a:spcPct val="130000"/>
              </a:lnSpc>
              <a:spcAft>
                <a:spcPts val="600"/>
              </a:spcAft>
              <a:buClr>
                <a:schemeClr val="accent5"/>
              </a:buClr>
              <a:buFont typeface="Wingdings" pitchFamily="2" charset="2"/>
              <a:buChar char="l"/>
              <a:defRPr/>
            </a:pPr>
            <a:endParaRPr lang="ja-JP" altLang="en-US" sz="1100" kern="0" spc="50" dirty="0">
              <a:effectLst/>
              <a:latin typeface="+mn-ea"/>
              <a:ea typeface="+mn-ea"/>
              <a:cs typeface="Meiryo UI" pitchFamily="50" charset="-128"/>
            </a:endParaRPr>
          </a:p>
        </p:txBody>
      </p:sp>
      <p:graphicFrame>
        <p:nvGraphicFramePr>
          <p:cNvPr id="11" name="Group 55">
            <a:extLst>
              <a:ext uri="{FF2B5EF4-FFF2-40B4-BE49-F238E27FC236}">
                <a16:creationId xmlns:a16="http://schemas.microsoft.com/office/drawing/2014/main" id="{AECB851F-537D-CF03-B0D8-5B6EC2A52A5F}"/>
              </a:ext>
            </a:extLst>
          </p:cNvPr>
          <p:cNvGraphicFramePr>
            <a:graphicFrameLocks noGrp="1"/>
          </p:cNvGraphicFramePr>
          <p:nvPr/>
        </p:nvGraphicFramePr>
        <p:xfrm>
          <a:off x="755649" y="4297171"/>
          <a:ext cx="6516689" cy="265135"/>
        </p:xfrm>
        <a:graphic>
          <a:graphicData uri="http://schemas.openxmlformats.org/drawingml/2006/table">
            <a:tbl>
              <a:tblPr/>
              <a:tblGrid>
                <a:gridCol w="6516689">
                  <a:extLst>
                    <a:ext uri="{9D8B030D-6E8A-4147-A177-3AD203B41FA5}">
                      <a16:colId xmlns:a16="http://schemas.microsoft.com/office/drawing/2014/main" val="20000"/>
                    </a:ext>
                  </a:extLst>
                </a:gridCol>
              </a:tblGrid>
              <a:tr h="265135">
                <a:tc>
                  <a:txBody>
                    <a:bodyPr/>
                    <a:lstStyle/>
                    <a:p>
                      <a:pPr marL="0" marR="0" lvl="0" indent="0" algn="just" defTabSz="914400" rtl="0" eaLnBrk="1" fontAlgn="auto" latinLnBrk="0" hangingPunct="1">
                        <a:lnSpc>
                          <a:spcPts val="1500"/>
                        </a:lnSpc>
                        <a:spcBef>
                          <a:spcPts val="0"/>
                        </a:spcBef>
                        <a:spcAft>
                          <a:spcPts val="10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mj-ea"/>
                          <a:ea typeface="+mj-ea"/>
                          <a:cs typeface="メイリオ" pitchFamily="50" charset="-128"/>
                        </a:rPr>
                        <a:t>少しでも保護者様の負担を減らすために</a:t>
                      </a:r>
                    </a:p>
                  </a:txBody>
                  <a:tcPr marL="72000" marR="0" marT="0" marB="0" anchor="ctr" horzOverflow="overflow">
                    <a:lnL w="762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図 11">
            <a:extLst>
              <a:ext uri="{FF2B5EF4-FFF2-40B4-BE49-F238E27FC236}">
                <a16:creationId xmlns:a16="http://schemas.microsoft.com/office/drawing/2014/main" id="{E0E08240-5552-C7B4-9B08-004BC6D6DAA3}"/>
              </a:ext>
            </a:extLst>
          </p:cNvPr>
          <p:cNvPicPr>
            <a:picLocks noChangeAspect="1"/>
          </p:cNvPicPr>
          <p:nvPr/>
        </p:nvPicPr>
        <p:blipFill>
          <a:blip r:embed="rId2"/>
          <a:stretch>
            <a:fillRect/>
          </a:stretch>
        </p:blipFill>
        <p:spPr>
          <a:xfrm>
            <a:off x="755649" y="6091698"/>
            <a:ext cx="5151665" cy="2999367"/>
          </a:xfrm>
          <a:prstGeom prst="rect">
            <a:avLst/>
          </a:prstGeom>
        </p:spPr>
      </p:pic>
      <p:pic>
        <p:nvPicPr>
          <p:cNvPr id="14" name="図 13">
            <a:extLst>
              <a:ext uri="{FF2B5EF4-FFF2-40B4-BE49-F238E27FC236}">
                <a16:creationId xmlns:a16="http://schemas.microsoft.com/office/drawing/2014/main" id="{61734556-2246-2A18-8135-D68F711FCB53}"/>
              </a:ext>
            </a:extLst>
          </p:cNvPr>
          <p:cNvPicPr>
            <a:picLocks noChangeAspect="1"/>
          </p:cNvPicPr>
          <p:nvPr/>
        </p:nvPicPr>
        <p:blipFill>
          <a:blip r:embed="rId3"/>
          <a:stretch>
            <a:fillRect/>
          </a:stretch>
        </p:blipFill>
        <p:spPr>
          <a:xfrm>
            <a:off x="3890361" y="8348933"/>
            <a:ext cx="3381978" cy="1667316"/>
          </a:xfrm>
          <a:prstGeom prst="rect">
            <a:avLst/>
          </a:prstGeom>
        </p:spPr>
      </p:pic>
    </p:spTree>
    <p:extLst>
      <p:ext uri="{BB962C8B-B14F-4D97-AF65-F5344CB8AC3E}">
        <p14:creationId xmlns:p14="http://schemas.microsoft.com/office/powerpoint/2010/main" val="2573919459"/>
      </p:ext>
    </p:extLst>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標準デザイン">
  <a:themeElements>
    <a:clrScheme name="キッズコーポレーション様 2">
      <a:dk1>
        <a:srgbClr val="000000"/>
      </a:dk1>
      <a:lt1>
        <a:srgbClr val="FFFFFF"/>
      </a:lt1>
      <a:dk2>
        <a:srgbClr val="515151"/>
      </a:dk2>
      <a:lt2>
        <a:srgbClr val="E7E6E6"/>
      </a:lt2>
      <a:accent1>
        <a:srgbClr val="E9EBF6"/>
      </a:accent1>
      <a:accent2>
        <a:srgbClr val="FDF8ED"/>
      </a:accent2>
      <a:accent3>
        <a:srgbClr val="007E5C"/>
      </a:accent3>
      <a:accent4>
        <a:srgbClr val="FDC400"/>
      </a:accent4>
      <a:accent5>
        <a:srgbClr val="E75504"/>
      </a:accent5>
      <a:accent6>
        <a:srgbClr val="0B2E8E"/>
      </a:accent6>
      <a:hlink>
        <a:srgbClr val="0563C1"/>
      </a:hlink>
      <a:folHlink>
        <a:srgbClr val="954F72"/>
      </a:folHlink>
    </a:clrScheme>
    <a:fontScheme name="ユーザー定義 2">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9525">
          <a:noFill/>
          <a:miter lim="800000"/>
          <a:headEnd/>
          <a:tailEnd/>
        </a:ln>
      </a:spPr>
      <a:bodyPr vert="horz" wrap="square" lIns="91440" tIns="45720" rIns="91440" bIns="45720" numCol="1" rtlCol="0" anchor="t" anchorCtr="0" compatLnSpc="1">
        <a:prstTxWarp prst="textNoShape">
          <a:avLst/>
        </a:prstTxWarp>
      </a:bodyPr>
      <a:lstStyle>
        <a:defPPr algn="ctr">
          <a:defRPr kumimoji="1">
            <a:effectLs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ＭＳ Ｐゴシック" pitchFamily="50" charset="-128"/>
          </a:defRPr>
        </a:defPPr>
      </a:lstStyle>
    </a:lnDef>
    <a:txDef>
      <a:spPr>
        <a:noFill/>
        <a:ln>
          <a:solidFill>
            <a:schemeClr val="tx2"/>
          </a:solidFill>
        </a:ln>
      </a:spPr>
      <a:bodyPr wrap="square" rtlCol="0">
        <a:spAutoFit/>
      </a:bodyPr>
      <a:lstStyle>
        <a:defPPr algn="l">
          <a:defRPr sz="1400" dirty="0" smtClean="0">
            <a:solidFill>
              <a:schemeClr val="tx2"/>
            </a:solidFill>
            <a:effectLst/>
            <a:latin typeface="Meiryo UI" pitchFamily="50" charset="-128"/>
            <a:ea typeface="Meiryo UI" pitchFamily="50" charset="-128"/>
            <a:cs typeface="Meiryo UI" pitchFamily="50" charset="-128"/>
          </a:defRPr>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93550</TotalTime>
  <Words>21927</Words>
  <Application>Microsoft Office PowerPoint</Application>
  <PresentationFormat>ユーザー設定</PresentationFormat>
  <Paragraphs>2286</Paragraphs>
  <Slides>71</Slides>
  <Notes>2</Notes>
  <HiddenSlides>0</HiddenSlides>
  <MMClips>0</MMClips>
  <ScaleCrop>false</ScaleCrop>
  <HeadingPairs>
    <vt:vector size="8"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71</vt:i4>
      </vt:variant>
    </vt:vector>
  </HeadingPairs>
  <TitlesOfParts>
    <vt:vector size="85" baseType="lpstr">
      <vt:lpstr>Futura Medium</vt:lpstr>
      <vt:lpstr>HGPｺﾞｼｯｸE</vt:lpstr>
      <vt:lpstr>HGP創英角ｺﾞｼｯｸUB</vt:lpstr>
      <vt:lpstr>Meiryo UI</vt:lpstr>
      <vt:lpstr>Meiryo UI 本文</vt:lpstr>
      <vt:lpstr>YuGothic Bold</vt:lpstr>
      <vt:lpstr>Meiryo</vt:lpstr>
      <vt:lpstr>Meiryo</vt:lpstr>
      <vt:lpstr>Arial</vt:lpstr>
      <vt:lpstr>Cambria Math</vt:lpstr>
      <vt:lpstr>Century</vt:lpstr>
      <vt:lpstr>Wingdings</vt:lpstr>
      <vt:lpstr>標準デザイン</vt:lpstr>
      <vt:lpstr>Worksheet</vt:lpstr>
      <vt:lpstr>PowerPoint プレゼンテーション</vt:lpstr>
      <vt:lpstr>PowerPoint プレゼンテーション</vt:lpstr>
      <vt:lpstr>受託者の概要について（会社概要）</vt:lpstr>
      <vt:lpstr>保育園の運営実績について</vt:lpstr>
      <vt:lpstr>PowerPoint プレゼンテーション</vt:lpstr>
      <vt:lpstr>経営理念、運営方針等について</vt:lpstr>
      <vt:lpstr>法令、厚労省通知に基づいた保育内容について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延長保育に関する考え方について</vt:lpstr>
      <vt:lpstr>PowerPoint プレゼンテーション</vt:lpstr>
      <vt:lpstr>PowerPoint プレゼンテーション</vt:lpstr>
      <vt:lpstr>PowerPoint プレゼンテーション</vt:lpstr>
      <vt:lpstr>PowerPoint プレゼンテーション</vt:lpstr>
      <vt:lpstr>給食に対する考え方、調理、配食、アレルギーに対する対応について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園児および職員に対する健康管理について</vt:lpstr>
      <vt:lpstr>PowerPoint プレゼンテーション</vt:lpstr>
      <vt:lpstr>PowerPoint プレゼンテーション</vt:lpstr>
      <vt:lpstr>PowerPoint プレゼンテーション</vt:lpstr>
      <vt:lpstr>事故、災害発生の予防・防止策、児童虐待について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保護者様との連絡、連携方法について</vt:lpstr>
      <vt:lpstr>PowerPoint プレゼンテーション</vt:lpstr>
      <vt:lpstr>PowerPoint プレゼンテーション</vt:lpstr>
      <vt:lpstr>PowerPoint プレゼンテーション</vt:lpstr>
      <vt:lpstr>PowerPoint プレゼンテーション</vt:lpstr>
      <vt:lpstr>職員配置について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発達支援等相談窓口の設置について</vt:lpstr>
      <vt:lpstr>経営の安定性について（過去3年の損益について）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開所までのスケジュールについて</vt:lpstr>
      <vt:lpstr>PowerPoint プレゼンテーション</vt:lpstr>
      <vt:lpstr>そのほか、アピールポイントについて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NIS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NIS</dc:creator>
  <cp:lastModifiedBy>根岸 宏江</cp:lastModifiedBy>
  <cp:revision>4437</cp:revision>
  <cp:lastPrinted>2020-07-29T00:51:38Z</cp:lastPrinted>
  <dcterms:created xsi:type="dcterms:W3CDTF">2010-11-24T05:02:22Z</dcterms:created>
  <dcterms:modified xsi:type="dcterms:W3CDTF">2025-10-03T06:25:25Z</dcterms:modified>
</cp:coreProperties>
</file>